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5" r:id="rId1"/>
    <p:sldMasterId id="2147483707" r:id="rId2"/>
  </p:sldMasterIdLst>
  <p:notesMasterIdLst>
    <p:notesMasterId r:id="rId33"/>
  </p:notesMasterIdLst>
  <p:sldIdLst>
    <p:sldId id="256" r:id="rId3"/>
    <p:sldId id="358" r:id="rId4"/>
    <p:sldId id="267" r:id="rId5"/>
    <p:sldId id="286" r:id="rId6"/>
    <p:sldId id="359" r:id="rId7"/>
    <p:sldId id="268" r:id="rId8"/>
    <p:sldId id="356" r:id="rId9"/>
    <p:sldId id="257" r:id="rId10"/>
    <p:sldId id="336" r:id="rId11"/>
    <p:sldId id="337" r:id="rId12"/>
    <p:sldId id="260" r:id="rId13"/>
    <p:sldId id="343" r:id="rId14"/>
    <p:sldId id="277" r:id="rId15"/>
    <p:sldId id="372" r:id="rId16"/>
    <p:sldId id="275" r:id="rId17"/>
    <p:sldId id="261" r:id="rId18"/>
    <p:sldId id="364" r:id="rId19"/>
    <p:sldId id="360" r:id="rId20"/>
    <p:sldId id="263" r:id="rId21"/>
    <p:sldId id="366" r:id="rId22"/>
    <p:sldId id="367" r:id="rId23"/>
    <p:sldId id="368" r:id="rId24"/>
    <p:sldId id="369" r:id="rId25"/>
    <p:sldId id="370" r:id="rId26"/>
    <p:sldId id="373" r:id="rId27"/>
    <p:sldId id="301" r:id="rId28"/>
    <p:sldId id="352" r:id="rId29"/>
    <p:sldId id="344" r:id="rId30"/>
    <p:sldId id="348" r:id="rId31"/>
    <p:sldId id="371"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sorterViewPr>
    <p:cViewPr>
      <p:scale>
        <a:sx n="100" d="100"/>
        <a:sy n="100" d="100"/>
      </p:scale>
      <p:origin x="0" y="-42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image" Target="../media/image5.jpeg"/><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oleObject" Target="&#1495;&#1493;&#1489;&#1512;&#1514;1" TargetMode="External"/><Relationship Id="rId4" Type="http://schemas.openxmlformats.org/officeDocument/2006/relationships/image" Target="../media/image6.jpeg"/></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blipFill>
              <a:blip xmlns:r="http://schemas.openxmlformats.org/officeDocument/2006/relationships" r:embed="rId3"/>
              <a:tile tx="0" ty="0" sx="100000" sy="100000" flip="none" algn="tl"/>
            </a:blipFill>
            <a:ln>
              <a:noFill/>
            </a:ln>
            <a:effectLst/>
          </c:spPr>
          <c:invertIfNegative val="0"/>
          <c:dPt>
            <c:idx val="1"/>
            <c:invertIfNegative val="0"/>
            <c:bubble3D val="0"/>
            <c:spPr>
              <a:blipFill>
                <a:blip xmlns:r="http://schemas.openxmlformats.org/officeDocument/2006/relationships" r:embed="rId4"/>
                <a:tile tx="0" ty="0" sx="100000" sy="100000" flip="none" algn="tl"/>
              </a:blipFill>
              <a:ln>
                <a:noFill/>
              </a:ln>
              <a:effectLst/>
            </c:spPr>
            <c:extLst>
              <c:ext xmlns:c16="http://schemas.microsoft.com/office/drawing/2014/chart" uri="{C3380CC4-5D6E-409C-BE32-E72D297353CC}">
                <c16:uniqueId val="{00000001-3FCC-4E21-BB00-FE45E707768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גיליון1!$G$14:$J$14</c:f>
              <c:strCache>
                <c:ptCount val="4"/>
                <c:pt idx="0">
                  <c:v>טכני-ניהולי</c:v>
                </c:pt>
                <c:pt idx="1">
                  <c:v>פדגוגי</c:v>
                </c:pt>
                <c:pt idx="2">
                  <c:v>רגשי-אוטונומי</c:v>
                </c:pt>
                <c:pt idx="3">
                  <c:v>ניהולי-קשוב</c:v>
                </c:pt>
              </c:strCache>
            </c:strRef>
          </c:cat>
          <c:val>
            <c:numRef>
              <c:f>גיליון1!$G$15:$J$15</c:f>
              <c:numCache>
                <c:formatCode>General</c:formatCode>
                <c:ptCount val="4"/>
                <c:pt idx="0">
                  <c:v>4.74</c:v>
                </c:pt>
                <c:pt idx="1">
                  <c:v>6.77</c:v>
                </c:pt>
                <c:pt idx="2">
                  <c:v>4.66</c:v>
                </c:pt>
                <c:pt idx="3">
                  <c:v>6.37</c:v>
                </c:pt>
              </c:numCache>
            </c:numRef>
          </c:val>
          <c:extLst>
            <c:ext xmlns:c16="http://schemas.microsoft.com/office/drawing/2014/chart" uri="{C3380CC4-5D6E-409C-BE32-E72D297353CC}">
              <c16:uniqueId val="{00000002-3FCC-4E21-BB00-FE45E707768D}"/>
            </c:ext>
          </c:extLst>
        </c:ser>
        <c:dLbls>
          <c:showLegendKey val="0"/>
          <c:showVal val="0"/>
          <c:showCatName val="0"/>
          <c:showSerName val="0"/>
          <c:showPercent val="0"/>
          <c:showBubbleSize val="0"/>
        </c:dLbls>
        <c:gapWidth val="219"/>
        <c:overlap val="-27"/>
        <c:axId val="1269265583"/>
        <c:axId val="1269271823"/>
      </c:barChart>
      <c:catAx>
        <c:axId val="1269265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a:outerShdw blurRad="50800" dist="38100" dir="5400000" algn="t" rotWithShape="0">
              <a:prstClr val="black">
                <a:alpha val="40000"/>
              </a:prstClr>
            </a:outerShdw>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he-IL"/>
          </a:p>
        </c:txPr>
        <c:crossAx val="1269271823"/>
        <c:crosses val="autoZero"/>
        <c:auto val="1"/>
        <c:lblAlgn val="ctr"/>
        <c:lblOffset val="100"/>
        <c:noMultiLvlLbl val="0"/>
      </c:catAx>
      <c:valAx>
        <c:axId val="1269271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126926558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lumMod val="15000"/>
          <a:lumOff val="85000"/>
        </a:schemeClr>
      </a:solidFill>
      <a:round/>
    </a:ln>
    <a:effectLst/>
  </c:spPr>
  <c:txPr>
    <a:bodyPr/>
    <a:lstStyle/>
    <a:p>
      <a:pPr>
        <a:defRPr/>
      </a:pPr>
      <a:endParaRPr lang="he-IL"/>
    </a:p>
  </c:txPr>
  <c:externalData r:id="rId5">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CBAC80B2-2956-4563-9CB5-9F2008007CFE}" type="datetimeFigureOut">
              <a:rPr lang="he-IL" smtClean="0"/>
              <a:t>ח'/תמוז/תשפ"ג</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5BD71D2-2FFB-45AC-8318-FA032D59AB5E}" type="slidenum">
              <a:rPr lang="he-IL" smtClean="0"/>
              <a:t>‹#›</a:t>
            </a:fld>
            <a:endParaRPr lang="he-IL"/>
          </a:p>
        </p:txBody>
      </p:sp>
    </p:spTree>
    <p:extLst>
      <p:ext uri="{BB962C8B-B14F-4D97-AF65-F5344CB8AC3E}">
        <p14:creationId xmlns:p14="http://schemas.microsoft.com/office/powerpoint/2010/main" val="9439601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7021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371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4962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473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2928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0339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4A68D709-72F6-4D34-A56D-9D2177A28717}" type="slidenum">
              <a:rPr lang="he-IL" smtClean="0"/>
              <a:t>28</a:t>
            </a:fld>
            <a:endParaRPr lang="he-IL"/>
          </a:p>
        </p:txBody>
      </p:sp>
    </p:spTree>
    <p:extLst>
      <p:ext uri="{BB962C8B-B14F-4D97-AF65-F5344CB8AC3E}">
        <p14:creationId xmlns:p14="http://schemas.microsoft.com/office/powerpoint/2010/main" val="171478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5819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6058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2281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1471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9599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2316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7149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24737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0826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06154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3303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6348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72257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4158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18046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70759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949462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נכון או לא נכו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8615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72147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9861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961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056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השוואה">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845127" y="2507550"/>
            <a:ext cx="5156200" cy="36805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172200" y="2507550"/>
            <a:ext cx="5181601" cy="36805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
        <p:nvSpPr>
          <p:cNvPr id="10" name="Title 9"/>
          <p:cNvSpPr>
            <a:spLocks noGrp="1"/>
          </p:cNvSpPr>
          <p:nvPr>
            <p:ph type="title"/>
          </p:nvPr>
        </p:nvSpPr>
        <p:spPr/>
        <p:txBody>
          <a:bodyPr/>
          <a:lstStyle/>
          <a:p>
            <a:r>
              <a:rPr lang="he-IL"/>
              <a:t>לחץ כדי לערוך סגנון כותרת של תבנית בסיס</a:t>
            </a:r>
            <a:endParaRPr lang="en-US" dirty="0"/>
          </a:p>
        </p:txBody>
      </p:sp>
    </p:spTree>
    <p:extLst>
      <p:ext uri="{BB962C8B-B14F-4D97-AF65-F5344CB8AC3E}">
        <p14:creationId xmlns:p14="http://schemas.microsoft.com/office/powerpoint/2010/main" val="391704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כותרת בלבד">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6" name="Title 5"/>
          <p:cNvSpPr>
            <a:spLocks noGrp="1"/>
          </p:cNvSpPr>
          <p:nvPr>
            <p:ph type="title"/>
          </p:nvPr>
        </p:nvSpPr>
        <p:spPr/>
        <p:txBody>
          <a:bodyPr/>
          <a:lstStyle/>
          <a:p>
            <a:r>
              <a:rPr lang="he-IL"/>
              <a:t>לחץ כדי לערוך סגנון כותרת של תבנית בסיס</a:t>
            </a:r>
            <a:endParaRPr lang="en-US"/>
          </a:p>
        </p:txBody>
      </p:sp>
    </p:spTree>
    <p:extLst>
      <p:ext uri="{BB962C8B-B14F-4D97-AF65-F5344CB8AC3E}">
        <p14:creationId xmlns:p14="http://schemas.microsoft.com/office/powerpoint/2010/main" val="1591181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5408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580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he-IL"/>
              <a:t>לחץ כדי לערוך סגנון כותרת של תבנית בסיס</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smtClean="0"/>
              <a:pPr/>
              <a:t>6/27/2023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6558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685455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2052619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hyperlink" Target="https://journals-sagepub-com.mgs.ariel.ac.il/doi/full/10.1177/0047239516661713?utm_source=summon&amp;utm_medium=discovery-provider" TargetMode="Externa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hyperlink" Target="http://sloanconsortium.org/publications/jaln_main" TargetMode="External"/><Relationship Id="rId2" Type="http://schemas.openxmlformats.org/officeDocument/2006/relationships/hyperlink" Target="http://sloanconsortium.org/publications/survey/learning_on_demand_sr2010" TargetMode="External"/><Relationship Id="rId1" Type="http://schemas.openxmlformats.org/officeDocument/2006/relationships/slideLayout" Target="../slideLayouts/slideLayout13.xml"/><Relationship Id="rId4" Type="http://schemas.openxmlformats.org/officeDocument/2006/relationships/hyperlink" Target="http://news.digitaltrends.com/talkback109.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hyperlink" Target="https://journals.sagepub.com/action/doSearch?target=default&amp;ContribAuthorStored=Kebritchi,+Mansureh"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9F53305-50BE-C894-38A2-A378F65C590D}"/>
              </a:ext>
            </a:extLst>
          </p:cNvPr>
          <p:cNvSpPr>
            <a:spLocks noGrp="1"/>
          </p:cNvSpPr>
          <p:nvPr>
            <p:ph type="ctrTitle"/>
          </p:nvPr>
        </p:nvSpPr>
        <p:spPr>
          <a:xfrm>
            <a:off x="548640" y="555341"/>
            <a:ext cx="8734744" cy="4873558"/>
          </a:xfrm>
        </p:spPr>
        <p:txBody>
          <a:bodyPr anchor="ctr">
            <a:normAutofit/>
          </a:bodyPr>
          <a:lstStyle/>
          <a:p>
            <a:pPr algn="ctr"/>
            <a:r>
              <a:rPr lang="he-IL" sz="3600" b="1" dirty="0">
                <a:solidFill>
                  <a:srgbClr val="FF0000"/>
                </a:solidFill>
                <a:cs typeface="+mn-cs"/>
              </a:rPr>
              <a:t>ציפיות  סטודנטיות חרדיות מהמרצה בקורס בלמידה מרחוק באמצעות המרחב הקולי בעקבות משבר הקורנה </a:t>
            </a:r>
            <a:br>
              <a:rPr lang="en-US" sz="4800" b="1" dirty="0">
                <a:effectLst/>
                <a:latin typeface="Calibri" panose="020F0502020204030204" pitchFamily="34" charset="0"/>
              </a:rPr>
            </a:br>
            <a:endParaRPr lang="he-IL" sz="4800" dirty="0"/>
          </a:p>
        </p:txBody>
      </p:sp>
      <p:sp>
        <p:nvSpPr>
          <p:cNvPr id="3" name="כותרת משנה 2">
            <a:extLst>
              <a:ext uri="{FF2B5EF4-FFF2-40B4-BE49-F238E27FC236}">
                <a16:creationId xmlns:a16="http://schemas.microsoft.com/office/drawing/2014/main" id="{F6BC0C17-87A1-CB97-4EF0-1861AC36C4DC}"/>
              </a:ext>
            </a:extLst>
          </p:cNvPr>
          <p:cNvSpPr>
            <a:spLocks noGrp="1"/>
          </p:cNvSpPr>
          <p:nvPr>
            <p:ph type="subTitle" idx="1"/>
          </p:nvPr>
        </p:nvSpPr>
        <p:spPr>
          <a:xfrm>
            <a:off x="3078480" y="4551680"/>
            <a:ext cx="3986517" cy="1502750"/>
          </a:xfrm>
        </p:spPr>
        <p:txBody>
          <a:bodyPr anchor="ctr">
            <a:normAutofit/>
          </a:bodyPr>
          <a:lstStyle/>
          <a:p>
            <a:pPr algn="ctr"/>
            <a:r>
              <a:rPr lang="he-IL" sz="2000" b="1" dirty="0">
                <a:solidFill>
                  <a:schemeClr val="tx1"/>
                </a:solidFill>
                <a:latin typeface="+mj-lt"/>
                <a:ea typeface="+mj-ea"/>
              </a:rPr>
              <a:t>ד"ר שרה גבעון</a:t>
            </a:r>
          </a:p>
          <a:p>
            <a:pPr algn="ctr"/>
            <a:r>
              <a:rPr lang="he-IL" sz="2000" b="1" dirty="0">
                <a:solidFill>
                  <a:schemeClr val="tx1"/>
                </a:solidFill>
                <a:latin typeface="+mj-lt"/>
                <a:ea typeface="+mj-ea"/>
              </a:rPr>
              <a:t>ד"ר אגוזה וסרמן</a:t>
            </a:r>
          </a:p>
          <a:p>
            <a:pPr algn="ctr"/>
            <a:r>
              <a:rPr lang="he-IL" sz="2000" b="1" dirty="0">
                <a:solidFill>
                  <a:schemeClr val="tx1"/>
                </a:solidFill>
                <a:latin typeface="+mj-lt"/>
                <a:ea typeface="+mj-ea"/>
              </a:rPr>
              <a:t>המכללה האקדמית הרצוג</a:t>
            </a:r>
          </a:p>
        </p:txBody>
      </p:sp>
      <p:sp>
        <p:nvSpPr>
          <p:cNvPr id="4" name="מלבן 3">
            <a:extLst>
              <a:ext uri="{FF2B5EF4-FFF2-40B4-BE49-F238E27FC236}">
                <a16:creationId xmlns:a16="http://schemas.microsoft.com/office/drawing/2014/main" id="{E658C1BC-2F8D-21BB-D84E-B2F7998564AA}"/>
              </a:ext>
            </a:extLst>
          </p:cNvPr>
          <p:cNvSpPr/>
          <p:nvPr/>
        </p:nvSpPr>
        <p:spPr>
          <a:xfrm>
            <a:off x="0" y="6334780"/>
            <a:ext cx="4101782" cy="523220"/>
          </a:xfrm>
          <a:prstGeom prst="rect">
            <a:avLst/>
          </a:prstGeom>
          <a:noFill/>
        </p:spPr>
        <p:txBody>
          <a:bodyPr wrap="square" lIns="91440" tIns="45720" rIns="91440" bIns="45720">
            <a:spAutoFit/>
          </a:bodyPr>
          <a:lstStyle/>
          <a:p>
            <a:pPr algn="ctr"/>
            <a:r>
              <a:rPr lang="he-IL" sz="2800" b="1" cap="none" spc="0" dirty="0">
                <a:ln w="12700">
                  <a:solidFill>
                    <a:schemeClr val="accent1"/>
                  </a:solidFill>
                  <a:prstDash val="solid"/>
                </a:ln>
                <a:solidFill>
                  <a:srgbClr val="FF0000"/>
                </a:solidFill>
                <a:effectLst>
                  <a:outerShdw dist="38100" dir="2640000" algn="bl" rotWithShape="0">
                    <a:schemeClr val="accent1"/>
                  </a:outerShdw>
                </a:effectLst>
              </a:rPr>
              <a:t>כנס </a:t>
            </a:r>
            <a:r>
              <a:rPr lang="he-IL" sz="2800" b="1" cap="none" spc="0" dirty="0" err="1">
                <a:ln w="12700">
                  <a:solidFill>
                    <a:schemeClr val="accent1"/>
                  </a:solidFill>
                  <a:prstDash val="solid"/>
                </a:ln>
                <a:solidFill>
                  <a:srgbClr val="FF0000"/>
                </a:solidFill>
                <a:effectLst>
                  <a:outerShdw dist="38100" dir="2640000" algn="bl" rotWithShape="0">
                    <a:schemeClr val="accent1"/>
                  </a:outerShdw>
                </a:effectLst>
              </a:rPr>
              <a:t>מיט"ל</a:t>
            </a:r>
            <a:r>
              <a:rPr lang="he-IL" sz="2800" b="1" cap="none" spc="0" dirty="0">
                <a:ln w="12700">
                  <a:solidFill>
                    <a:schemeClr val="accent1"/>
                  </a:solidFill>
                  <a:prstDash val="solid"/>
                </a:ln>
                <a:solidFill>
                  <a:srgbClr val="FF0000"/>
                </a:solidFill>
                <a:effectLst>
                  <a:outerShdw dist="38100" dir="2640000" algn="bl" rotWithShape="0">
                    <a:schemeClr val="accent1"/>
                  </a:outerShdw>
                </a:effectLst>
              </a:rPr>
              <a:t>,  </a:t>
            </a:r>
            <a:r>
              <a:rPr lang="he-IL" sz="2800" b="1" dirty="0">
                <a:ln w="12700">
                  <a:solidFill>
                    <a:schemeClr val="accent1"/>
                  </a:solidFill>
                  <a:prstDash val="solid"/>
                </a:ln>
                <a:solidFill>
                  <a:srgbClr val="FF0000"/>
                </a:solidFill>
                <a:effectLst>
                  <a:outerShdw dist="38100" dir="2640000" algn="bl" rotWithShape="0">
                    <a:schemeClr val="accent1"/>
                  </a:outerShdw>
                </a:effectLst>
              </a:rPr>
              <a:t>2023</a:t>
            </a:r>
            <a:endParaRPr lang="he-IL" sz="2800" b="1" cap="none" spc="0" dirty="0">
              <a:ln w="12700">
                <a:solidFill>
                  <a:schemeClr val="accent1"/>
                </a:solidFill>
                <a:prstDash val="solid"/>
              </a:ln>
              <a:solidFill>
                <a:srgbClr val="FF0000"/>
              </a:solidFill>
              <a:effectLst>
                <a:outerShdw dist="38100" dir="2640000" algn="bl" rotWithShape="0">
                  <a:schemeClr val="accent1"/>
                </a:outerShdw>
              </a:effectLst>
            </a:endParaRPr>
          </a:p>
        </p:txBody>
      </p:sp>
    </p:spTree>
    <p:extLst>
      <p:ext uri="{BB962C8B-B14F-4D97-AF65-F5344CB8AC3E}">
        <p14:creationId xmlns:p14="http://schemas.microsoft.com/office/powerpoint/2010/main" val="3569162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9">
            <a:extLst>
              <a:ext uri="{FF2B5EF4-FFF2-40B4-BE49-F238E27FC236}">
                <a16:creationId xmlns:a16="http://schemas.microsoft.com/office/drawing/2014/main" id="{7727CBAB-A853-47F1-ADCD-649CB6E60042}"/>
              </a:ext>
            </a:extLst>
          </p:cNvPr>
          <p:cNvSpPr txBox="1"/>
          <p:nvPr/>
        </p:nvSpPr>
        <p:spPr>
          <a:xfrm>
            <a:off x="217649" y="358443"/>
            <a:ext cx="11167599" cy="1446550"/>
          </a:xfrm>
          <a:prstGeom prst="rect">
            <a:avLst/>
          </a:prstGeom>
          <a:noFill/>
        </p:spPr>
        <p:txBody>
          <a:bodyPr wrap="square" rtlCol="1">
            <a:spAutoFit/>
          </a:bodyPr>
          <a:lstStyle/>
          <a:p>
            <a:pPr algn="ctr"/>
            <a:r>
              <a:rPr lang="he-IL" sz="4400" b="1" dirty="0">
                <a:ln w="12700">
                  <a:solidFill>
                    <a:schemeClr val="accent1"/>
                  </a:solidFill>
                  <a:prstDash val="solid"/>
                </a:ln>
                <a:solidFill>
                  <a:srgbClr val="FF0000"/>
                </a:solidFill>
                <a:effectLst>
                  <a:outerShdw dist="38100" dir="2640000" algn="bl" rotWithShape="0">
                    <a:schemeClr val="accent1"/>
                  </a:outerShdw>
                </a:effectLst>
              </a:rPr>
              <a:t>בעת משבר הקורונה עמדנו בפני אתגרים חדשים</a:t>
            </a:r>
            <a:r>
              <a:rPr lang="he-IL" sz="4400" b="1" dirty="0">
                <a:solidFill>
                  <a:srgbClr val="FF0000"/>
                </a:solidFill>
                <a:latin typeface="Calibri" panose="020F0502020204030204" pitchFamily="34" charset="0"/>
                <a:cs typeface="Calibri" panose="020F0502020204030204" pitchFamily="34" charset="0"/>
              </a:rPr>
              <a:t>:</a:t>
            </a:r>
          </a:p>
        </p:txBody>
      </p:sp>
      <p:pic>
        <p:nvPicPr>
          <p:cNvPr id="2" name="תמונה 1"/>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096679" y="1352955"/>
            <a:ext cx="3853690" cy="3853690"/>
          </a:xfrm>
          <a:prstGeom prst="rect">
            <a:avLst/>
          </a:prstGeom>
        </p:spPr>
      </p:pic>
      <p:sp>
        <p:nvSpPr>
          <p:cNvPr id="6" name="מלבן 5"/>
          <p:cNvSpPr/>
          <p:nvPr/>
        </p:nvSpPr>
        <p:spPr>
          <a:xfrm>
            <a:off x="8995049" y="1817833"/>
            <a:ext cx="2758167" cy="1200329"/>
          </a:xfrm>
          <a:prstGeom prst="rect">
            <a:avLst/>
          </a:prstGeom>
        </p:spPr>
        <p:txBody>
          <a:bodyPr wrap="square">
            <a:spAutoFit/>
          </a:bodyPr>
          <a:lstStyle/>
          <a:p>
            <a:pPr algn="ctr" rtl="1"/>
            <a:r>
              <a:rPr lang="he-IL" sz="2400" dirty="0">
                <a:solidFill>
                  <a:srgbClr val="003957"/>
                </a:solidFill>
                <a:latin typeface="Calibri" panose="020F0502020204030204" pitchFamily="34" charset="0"/>
                <a:cs typeface="Calibri" panose="020F0502020204030204" pitchFamily="34" charset="0"/>
              </a:rPr>
              <a:t>כיצד להתאים את הלמידה מרחוק לבנות המגזר החרדי</a:t>
            </a:r>
          </a:p>
        </p:txBody>
      </p:sp>
      <p:sp>
        <p:nvSpPr>
          <p:cNvPr id="7" name="מלבן 6"/>
          <p:cNvSpPr/>
          <p:nvPr/>
        </p:nvSpPr>
        <p:spPr>
          <a:xfrm>
            <a:off x="7388737" y="3198167"/>
            <a:ext cx="4094454" cy="830997"/>
          </a:xfrm>
          <a:prstGeom prst="rect">
            <a:avLst/>
          </a:prstGeom>
        </p:spPr>
        <p:txBody>
          <a:bodyPr wrap="none">
            <a:spAutoFit/>
          </a:bodyPr>
          <a:lstStyle/>
          <a:p>
            <a:r>
              <a:rPr lang="he-IL" sz="2400" dirty="0">
                <a:solidFill>
                  <a:srgbClr val="003957"/>
                </a:solidFill>
                <a:latin typeface="Calibri" panose="020F0502020204030204" pitchFamily="34" charset="0"/>
                <a:cs typeface="Calibri" panose="020F0502020204030204" pitchFamily="34" charset="0"/>
              </a:rPr>
              <a:t>ללמוד באופן שיהיה באותה רמה אך </a:t>
            </a:r>
          </a:p>
          <a:p>
            <a:pPr algn="r" rtl="1"/>
            <a:r>
              <a:rPr lang="he-IL" sz="2400" dirty="0">
                <a:solidFill>
                  <a:srgbClr val="003957"/>
                </a:solidFill>
                <a:latin typeface="Calibri" panose="020F0502020204030204" pitchFamily="34" charset="0"/>
                <a:cs typeface="Calibri" panose="020F0502020204030204" pitchFamily="34" charset="0"/>
              </a:rPr>
              <a:t>שימוש בכלים ויזואליים, </a:t>
            </a:r>
          </a:p>
        </p:txBody>
      </p:sp>
      <p:sp>
        <p:nvSpPr>
          <p:cNvPr id="8" name="מלבן 7"/>
          <p:cNvSpPr/>
          <p:nvPr/>
        </p:nvSpPr>
        <p:spPr>
          <a:xfrm>
            <a:off x="7692598" y="4373099"/>
            <a:ext cx="3692650" cy="1569660"/>
          </a:xfrm>
          <a:prstGeom prst="rect">
            <a:avLst/>
          </a:prstGeom>
        </p:spPr>
        <p:txBody>
          <a:bodyPr wrap="square">
            <a:spAutoFit/>
          </a:bodyPr>
          <a:lstStyle/>
          <a:p>
            <a:pPr algn="ctr" rtl="1"/>
            <a:r>
              <a:rPr lang="he-IL" sz="2400" dirty="0">
                <a:solidFill>
                  <a:srgbClr val="003957"/>
                </a:solidFill>
                <a:latin typeface="Calibri" panose="020F0502020204030204" pitchFamily="34" charset="0"/>
                <a:cs typeface="Calibri" panose="020F0502020204030204" pitchFamily="34" charset="0"/>
              </a:rPr>
              <a:t>הקשבה לצרכי המגזר בעת הזאת והתאמת ההוראה לצרכי השטח, לצורך האקדמי ולהוראת הרבנים</a:t>
            </a:r>
          </a:p>
        </p:txBody>
      </p:sp>
      <p:sp>
        <p:nvSpPr>
          <p:cNvPr id="9" name="מלבן 8"/>
          <p:cNvSpPr/>
          <p:nvPr/>
        </p:nvSpPr>
        <p:spPr>
          <a:xfrm>
            <a:off x="404029" y="4308864"/>
            <a:ext cx="3692650" cy="1569660"/>
          </a:xfrm>
          <a:prstGeom prst="rect">
            <a:avLst/>
          </a:prstGeom>
        </p:spPr>
        <p:txBody>
          <a:bodyPr wrap="square">
            <a:spAutoFit/>
          </a:bodyPr>
          <a:lstStyle/>
          <a:p>
            <a:pPr algn="ctr" rtl="1"/>
            <a:r>
              <a:rPr lang="he-IL" sz="2400" dirty="0">
                <a:solidFill>
                  <a:srgbClr val="003957"/>
                </a:solidFill>
                <a:latin typeface="Calibri" panose="020F0502020204030204" pitchFamily="34" charset="0"/>
                <a:cs typeface="Calibri" panose="020F0502020204030204" pitchFamily="34" charset="0"/>
              </a:rPr>
              <a:t>בניית כלים המקובלים במגזר: מרחב קולי, הסכתים ושימוש בכלים </a:t>
            </a:r>
            <a:r>
              <a:rPr lang="he-IL" sz="2400" dirty="0" err="1">
                <a:solidFill>
                  <a:srgbClr val="003957"/>
                </a:solidFill>
                <a:latin typeface="Calibri" panose="020F0502020204030204" pitchFamily="34" charset="0"/>
                <a:cs typeface="Calibri" panose="020F0502020204030204" pitchFamily="34" charset="0"/>
              </a:rPr>
              <a:t>סינכרונים</a:t>
            </a:r>
            <a:r>
              <a:rPr lang="he-IL" sz="2400" dirty="0">
                <a:solidFill>
                  <a:srgbClr val="003957"/>
                </a:solidFill>
                <a:latin typeface="Calibri" panose="020F0502020204030204" pitchFamily="34" charset="0"/>
                <a:cs typeface="Calibri" panose="020F0502020204030204" pitchFamily="34" charset="0"/>
              </a:rPr>
              <a:t> </a:t>
            </a:r>
            <a:r>
              <a:rPr lang="he-IL" sz="2400" dirty="0" err="1">
                <a:solidFill>
                  <a:srgbClr val="003957"/>
                </a:solidFill>
                <a:latin typeface="Calibri" panose="020F0502020204030204" pitchFamily="34" charset="0"/>
                <a:cs typeface="Calibri" panose="020F0502020204030204" pitchFamily="34" charset="0"/>
              </a:rPr>
              <a:t>וא</a:t>
            </a:r>
            <a:r>
              <a:rPr lang="he-IL" sz="2400" dirty="0">
                <a:solidFill>
                  <a:srgbClr val="003957"/>
                </a:solidFill>
                <a:latin typeface="Calibri" panose="020F0502020204030204" pitchFamily="34" charset="0"/>
                <a:cs typeface="Calibri" panose="020F0502020204030204" pitchFamily="34" charset="0"/>
              </a:rPr>
              <a:t>- סינכרוניים ללא שימוש בזום</a:t>
            </a:r>
          </a:p>
        </p:txBody>
      </p:sp>
      <p:sp>
        <p:nvSpPr>
          <p:cNvPr id="11" name="מלבן 10"/>
          <p:cNvSpPr/>
          <p:nvPr/>
        </p:nvSpPr>
        <p:spPr>
          <a:xfrm>
            <a:off x="438784" y="1817832"/>
            <a:ext cx="3747052" cy="1200329"/>
          </a:xfrm>
          <a:prstGeom prst="rect">
            <a:avLst/>
          </a:prstGeom>
        </p:spPr>
        <p:txBody>
          <a:bodyPr wrap="square">
            <a:spAutoFit/>
          </a:bodyPr>
          <a:lstStyle/>
          <a:p>
            <a:pPr marL="0" lvl="3" algn="ctr" rtl="1"/>
            <a:r>
              <a:rPr lang="he-IL" sz="2400" dirty="0">
                <a:solidFill>
                  <a:srgbClr val="003957"/>
                </a:solidFill>
                <a:latin typeface="Calibri" panose="020F0502020204030204" pitchFamily="34" charset="0"/>
                <a:cs typeface="Calibri" panose="020F0502020204030204" pitchFamily="34" charset="0"/>
              </a:rPr>
              <a:t>ומתוך כל עלתה השאלה האם הוראה ללא זום תהיה באותה איכות כמו הוראה ב"מרחב קולי"</a:t>
            </a:r>
          </a:p>
        </p:txBody>
      </p:sp>
    </p:spTree>
    <p:extLst>
      <p:ext uri="{BB962C8B-B14F-4D97-AF65-F5344CB8AC3E}">
        <p14:creationId xmlns:p14="http://schemas.microsoft.com/office/powerpoint/2010/main" val="293372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A289764-1390-8AFB-88AE-6DE579CAF978}"/>
              </a:ext>
            </a:extLst>
          </p:cNvPr>
          <p:cNvSpPr>
            <a:spLocks noGrp="1"/>
          </p:cNvSpPr>
          <p:nvPr>
            <p:ph type="ctrTitle"/>
          </p:nvPr>
        </p:nvSpPr>
        <p:spPr>
          <a:xfrm>
            <a:off x="1700107" y="616374"/>
            <a:ext cx="7766936" cy="1646302"/>
          </a:xfrm>
        </p:spPr>
        <p:txBody>
          <a:bodyPr/>
          <a:lstStyle/>
          <a:p>
            <a:pPr algn="ctr"/>
            <a:r>
              <a:rPr lang="he-IL"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מטרת המחקר </a:t>
            </a:r>
            <a:br>
              <a:rPr lang="en-US" sz="4000" b="1" dirty="0">
                <a:effectLst/>
                <a:latin typeface="Calibri" panose="020F0502020204030204" pitchFamily="34" charset="0"/>
              </a:rPr>
            </a:br>
            <a:endParaRPr lang="he-IL" sz="4000" dirty="0"/>
          </a:p>
        </p:txBody>
      </p:sp>
      <p:sp>
        <p:nvSpPr>
          <p:cNvPr id="3" name="כותרת משנה 2">
            <a:extLst>
              <a:ext uri="{FF2B5EF4-FFF2-40B4-BE49-F238E27FC236}">
                <a16:creationId xmlns:a16="http://schemas.microsoft.com/office/drawing/2014/main" id="{5F1B892C-D4D3-D616-D659-BCFF94F7D99F}"/>
              </a:ext>
            </a:extLst>
          </p:cNvPr>
          <p:cNvSpPr>
            <a:spLocks noGrp="1"/>
          </p:cNvSpPr>
          <p:nvPr>
            <p:ph type="subTitle" idx="1"/>
          </p:nvPr>
        </p:nvSpPr>
        <p:spPr>
          <a:xfrm>
            <a:off x="314960" y="2435397"/>
            <a:ext cx="9540240" cy="2885056"/>
          </a:xfrm>
        </p:spPr>
        <p:txBody>
          <a:bodyPr>
            <a:normAutofit/>
          </a:bodyPr>
          <a:lstStyle/>
          <a:p>
            <a:pPr algn="ctr"/>
            <a:r>
              <a:rPr lang="he-IL" sz="3200" dirty="0">
                <a:solidFill>
                  <a:schemeClr val="tx1"/>
                </a:solidFill>
                <a:effectLst/>
                <a:latin typeface="Gisha" panose="020B0502040204020203" pitchFamily="34" charset="-79"/>
                <a:ea typeface="David" panose="020E0502060401010101" pitchFamily="34" charset="-79"/>
                <a:cs typeface="Gisha" panose="020B0502040204020203" pitchFamily="34" charset="-79"/>
              </a:rPr>
              <a:t>לבחון את תפיסות הסטודנטיות החרדיות ביחס </a:t>
            </a:r>
            <a:r>
              <a:rPr lang="he-IL" sz="3200" b="1" dirty="0">
                <a:solidFill>
                  <a:schemeClr val="tx1"/>
                </a:solidFill>
                <a:effectLst/>
                <a:latin typeface="Gisha" panose="020B0502040204020203" pitchFamily="34" charset="-79"/>
                <a:ea typeface="David" panose="020E0502060401010101" pitchFamily="34" charset="-79"/>
                <a:cs typeface="Gisha" panose="020B0502040204020203" pitchFamily="34" charset="-79"/>
              </a:rPr>
              <a:t>לתפקיד המרצה בלמידה מרחוק שנעשתה במרחב קולי</a:t>
            </a:r>
            <a:r>
              <a:rPr lang="he-IL" sz="3200" dirty="0">
                <a:solidFill>
                  <a:schemeClr val="tx1"/>
                </a:solidFill>
                <a:effectLst/>
                <a:latin typeface="Gisha" panose="020B0502040204020203" pitchFamily="34" charset="-79"/>
                <a:ea typeface="David" panose="020E0502060401010101" pitchFamily="34" charset="-79"/>
                <a:cs typeface="Gisha" panose="020B0502040204020203" pitchFamily="34" charset="-79"/>
              </a:rPr>
              <a:t>, בשיעורים א- סינכרוניים, </a:t>
            </a:r>
            <a:r>
              <a:rPr lang="he-IL" sz="3200" dirty="0" err="1">
                <a:solidFill>
                  <a:schemeClr val="tx1"/>
                </a:solidFill>
                <a:effectLst/>
                <a:latin typeface="Gisha" panose="020B0502040204020203" pitchFamily="34" charset="-79"/>
                <a:ea typeface="David" panose="020E0502060401010101" pitchFamily="34" charset="-79"/>
                <a:cs typeface="Gisha" panose="020B0502040204020203" pitchFamily="34" charset="-79"/>
              </a:rPr>
              <a:t>ב"פודקאסט</a:t>
            </a:r>
            <a:r>
              <a:rPr lang="he-IL" sz="3200" dirty="0">
                <a:solidFill>
                  <a:schemeClr val="tx1"/>
                </a:solidFill>
                <a:effectLst/>
                <a:latin typeface="Gisha" panose="020B0502040204020203" pitchFamily="34" charset="-79"/>
                <a:ea typeface="David" panose="020E0502060401010101" pitchFamily="34" charset="-79"/>
                <a:cs typeface="Gisha" panose="020B0502040204020203" pitchFamily="34" charset="-79"/>
              </a:rPr>
              <a:t>"- הסכת, הרצאות שהוקלטו על ידי המרצים ושיעורים סינכרוניים - ב"חדרי ועידה" ב"שידור חי".  </a:t>
            </a:r>
            <a:endParaRPr lang="he-IL" dirty="0">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1547668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9">
            <a:extLst>
              <a:ext uri="{FF2B5EF4-FFF2-40B4-BE49-F238E27FC236}">
                <a16:creationId xmlns:a16="http://schemas.microsoft.com/office/drawing/2014/main" id="{7727CBAB-A853-47F1-ADCD-649CB6E60042}"/>
              </a:ext>
            </a:extLst>
          </p:cNvPr>
          <p:cNvSpPr txBox="1"/>
          <p:nvPr/>
        </p:nvSpPr>
        <p:spPr>
          <a:xfrm>
            <a:off x="1631053" y="369840"/>
            <a:ext cx="9688946" cy="923330"/>
          </a:xfrm>
          <a:prstGeom prst="rect">
            <a:avLst/>
          </a:prstGeom>
          <a:noFill/>
        </p:spPr>
        <p:txBody>
          <a:bodyPr wrap="square" rtlCol="1">
            <a:spAutoFit/>
          </a:bodyPr>
          <a:lstStyle/>
          <a:p>
            <a:pPr algn="ctr" rtl="1"/>
            <a:r>
              <a:rPr lang="he-IL" sz="5400" b="1" dirty="0">
                <a:ln w="12700">
                  <a:solidFill>
                    <a:schemeClr val="accent1"/>
                  </a:solidFill>
                  <a:prstDash val="solid"/>
                </a:ln>
                <a:solidFill>
                  <a:srgbClr val="FF0000"/>
                </a:solidFill>
                <a:effectLst>
                  <a:outerShdw dist="38100" dir="2640000" algn="bl" rotWithShape="0">
                    <a:schemeClr val="accent1"/>
                  </a:outerShdw>
                </a:effectLst>
              </a:rPr>
              <a:t>שיטת המחקר </a:t>
            </a:r>
          </a:p>
        </p:txBody>
      </p:sp>
      <p:sp>
        <p:nvSpPr>
          <p:cNvPr id="5" name="תיבת טקסט 4">
            <a:extLst>
              <a:ext uri="{FF2B5EF4-FFF2-40B4-BE49-F238E27FC236}">
                <a16:creationId xmlns:a16="http://schemas.microsoft.com/office/drawing/2014/main" id="{BAA6A471-C604-40B6-BBC0-69701D69AF94}"/>
              </a:ext>
            </a:extLst>
          </p:cNvPr>
          <p:cNvSpPr txBox="1"/>
          <p:nvPr/>
        </p:nvSpPr>
        <p:spPr>
          <a:xfrm>
            <a:off x="791454" y="1490801"/>
            <a:ext cx="11077273" cy="3805337"/>
          </a:xfrm>
          <a:prstGeom prst="rect">
            <a:avLst/>
          </a:prstGeom>
          <a:noFill/>
        </p:spPr>
        <p:txBody>
          <a:bodyPr wrap="square" rtlCol="1">
            <a:spAutoFit/>
          </a:bodyPr>
          <a:lstStyle/>
          <a:p>
            <a:pPr marL="571500" indent="-571500" algn="r" rtl="1">
              <a:lnSpc>
                <a:spcPct val="120000"/>
              </a:lnSpc>
              <a:buFont typeface="Arial" panose="020B0604020202020204" pitchFamily="34" charset="0"/>
              <a:buChar char="•"/>
            </a:pPr>
            <a:r>
              <a:rPr lang="he-IL" sz="3200" dirty="0"/>
              <a:t>המחקר התבצע בשיטה </a:t>
            </a:r>
            <a:r>
              <a:rPr lang="he-IL" sz="3200" b="1" dirty="0"/>
              <a:t>הכמותית</a:t>
            </a:r>
            <a:r>
              <a:rPr lang="he-IL" sz="3200" dirty="0"/>
              <a:t>.</a:t>
            </a:r>
          </a:p>
          <a:p>
            <a:pPr marL="571500" indent="-571500" algn="r" rtl="1">
              <a:lnSpc>
                <a:spcPct val="120000"/>
              </a:lnSpc>
              <a:buFont typeface="Arial" panose="020B0604020202020204" pitchFamily="34" charset="0"/>
              <a:buChar char="•"/>
            </a:pPr>
            <a:endParaRPr lang="he-IL" sz="3200" dirty="0"/>
          </a:p>
          <a:p>
            <a:pPr algn="r" rtl="1">
              <a:lnSpc>
                <a:spcPct val="120000"/>
              </a:lnSpc>
            </a:pPr>
            <a:endParaRPr lang="he-IL" sz="3200" dirty="0"/>
          </a:p>
          <a:p>
            <a:pPr marL="571500" indent="-571500" algn="r" rtl="1">
              <a:lnSpc>
                <a:spcPct val="120000"/>
              </a:lnSpc>
              <a:buFont typeface="Wingdings" panose="05000000000000000000" pitchFamily="2" charset="2"/>
              <a:buChar char="§"/>
            </a:pPr>
            <a:r>
              <a:rPr lang="he-IL" sz="3200" dirty="0"/>
              <a:t>הועבר שאלון העוסק </a:t>
            </a:r>
            <a:r>
              <a:rPr lang="he-IL" sz="3200" b="1" dirty="0"/>
              <a:t>בתפיסת תפקיד המרצה בקורס מקוון</a:t>
            </a:r>
          </a:p>
          <a:p>
            <a:pPr algn="ctr" rtl="1">
              <a:lnSpc>
                <a:spcPct val="120000"/>
              </a:lnSpc>
            </a:pPr>
            <a:r>
              <a:rPr lang="he-IL" sz="3200" b="1" dirty="0"/>
              <a:t> </a:t>
            </a:r>
            <a:r>
              <a:rPr lang="en-US" sz="1200" dirty="0"/>
              <a:t>Lee, 2011)</a:t>
            </a:r>
            <a:r>
              <a:rPr lang="he-IL" sz="1200" dirty="0"/>
              <a:t>).</a:t>
            </a:r>
            <a:r>
              <a:rPr lang="he-IL" sz="3200" dirty="0"/>
              <a:t> </a:t>
            </a:r>
          </a:p>
          <a:p>
            <a:pPr algn="r" rtl="1">
              <a:lnSpc>
                <a:spcPct val="120000"/>
              </a:lnSpc>
            </a:pPr>
            <a:endParaRPr lang="he-IL" sz="4400" b="1" dirty="0">
              <a:solidFill>
                <a:srgbClr val="FF0000"/>
              </a:solidFill>
              <a:latin typeface="Calibri" panose="020F0502020204030204" pitchFamily="34" charset="0"/>
              <a:cs typeface="Calibri" panose="020F0502020204030204" pitchFamily="34" charset="0"/>
            </a:endParaRPr>
          </a:p>
        </p:txBody>
      </p:sp>
      <p:pic>
        <p:nvPicPr>
          <p:cNvPr id="7" name="תמונה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3273" y="5474808"/>
            <a:ext cx="1383192" cy="1383192"/>
          </a:xfrm>
          <a:prstGeom prst="rect">
            <a:avLst/>
          </a:prstGeom>
        </p:spPr>
      </p:pic>
    </p:spTree>
    <p:extLst>
      <p:ext uri="{BB962C8B-B14F-4D97-AF65-F5344CB8AC3E}">
        <p14:creationId xmlns:p14="http://schemas.microsoft.com/office/powerpoint/2010/main" val="3943629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3F35662-A51D-AA11-7BDD-D93F799D0EF6}"/>
              </a:ext>
            </a:extLst>
          </p:cNvPr>
          <p:cNvSpPr>
            <a:spLocks noGrp="1"/>
          </p:cNvSpPr>
          <p:nvPr>
            <p:ph type="title"/>
          </p:nvPr>
        </p:nvSpPr>
        <p:spPr/>
        <p:txBody>
          <a:bodyPr>
            <a:normAutofit/>
          </a:bodyPr>
          <a:lstStyle/>
          <a:p>
            <a:pPr algn="ctr"/>
            <a:r>
              <a:rPr lang="he-IL" sz="5400"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כלי המחקר</a:t>
            </a:r>
          </a:p>
        </p:txBody>
      </p:sp>
      <p:sp>
        <p:nvSpPr>
          <p:cNvPr id="3" name="מציין מיקום תוכן 2">
            <a:extLst>
              <a:ext uri="{FF2B5EF4-FFF2-40B4-BE49-F238E27FC236}">
                <a16:creationId xmlns:a16="http://schemas.microsoft.com/office/drawing/2014/main" id="{28BC8243-4D91-E76F-0B7E-BDA2E633D00C}"/>
              </a:ext>
            </a:extLst>
          </p:cNvPr>
          <p:cNvSpPr>
            <a:spLocks noGrp="1"/>
          </p:cNvSpPr>
          <p:nvPr>
            <p:ph idx="1"/>
          </p:nvPr>
        </p:nvSpPr>
        <p:spPr>
          <a:xfrm>
            <a:off x="0" y="1540189"/>
            <a:ext cx="11125200" cy="3777622"/>
          </a:xfrm>
        </p:spPr>
        <p:txBody>
          <a:bodyPr>
            <a:noAutofit/>
          </a:bodyPr>
          <a:lstStyle/>
          <a:p>
            <a:pPr marL="0" indent="0" defTabSz="914400">
              <a:buNone/>
            </a:pPr>
            <a:r>
              <a:rPr lang="en-US" sz="2800" dirty="0">
                <a:solidFill>
                  <a:srgbClr val="003957"/>
                </a:solidFill>
                <a:latin typeface="Gisha" panose="020B0502040204020203" pitchFamily="34" charset="-79"/>
                <a:cs typeface="Gisha" panose="020B0502040204020203" pitchFamily="34" charset="-79"/>
              </a:rPr>
              <a:t>Lee</a:t>
            </a:r>
            <a:r>
              <a:rPr lang="he-IL" sz="2800" dirty="0">
                <a:solidFill>
                  <a:srgbClr val="003957"/>
                </a:solidFill>
                <a:latin typeface="Gisha" panose="020B0502040204020203" pitchFamily="34" charset="-79"/>
                <a:cs typeface="Gisha" panose="020B0502040204020203" pitchFamily="34" charset="-79"/>
              </a:rPr>
              <a:t> (2011) מציג 5 תפקידים:</a:t>
            </a:r>
          </a:p>
          <a:p>
            <a:pPr marL="0" indent="0" defTabSz="914400">
              <a:buNone/>
            </a:pPr>
            <a:endParaRPr lang="he-IL" sz="2800" dirty="0">
              <a:solidFill>
                <a:srgbClr val="003957"/>
              </a:solidFill>
              <a:latin typeface="Gisha" panose="020B0502040204020203" pitchFamily="34" charset="-79"/>
              <a:cs typeface="Gisha" panose="020B0502040204020203" pitchFamily="34" charset="-79"/>
            </a:endParaRPr>
          </a:p>
          <a:p>
            <a:pPr marL="0" indent="0" defTabSz="914400">
              <a:buNone/>
            </a:pPr>
            <a:r>
              <a:rPr lang="he-IL" sz="2800" b="1" dirty="0">
                <a:solidFill>
                  <a:srgbClr val="003957"/>
                </a:solidFill>
                <a:latin typeface="Gisha" panose="020B0502040204020203" pitchFamily="34" charset="-79"/>
                <a:cs typeface="Gisha" panose="020B0502040204020203" pitchFamily="34" charset="-79"/>
              </a:rPr>
              <a:t>1. תפקיד פדגוגי- </a:t>
            </a:r>
            <a:r>
              <a:rPr lang="he-IL" sz="2800" dirty="0">
                <a:solidFill>
                  <a:srgbClr val="003957"/>
                </a:solidFill>
                <a:latin typeface="Gisha" panose="020B0502040204020203" pitchFamily="34" charset="-79"/>
                <a:cs typeface="Gisha" panose="020B0502040204020203" pitchFamily="34" charset="-79"/>
              </a:rPr>
              <a:t>מתייחס ליכולות הפדגוגיות של המרצה</a:t>
            </a:r>
          </a:p>
          <a:p>
            <a:pPr marL="0" indent="0" defTabSz="914400">
              <a:buNone/>
            </a:pPr>
            <a:r>
              <a:rPr lang="he-IL" sz="2800" b="1" dirty="0">
                <a:solidFill>
                  <a:srgbClr val="003957"/>
                </a:solidFill>
                <a:latin typeface="Gisha" panose="020B0502040204020203" pitchFamily="34" charset="-79"/>
                <a:cs typeface="Gisha" panose="020B0502040204020203" pitchFamily="34" charset="-79"/>
              </a:rPr>
              <a:t>2. תפקיד טכני </a:t>
            </a:r>
            <a:r>
              <a:rPr lang="he-IL" sz="2800" dirty="0">
                <a:solidFill>
                  <a:srgbClr val="003957"/>
                </a:solidFill>
                <a:latin typeface="Gisha" panose="020B0502040204020203" pitchFamily="34" charset="-79"/>
                <a:cs typeface="Gisha" panose="020B0502040204020203" pitchFamily="34" charset="-79"/>
              </a:rPr>
              <a:t>– מתייחס ליכולתו של המרצה  לעשות שימוש יעיל בטכנולוגיה </a:t>
            </a:r>
          </a:p>
          <a:p>
            <a:pPr marL="0" indent="0" defTabSz="914400">
              <a:buNone/>
            </a:pPr>
            <a:r>
              <a:rPr lang="he-IL" sz="2800" b="1" dirty="0">
                <a:solidFill>
                  <a:srgbClr val="003957"/>
                </a:solidFill>
                <a:latin typeface="Gisha" panose="020B0502040204020203" pitchFamily="34" charset="-79"/>
                <a:cs typeface="Gisha" panose="020B0502040204020203" pitchFamily="34" charset="-79"/>
              </a:rPr>
              <a:t>3. תפקיד ניהולי – </a:t>
            </a:r>
            <a:r>
              <a:rPr lang="he-IL" sz="2800" dirty="0">
                <a:solidFill>
                  <a:srgbClr val="003957"/>
                </a:solidFill>
                <a:latin typeface="Gisha" panose="020B0502040204020203" pitchFamily="34" charset="-79"/>
                <a:cs typeface="Gisha" panose="020B0502040204020203" pitchFamily="34" charset="-79"/>
              </a:rPr>
              <a:t>מתייחס לניהול הסטודנטים וסביבת הלמידה המתוקשבת</a:t>
            </a:r>
          </a:p>
          <a:p>
            <a:pPr marL="0" indent="0" defTabSz="914400">
              <a:buNone/>
            </a:pPr>
            <a:r>
              <a:rPr lang="he-IL" sz="2800" b="1" dirty="0">
                <a:solidFill>
                  <a:srgbClr val="003957"/>
                </a:solidFill>
                <a:latin typeface="Gisha" panose="020B0502040204020203" pitchFamily="34" charset="-79"/>
                <a:cs typeface="Gisha" panose="020B0502040204020203" pitchFamily="34" charset="-79"/>
              </a:rPr>
              <a:t>4. תפקיד רגשי - </a:t>
            </a:r>
            <a:r>
              <a:rPr lang="he-IL" sz="2800" dirty="0">
                <a:solidFill>
                  <a:srgbClr val="003957"/>
                </a:solidFill>
                <a:latin typeface="Gisha" panose="020B0502040204020203" pitchFamily="34" charset="-79"/>
                <a:cs typeface="Gisha" panose="020B0502040204020203" pitchFamily="34" charset="-79"/>
              </a:rPr>
              <a:t>מתייחס לתמיכה הרגשית והחברתית של המורה</a:t>
            </a:r>
          </a:p>
          <a:p>
            <a:pPr marL="0" indent="0" defTabSz="914400">
              <a:buNone/>
            </a:pPr>
            <a:r>
              <a:rPr lang="he-IL" sz="2800" b="1" dirty="0">
                <a:solidFill>
                  <a:srgbClr val="003957"/>
                </a:solidFill>
                <a:latin typeface="Gisha" panose="020B0502040204020203" pitchFamily="34" charset="-79"/>
                <a:cs typeface="Gisha" panose="020B0502040204020203" pitchFamily="34" charset="-79"/>
              </a:rPr>
              <a:t>5. תפקיד מבחין - </a:t>
            </a:r>
            <a:r>
              <a:rPr lang="he-IL" sz="2800" dirty="0">
                <a:solidFill>
                  <a:srgbClr val="003957"/>
                </a:solidFill>
                <a:latin typeface="Gisha" panose="020B0502040204020203" pitchFamily="34" charset="-79"/>
                <a:cs typeface="Gisha" panose="020B0502040204020203" pitchFamily="34" charset="-79"/>
              </a:rPr>
              <a:t>מתייחס להיענות לצרכים האינדיבידואליים השונים של הסטודנטים.</a:t>
            </a:r>
          </a:p>
          <a:p>
            <a:pPr defTabSz="914400">
              <a:buAutoNum type="arabicPeriod"/>
            </a:pPr>
            <a:endParaRPr lang="he-IL" sz="2800" dirty="0">
              <a:solidFill>
                <a:srgbClr val="003957"/>
              </a:solidFill>
              <a:latin typeface="Gisha" panose="020B0502040204020203" pitchFamily="34" charset="-79"/>
              <a:cs typeface="Gisha" panose="020B0502040204020203" pitchFamily="34" charset="-79"/>
            </a:endParaRPr>
          </a:p>
          <a:p>
            <a:pPr>
              <a:buAutoNum type="arabicPeriod"/>
            </a:pPr>
            <a:endParaRPr lang="he-IL" sz="2400" dirty="0">
              <a:effectLst/>
              <a:latin typeface="David" panose="020E0502060401010101" pitchFamily="34" charset="-79"/>
              <a:ea typeface="Calibri" panose="020F0502020204030204" pitchFamily="34" charset="0"/>
            </a:endParaRPr>
          </a:p>
        </p:txBody>
      </p:sp>
    </p:spTree>
    <p:extLst>
      <p:ext uri="{BB962C8B-B14F-4D97-AF65-F5344CB8AC3E}">
        <p14:creationId xmlns:p14="http://schemas.microsoft.com/office/powerpoint/2010/main" val="2126121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2BFFA095-A5E4-64D4-A4A1-D4AD4339AE95}"/>
              </a:ext>
            </a:extLst>
          </p:cNvPr>
          <p:cNvSpPr txBox="1"/>
          <p:nvPr/>
        </p:nvSpPr>
        <p:spPr>
          <a:xfrm>
            <a:off x="619760" y="996255"/>
            <a:ext cx="10068560" cy="5816977"/>
          </a:xfrm>
          <a:prstGeom prst="rect">
            <a:avLst/>
          </a:prstGeom>
          <a:noFill/>
        </p:spPr>
        <p:txBody>
          <a:bodyPr wrap="square" rtlCol="1">
            <a:spAutoFit/>
          </a:bodyPr>
          <a:lstStyle/>
          <a:p>
            <a:pPr algn="just" rtl="1"/>
            <a:r>
              <a:rPr lang="he-IL" sz="2800" b="1" dirty="0"/>
              <a:t>השאלון הכיל 3 חלקים:</a:t>
            </a:r>
          </a:p>
          <a:p>
            <a:pPr algn="just" rtl="1"/>
            <a:endParaRPr lang="he-IL" sz="2800" b="1" dirty="0"/>
          </a:p>
          <a:p>
            <a:pPr marL="514350" indent="-514350" algn="just" rtl="1">
              <a:buAutoNum type="arabicPeriod"/>
            </a:pPr>
            <a:r>
              <a:rPr lang="he-IL" sz="2800" dirty="0"/>
              <a:t>שאלות בנושא </a:t>
            </a:r>
            <a:r>
              <a:rPr lang="he-IL" sz="2800" b="1" dirty="0"/>
              <a:t>תפיסת תפקיד המרצה בקורס מקוון</a:t>
            </a:r>
            <a:r>
              <a:rPr lang="he-IL" sz="2800" dirty="0"/>
              <a:t> - </a:t>
            </a:r>
            <a:r>
              <a:rPr lang="he-IL" sz="2000" dirty="0"/>
              <a:t>השאלון הכיל 16 שאלות</a:t>
            </a:r>
            <a:r>
              <a:rPr lang="he-IL" sz="3600" dirty="0"/>
              <a:t>. </a:t>
            </a:r>
            <a:r>
              <a:rPr lang="he-IL" sz="2000" dirty="0"/>
              <a:t>הסטודנטים התבקשו לדרג את הציפיות שלהם מתפקיד המרצה בקורס מקוון על סולם </a:t>
            </a:r>
            <a:r>
              <a:rPr lang="he-IL" sz="2000" dirty="0" err="1"/>
              <a:t>ליקרט</a:t>
            </a:r>
            <a:r>
              <a:rPr lang="he-IL" sz="2000" dirty="0"/>
              <a:t> בן 7 דרגות כאשר 1- מציין כלל לא חשוב. 2- לא חשוב. 3. לא כ"כ חשוב. 4- ניטראלי. 5. די-חשוב. 6- חשוב. 7. – חשוב מאוד.</a:t>
            </a:r>
          </a:p>
          <a:p>
            <a:pPr algn="just" rtl="1"/>
            <a:endParaRPr lang="he-IL" sz="2000" dirty="0"/>
          </a:p>
          <a:p>
            <a:pPr marL="514350" indent="-514350" algn="just" rtl="1">
              <a:buAutoNum type="arabicPeriod" startAt="2"/>
            </a:pPr>
            <a:r>
              <a:rPr lang="he-IL" sz="2800" dirty="0"/>
              <a:t>שאלות</a:t>
            </a:r>
            <a:r>
              <a:rPr lang="ar-SA" sz="2800" dirty="0"/>
              <a:t> </a:t>
            </a:r>
            <a:r>
              <a:rPr lang="he-IL" sz="2800" dirty="0"/>
              <a:t>המתייחסות </a:t>
            </a:r>
            <a:r>
              <a:rPr lang="he-IL" sz="2800" b="1" dirty="0"/>
              <a:t>לרצון ללמידה מרחוק</a:t>
            </a:r>
            <a:r>
              <a:rPr lang="ar-SA" sz="2800" dirty="0"/>
              <a:t>. </a:t>
            </a:r>
            <a:r>
              <a:rPr lang="he-IL" sz="2800" dirty="0"/>
              <a:t>שאלות</a:t>
            </a:r>
            <a:r>
              <a:rPr lang="ar-SA" sz="2800" dirty="0"/>
              <a:t> </a:t>
            </a:r>
            <a:r>
              <a:rPr lang="he-IL" sz="2800" dirty="0"/>
              <a:t>כמו</a:t>
            </a:r>
            <a:r>
              <a:rPr lang="ar-SA" sz="2800" dirty="0"/>
              <a:t>: </a:t>
            </a:r>
            <a:r>
              <a:rPr lang="he-IL" sz="2800" dirty="0"/>
              <a:t>הלמידה</a:t>
            </a:r>
            <a:r>
              <a:rPr lang="ar-SA" sz="2800" dirty="0"/>
              <a:t> </a:t>
            </a:r>
            <a:r>
              <a:rPr lang="he-IL" sz="2800" dirty="0"/>
              <a:t>מרחוק</a:t>
            </a:r>
            <a:r>
              <a:rPr lang="ar-SA" sz="2800" dirty="0"/>
              <a:t> </a:t>
            </a:r>
            <a:r>
              <a:rPr lang="he-IL" sz="2800" dirty="0"/>
              <a:t>מעודדת</a:t>
            </a:r>
            <a:r>
              <a:rPr lang="ar-SA" sz="2800" dirty="0"/>
              <a:t> </a:t>
            </a:r>
            <a:r>
              <a:rPr lang="he-IL" sz="2800" dirty="0"/>
              <a:t>יצירתיות</a:t>
            </a:r>
            <a:r>
              <a:rPr lang="ar-SA" sz="2800" dirty="0"/>
              <a:t>, </a:t>
            </a:r>
            <a:r>
              <a:rPr lang="he-IL" sz="2800" dirty="0"/>
              <a:t>הלמידה</a:t>
            </a:r>
            <a:r>
              <a:rPr lang="ar-SA" sz="2800" dirty="0"/>
              <a:t> </a:t>
            </a:r>
            <a:r>
              <a:rPr lang="he-IL" sz="2800" dirty="0"/>
              <a:t>מרחוק</a:t>
            </a:r>
            <a:r>
              <a:rPr lang="ar-SA" sz="2800" dirty="0"/>
              <a:t> </a:t>
            </a:r>
            <a:r>
              <a:rPr lang="he-IL" sz="2800" dirty="0"/>
              <a:t>מהנה</a:t>
            </a:r>
            <a:r>
              <a:rPr lang="ar-SA" sz="2800" dirty="0"/>
              <a:t>, </a:t>
            </a:r>
            <a:r>
              <a:rPr lang="he-IL" sz="2800" dirty="0"/>
              <a:t>בלמידה</a:t>
            </a:r>
            <a:r>
              <a:rPr lang="ar-SA" sz="2800" dirty="0"/>
              <a:t> </a:t>
            </a:r>
            <a:r>
              <a:rPr lang="he-IL" sz="2800" dirty="0"/>
              <a:t>מרחוק</a:t>
            </a:r>
            <a:r>
              <a:rPr lang="ar-SA" sz="2800" dirty="0"/>
              <a:t> </a:t>
            </a:r>
            <a:r>
              <a:rPr lang="he-IL" sz="2800" dirty="0"/>
              <a:t>אני</a:t>
            </a:r>
            <a:r>
              <a:rPr lang="ar-SA" sz="2800" dirty="0"/>
              <a:t> </a:t>
            </a:r>
            <a:r>
              <a:rPr lang="he-IL" sz="2800" dirty="0"/>
              <a:t>מצליח</a:t>
            </a:r>
            <a:r>
              <a:rPr lang="ar-SA" sz="2800" dirty="0"/>
              <a:t> </a:t>
            </a:r>
            <a:r>
              <a:rPr lang="he-IL" sz="2800" dirty="0"/>
              <a:t>להתרכז</a:t>
            </a:r>
            <a:r>
              <a:rPr lang="ar-SA" sz="2800" dirty="0"/>
              <a:t>.</a:t>
            </a:r>
            <a:r>
              <a:rPr lang="he-IL" sz="2800" dirty="0"/>
              <a:t> </a:t>
            </a:r>
            <a:r>
              <a:rPr lang="he-IL" sz="2000" dirty="0"/>
              <a:t>הסטודנטים</a:t>
            </a:r>
            <a:r>
              <a:rPr lang="ar-SA" sz="2000" dirty="0"/>
              <a:t> </a:t>
            </a:r>
            <a:r>
              <a:rPr lang="he-IL" sz="2000" dirty="0"/>
              <a:t>התבקשו</a:t>
            </a:r>
            <a:r>
              <a:rPr lang="ar-SA" sz="2000" dirty="0"/>
              <a:t> </a:t>
            </a:r>
            <a:r>
              <a:rPr lang="he-IL" sz="2000" dirty="0"/>
              <a:t>לענות</a:t>
            </a:r>
            <a:r>
              <a:rPr lang="ar-SA" sz="2000" dirty="0"/>
              <a:t> </a:t>
            </a:r>
            <a:r>
              <a:rPr lang="he-IL" sz="2000" dirty="0"/>
              <a:t>במדרג</a:t>
            </a:r>
            <a:r>
              <a:rPr lang="ar-SA" sz="2000" dirty="0"/>
              <a:t>: </a:t>
            </a:r>
            <a:r>
              <a:rPr lang="he-IL" sz="2000" dirty="0"/>
              <a:t>הרבה</a:t>
            </a:r>
            <a:r>
              <a:rPr lang="ar-SA" sz="2000" dirty="0"/>
              <a:t> </a:t>
            </a:r>
            <a:r>
              <a:rPr lang="he-IL" sz="2000" dirty="0"/>
              <a:t>פחות</a:t>
            </a:r>
            <a:r>
              <a:rPr lang="ar-SA" sz="2000" dirty="0"/>
              <a:t> </a:t>
            </a:r>
            <a:r>
              <a:rPr lang="he-IL" sz="2000" dirty="0"/>
              <a:t>מלמידה</a:t>
            </a:r>
            <a:r>
              <a:rPr lang="ar-SA" sz="2000" dirty="0"/>
              <a:t> </a:t>
            </a:r>
            <a:r>
              <a:rPr lang="he-IL" sz="2000" dirty="0"/>
              <a:t>רגילה</a:t>
            </a:r>
            <a:r>
              <a:rPr lang="ar-SA" sz="2000" dirty="0"/>
              <a:t>, </a:t>
            </a:r>
            <a:r>
              <a:rPr lang="he-IL" sz="2000" dirty="0"/>
              <a:t>פחות</a:t>
            </a:r>
            <a:r>
              <a:rPr lang="ar-SA" sz="2000" dirty="0"/>
              <a:t> </a:t>
            </a:r>
            <a:r>
              <a:rPr lang="he-IL" sz="2000" dirty="0" err="1"/>
              <a:t>מבלמידה</a:t>
            </a:r>
            <a:r>
              <a:rPr lang="ar-SA" sz="2000" dirty="0"/>
              <a:t> </a:t>
            </a:r>
            <a:r>
              <a:rPr lang="he-IL" sz="2000" dirty="0"/>
              <a:t>רגילה</a:t>
            </a:r>
            <a:r>
              <a:rPr lang="ar-SA" sz="2000" dirty="0"/>
              <a:t>,</a:t>
            </a:r>
            <a:r>
              <a:rPr lang="he-IL" sz="2000" dirty="0"/>
              <a:t> כמו</a:t>
            </a:r>
            <a:r>
              <a:rPr lang="ar-SA" sz="2000" dirty="0"/>
              <a:t> </a:t>
            </a:r>
            <a:r>
              <a:rPr lang="he-IL" sz="2000" dirty="0"/>
              <a:t>בלמידה</a:t>
            </a:r>
            <a:r>
              <a:rPr lang="ar-SA" sz="2000" dirty="0"/>
              <a:t> </a:t>
            </a:r>
            <a:r>
              <a:rPr lang="he-IL" sz="2000" dirty="0"/>
              <a:t>רגילה</a:t>
            </a:r>
            <a:r>
              <a:rPr lang="ar-SA" sz="2000" dirty="0"/>
              <a:t>, </a:t>
            </a:r>
            <a:r>
              <a:rPr lang="he-IL" sz="2000" dirty="0"/>
              <a:t>יותר</a:t>
            </a:r>
            <a:r>
              <a:rPr lang="ar-SA" sz="2000" dirty="0"/>
              <a:t> </a:t>
            </a:r>
            <a:r>
              <a:rPr lang="he-IL" sz="2000" dirty="0" err="1"/>
              <a:t>מבלמידה</a:t>
            </a:r>
            <a:r>
              <a:rPr lang="ar-SA" sz="2000" dirty="0"/>
              <a:t> </a:t>
            </a:r>
            <a:r>
              <a:rPr lang="he-IL" sz="2000" dirty="0"/>
              <a:t>רגילה</a:t>
            </a:r>
            <a:r>
              <a:rPr lang="ar-SA" sz="2000" dirty="0"/>
              <a:t>, </a:t>
            </a:r>
            <a:r>
              <a:rPr lang="he-IL" sz="2000" dirty="0"/>
              <a:t>הרבה</a:t>
            </a:r>
            <a:r>
              <a:rPr lang="ar-SA" sz="2000" dirty="0"/>
              <a:t> </a:t>
            </a:r>
            <a:r>
              <a:rPr lang="he-IL" sz="2000" dirty="0"/>
              <a:t>יותר</a:t>
            </a:r>
            <a:r>
              <a:rPr lang="ar-SA" sz="2000" dirty="0"/>
              <a:t> </a:t>
            </a:r>
            <a:r>
              <a:rPr lang="he-IL" sz="2000" dirty="0" err="1"/>
              <a:t>מבלמידה</a:t>
            </a:r>
            <a:r>
              <a:rPr lang="ar-SA" sz="2000" dirty="0"/>
              <a:t> </a:t>
            </a:r>
            <a:r>
              <a:rPr lang="he-IL" sz="2000" dirty="0"/>
              <a:t>רגילה</a:t>
            </a:r>
            <a:r>
              <a:rPr lang="ar-SA" sz="2000" dirty="0"/>
              <a:t>. </a:t>
            </a:r>
            <a:endParaRPr lang="he-IL" sz="2000" dirty="0"/>
          </a:p>
          <a:p>
            <a:pPr marL="514350" indent="-514350" algn="just" rtl="1">
              <a:buAutoNum type="arabicPeriod" startAt="2"/>
            </a:pPr>
            <a:endParaRPr lang="he-IL" sz="2000" dirty="0"/>
          </a:p>
          <a:p>
            <a:pPr marL="514350" indent="-514350" algn="just" rtl="1">
              <a:buAutoNum type="arabicPeriod" startAt="2"/>
            </a:pPr>
            <a:r>
              <a:rPr lang="he-IL" sz="2800" b="1" dirty="0"/>
              <a:t>נתוני רקע: </a:t>
            </a:r>
            <a:r>
              <a:rPr lang="he-IL" sz="2000" dirty="0"/>
              <a:t>מגדר, מצב משפחתי</a:t>
            </a:r>
            <a:endParaRPr lang="en-US" sz="2000" dirty="0"/>
          </a:p>
          <a:p>
            <a:pPr algn="just" rtl="1"/>
            <a:endParaRPr lang="he-IL" sz="2000" dirty="0"/>
          </a:p>
        </p:txBody>
      </p:sp>
      <p:sp>
        <p:nvSpPr>
          <p:cNvPr id="5" name="תיבת טקסט 4">
            <a:extLst>
              <a:ext uri="{FF2B5EF4-FFF2-40B4-BE49-F238E27FC236}">
                <a16:creationId xmlns:a16="http://schemas.microsoft.com/office/drawing/2014/main" id="{801C3E1D-8219-4B21-A8C8-64381647EB89}"/>
              </a:ext>
            </a:extLst>
          </p:cNvPr>
          <p:cNvSpPr txBox="1"/>
          <p:nvPr/>
        </p:nvSpPr>
        <p:spPr>
          <a:xfrm>
            <a:off x="1808480" y="226814"/>
            <a:ext cx="7353300" cy="769441"/>
          </a:xfrm>
          <a:prstGeom prst="rect">
            <a:avLst/>
          </a:prstGeom>
          <a:noFill/>
        </p:spPr>
        <p:txBody>
          <a:bodyPr wrap="square">
            <a:spAutoFit/>
          </a:bodyPr>
          <a:lstStyle/>
          <a:p>
            <a:pPr algn="ctr"/>
            <a:r>
              <a:rPr lang="he-IL" sz="4400"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כלי המחקר</a:t>
            </a:r>
            <a:endParaRPr lang="he-IL" sz="4400" dirty="0"/>
          </a:p>
        </p:txBody>
      </p:sp>
    </p:spTree>
    <p:extLst>
      <p:ext uri="{BB962C8B-B14F-4D97-AF65-F5344CB8AC3E}">
        <p14:creationId xmlns:p14="http://schemas.microsoft.com/office/powerpoint/2010/main" val="995772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3F35662-A51D-AA11-7BDD-D93F799D0EF6}"/>
              </a:ext>
            </a:extLst>
          </p:cNvPr>
          <p:cNvSpPr>
            <a:spLocks noGrp="1"/>
          </p:cNvSpPr>
          <p:nvPr>
            <p:ph type="title"/>
          </p:nvPr>
        </p:nvSpPr>
        <p:spPr/>
        <p:txBody>
          <a:bodyPr>
            <a:normAutofit fontScale="90000"/>
          </a:bodyPr>
          <a:lstStyle/>
          <a:p>
            <a:r>
              <a:rPr lang="he-IL" sz="5400"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תפקיד המרצה בלמידה מקוונת</a:t>
            </a:r>
          </a:p>
        </p:txBody>
      </p:sp>
      <p:sp>
        <p:nvSpPr>
          <p:cNvPr id="3" name="מציין מיקום תוכן 2">
            <a:extLst>
              <a:ext uri="{FF2B5EF4-FFF2-40B4-BE49-F238E27FC236}">
                <a16:creationId xmlns:a16="http://schemas.microsoft.com/office/drawing/2014/main" id="{28BC8243-4D91-E76F-0B7E-BDA2E633D00C}"/>
              </a:ext>
            </a:extLst>
          </p:cNvPr>
          <p:cNvSpPr>
            <a:spLocks noGrp="1"/>
          </p:cNvSpPr>
          <p:nvPr>
            <p:ph idx="1"/>
          </p:nvPr>
        </p:nvSpPr>
        <p:spPr>
          <a:xfrm>
            <a:off x="240030" y="1930400"/>
            <a:ext cx="9892982" cy="3777622"/>
          </a:xfrm>
        </p:spPr>
        <p:txBody>
          <a:bodyPr/>
          <a:lstStyle/>
          <a:p>
            <a:pPr marL="0" indent="0">
              <a:buNone/>
            </a:pPr>
            <a:r>
              <a:rPr lang="en-US" sz="3600" b="0" i="0" u="none" strike="noStrike" dirty="0">
                <a:solidFill>
                  <a:srgbClr val="2B3547"/>
                </a:solidFill>
                <a:effectLst/>
                <a:latin typeface="YACgEX8C5Gg 0"/>
              </a:rPr>
              <a:t>Lee (2011) </a:t>
            </a:r>
            <a:r>
              <a:rPr lang="he-IL" sz="3600" b="0" i="0" u="none" strike="noStrike" dirty="0">
                <a:solidFill>
                  <a:srgbClr val="2B3547"/>
                </a:solidFill>
                <a:effectLst/>
                <a:latin typeface="YACgEX8C5Gg 0"/>
              </a:rPr>
              <a:t> במחקר שערך מצא:</a:t>
            </a:r>
          </a:p>
          <a:p>
            <a:endParaRPr lang="he-IL" dirty="0">
              <a:solidFill>
                <a:srgbClr val="2B3547"/>
              </a:solidFill>
              <a:latin typeface="YACgEX8C5Gg 0"/>
            </a:endParaRPr>
          </a:p>
          <a:p>
            <a:pPr marL="0" indent="0" defTabSz="914400">
              <a:buNone/>
            </a:pPr>
            <a:r>
              <a:rPr lang="he-IL" sz="2800" dirty="0">
                <a:solidFill>
                  <a:srgbClr val="003957"/>
                </a:solidFill>
                <a:latin typeface="Gisha" panose="020B0502040204020203" pitchFamily="34" charset="-79"/>
                <a:cs typeface="Gisha" panose="020B0502040204020203" pitchFamily="34" charset="-79"/>
              </a:rPr>
              <a:t>המשתתפים תפסו את התפקידים הרגשיים והמבחינים של המרצה כתפקידים המשמעותיים ביותר ללמידה והצלחה, יותר משלושת התפקידים האחרים. </a:t>
            </a:r>
          </a:p>
          <a:p>
            <a:endParaRPr lang="he-IL" dirty="0"/>
          </a:p>
        </p:txBody>
      </p:sp>
    </p:spTree>
    <p:extLst>
      <p:ext uri="{BB962C8B-B14F-4D97-AF65-F5344CB8AC3E}">
        <p14:creationId xmlns:p14="http://schemas.microsoft.com/office/powerpoint/2010/main" val="3697690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14560630-6552-53FF-EB30-848B36C3824E}"/>
              </a:ext>
            </a:extLst>
          </p:cNvPr>
          <p:cNvSpPr>
            <a:spLocks noGrp="1"/>
          </p:cNvSpPr>
          <p:nvPr>
            <p:ph idx="1"/>
          </p:nvPr>
        </p:nvSpPr>
        <p:spPr>
          <a:xfrm>
            <a:off x="721360" y="923330"/>
            <a:ext cx="9162242" cy="5689599"/>
          </a:xfrm>
        </p:spPr>
        <p:txBody>
          <a:bodyPr>
            <a:normAutofit/>
          </a:bodyPr>
          <a:lstStyle/>
          <a:p>
            <a:pPr marL="0" marR="144145" indent="0" algn="r" rtl="1">
              <a:lnSpc>
                <a:spcPct val="150000"/>
              </a:lnSpc>
              <a:spcBef>
                <a:spcPts val="1200"/>
              </a:spcBef>
              <a:spcAft>
                <a:spcPts val="200"/>
              </a:spcAft>
              <a:buNone/>
            </a:pPr>
            <a:endParaRPr lang="he-IL" sz="3500" b="1" dirty="0">
              <a:solidFill>
                <a:schemeClr val="tx1"/>
              </a:solidFill>
            </a:endParaRPr>
          </a:p>
          <a:p>
            <a:pPr marL="0" marR="144145" indent="0" algn="r" rtl="1">
              <a:lnSpc>
                <a:spcPct val="150000"/>
              </a:lnSpc>
              <a:spcBef>
                <a:spcPts val="1200"/>
              </a:spcBef>
              <a:spcAft>
                <a:spcPts val="200"/>
              </a:spcAft>
              <a:buNone/>
            </a:pPr>
            <a:r>
              <a:rPr lang="he-IL" sz="3500" b="1" dirty="0">
                <a:solidFill>
                  <a:schemeClr val="tx1"/>
                </a:solidFill>
              </a:rPr>
              <a:t>אוכלוסיית המחקר </a:t>
            </a:r>
          </a:p>
          <a:p>
            <a:pPr marL="0" marR="144145" indent="0" algn="r" rtl="1">
              <a:lnSpc>
                <a:spcPct val="150000"/>
              </a:lnSpc>
              <a:spcBef>
                <a:spcPts val="1200"/>
              </a:spcBef>
              <a:spcAft>
                <a:spcPts val="200"/>
              </a:spcAft>
              <a:buNone/>
            </a:pPr>
            <a:endParaRPr lang="en-US" sz="3500" b="1" dirty="0">
              <a:solidFill>
                <a:schemeClr val="tx1"/>
              </a:solidFill>
            </a:endParaRPr>
          </a:p>
          <a:p>
            <a:pPr marL="0" indent="0" algn="just" rtl="1">
              <a:lnSpc>
                <a:spcPct val="150000"/>
              </a:lnSpc>
              <a:spcAft>
                <a:spcPts val="800"/>
              </a:spcAft>
              <a:buNone/>
            </a:pPr>
            <a:r>
              <a:rPr lang="he-IL" sz="3200" dirty="0">
                <a:solidFill>
                  <a:schemeClr val="tx1"/>
                </a:solidFill>
              </a:rPr>
              <a:t>במחקר נטלו חלק 225 סטודנטיות חרדיות הלומדות לתואר ראשון במכללת הרצוג שלמדו בלמידה מרחוק באמצעות המרחב הקולי. </a:t>
            </a:r>
          </a:p>
          <a:p>
            <a:pPr algn="just" rtl="1">
              <a:lnSpc>
                <a:spcPct val="150000"/>
              </a:lnSpc>
              <a:spcAft>
                <a:spcPts val="800"/>
              </a:spcAft>
            </a:pPr>
            <a:endParaRPr lang="en-US" sz="1800" dirty="0">
              <a:effectLst/>
              <a:latin typeface="Calibri" panose="020F0502020204030204" pitchFamily="34" charset="0"/>
              <a:ea typeface="Calibri" panose="020F0502020204030204" pitchFamily="34" charset="0"/>
            </a:endParaRPr>
          </a:p>
          <a:p>
            <a:endParaRPr lang="he-IL" dirty="0"/>
          </a:p>
        </p:txBody>
      </p:sp>
      <p:sp>
        <p:nvSpPr>
          <p:cNvPr id="4" name="TextBox 9">
            <a:extLst>
              <a:ext uri="{FF2B5EF4-FFF2-40B4-BE49-F238E27FC236}">
                <a16:creationId xmlns:a16="http://schemas.microsoft.com/office/drawing/2014/main" id="{43BC0107-FFC2-FDE5-2104-7F38C89F6DC1}"/>
              </a:ext>
            </a:extLst>
          </p:cNvPr>
          <p:cNvSpPr txBox="1"/>
          <p:nvPr/>
        </p:nvSpPr>
        <p:spPr>
          <a:xfrm>
            <a:off x="194656" y="245071"/>
            <a:ext cx="9688946" cy="923330"/>
          </a:xfrm>
          <a:prstGeom prst="rect">
            <a:avLst/>
          </a:prstGeom>
          <a:noFill/>
        </p:spPr>
        <p:txBody>
          <a:bodyPr wrap="square" rtlCol="1">
            <a:spAutoFit/>
          </a:bodyPr>
          <a:lstStyle/>
          <a:p>
            <a:pPr algn="ctr" rtl="1"/>
            <a:r>
              <a:rPr lang="he-IL" sz="5400" b="1" dirty="0">
                <a:ln w="12700">
                  <a:solidFill>
                    <a:schemeClr val="accent1"/>
                  </a:solidFill>
                  <a:prstDash val="solid"/>
                </a:ln>
                <a:solidFill>
                  <a:srgbClr val="FF0000"/>
                </a:solidFill>
                <a:effectLst>
                  <a:outerShdw dist="38100" dir="2640000" algn="bl" rotWithShape="0">
                    <a:schemeClr val="accent1"/>
                  </a:outerShdw>
                </a:effectLst>
              </a:rPr>
              <a:t>שיטת המחקר </a:t>
            </a:r>
          </a:p>
        </p:txBody>
      </p:sp>
    </p:spTree>
    <p:extLst>
      <p:ext uri="{BB962C8B-B14F-4D97-AF65-F5344CB8AC3E}">
        <p14:creationId xmlns:p14="http://schemas.microsoft.com/office/powerpoint/2010/main" val="4231173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14560630-6552-53FF-EB30-848B36C3824E}"/>
              </a:ext>
            </a:extLst>
          </p:cNvPr>
          <p:cNvSpPr>
            <a:spLocks noGrp="1"/>
          </p:cNvSpPr>
          <p:nvPr>
            <p:ph idx="1"/>
          </p:nvPr>
        </p:nvSpPr>
        <p:spPr>
          <a:xfrm>
            <a:off x="194656" y="1117600"/>
            <a:ext cx="11032144" cy="5495329"/>
          </a:xfrm>
        </p:spPr>
        <p:txBody>
          <a:bodyPr>
            <a:normAutofit/>
          </a:bodyPr>
          <a:lstStyle/>
          <a:p>
            <a:pPr marL="0" marR="144145" indent="0" algn="just">
              <a:lnSpc>
                <a:spcPct val="150000"/>
              </a:lnSpc>
              <a:spcAft>
                <a:spcPts val="800"/>
              </a:spcAft>
              <a:buNone/>
            </a:pPr>
            <a:r>
              <a:rPr lang="he-IL" sz="4200" b="1" dirty="0">
                <a:solidFill>
                  <a:schemeClr val="tx1"/>
                </a:solidFill>
              </a:rPr>
              <a:t>הליך המחקר</a:t>
            </a:r>
            <a:endParaRPr lang="en-US" sz="4200" b="1" dirty="0">
              <a:solidFill>
                <a:schemeClr val="tx1"/>
              </a:solidFill>
            </a:endParaRPr>
          </a:p>
          <a:p>
            <a:pPr marL="0" indent="0" algn="just" rtl="1">
              <a:lnSpc>
                <a:spcPct val="150000"/>
              </a:lnSpc>
              <a:spcAft>
                <a:spcPts val="800"/>
              </a:spcAft>
              <a:buNone/>
            </a:pPr>
            <a:r>
              <a:rPr lang="he-IL" sz="2600" dirty="0">
                <a:solidFill>
                  <a:schemeClr val="tx1"/>
                </a:solidFill>
              </a:rPr>
              <a:t>השאלונים נשלחו </a:t>
            </a:r>
            <a:r>
              <a:rPr lang="he-IL" sz="2600" b="1" dirty="0">
                <a:solidFill>
                  <a:schemeClr val="tx1"/>
                </a:solidFill>
              </a:rPr>
              <a:t>לסטודנטיות במגזר החרדי, שלמדו בלמידה מרחוק </a:t>
            </a:r>
            <a:r>
              <a:rPr lang="he-IL" sz="2600" dirty="0">
                <a:solidFill>
                  <a:schemeClr val="tx1"/>
                </a:solidFill>
              </a:rPr>
              <a:t>באמצעות </a:t>
            </a:r>
            <a:r>
              <a:rPr lang="he-IL" sz="2600" b="1" dirty="0">
                <a:solidFill>
                  <a:schemeClr val="tx1"/>
                </a:solidFill>
              </a:rPr>
              <a:t>המרחב הקולי </a:t>
            </a:r>
            <a:r>
              <a:rPr lang="he-IL" sz="2600" dirty="0">
                <a:solidFill>
                  <a:schemeClr val="tx1"/>
                </a:solidFill>
              </a:rPr>
              <a:t>בתקופת מגפת הקורונה.</a:t>
            </a:r>
          </a:p>
          <a:p>
            <a:pPr marL="0" indent="0" algn="just" rtl="1">
              <a:lnSpc>
                <a:spcPct val="150000"/>
              </a:lnSpc>
              <a:spcAft>
                <a:spcPts val="800"/>
              </a:spcAft>
              <a:buNone/>
            </a:pPr>
            <a:r>
              <a:rPr lang="he-IL" sz="2600" dirty="0">
                <a:solidFill>
                  <a:schemeClr val="tx1"/>
                </a:solidFill>
              </a:rPr>
              <a:t> הקורסים התנהלו במרחב הקולי  </a:t>
            </a:r>
            <a:r>
              <a:rPr lang="he-IL" sz="2600" b="1" dirty="0">
                <a:solidFill>
                  <a:schemeClr val="tx1"/>
                </a:solidFill>
              </a:rPr>
              <a:t>באופן סינכרוני  בשידור חי (חדר ועידה</a:t>
            </a:r>
            <a:r>
              <a:rPr lang="he-IL" sz="2600" dirty="0">
                <a:solidFill>
                  <a:schemeClr val="tx1"/>
                </a:solidFill>
              </a:rPr>
              <a:t>). או </a:t>
            </a:r>
            <a:r>
              <a:rPr lang="he-IL" sz="2600" b="1" dirty="0">
                <a:solidFill>
                  <a:schemeClr val="tx1"/>
                </a:solidFill>
              </a:rPr>
              <a:t>באופן א-</a:t>
            </a:r>
            <a:r>
              <a:rPr lang="he-IL" sz="2600" b="1" dirty="0" err="1">
                <a:solidFill>
                  <a:schemeClr val="tx1"/>
                </a:solidFill>
              </a:rPr>
              <a:t>סינכורני</a:t>
            </a:r>
            <a:r>
              <a:rPr lang="he-IL" sz="2600" b="1" dirty="0">
                <a:solidFill>
                  <a:schemeClr val="tx1"/>
                </a:solidFill>
              </a:rPr>
              <a:t> באמצעות הסכת (</a:t>
            </a:r>
            <a:r>
              <a:rPr lang="he-IL" sz="2600" b="1" dirty="0" err="1">
                <a:solidFill>
                  <a:schemeClr val="tx1"/>
                </a:solidFill>
              </a:rPr>
              <a:t>פודקאסט</a:t>
            </a:r>
            <a:r>
              <a:rPr lang="he-IL" sz="2600" b="1" dirty="0">
                <a:solidFill>
                  <a:schemeClr val="tx1"/>
                </a:solidFill>
              </a:rPr>
              <a:t>) שיעורים מוקלטים מראש</a:t>
            </a:r>
            <a:r>
              <a:rPr lang="he-IL" sz="2600" dirty="0">
                <a:solidFill>
                  <a:schemeClr val="tx1"/>
                </a:solidFill>
              </a:rPr>
              <a:t>, שהועלו באותו שבוע למרחב הקולי. </a:t>
            </a:r>
          </a:p>
          <a:p>
            <a:pPr marL="0" indent="0" algn="just" rtl="1">
              <a:lnSpc>
                <a:spcPct val="150000"/>
              </a:lnSpc>
              <a:spcAft>
                <a:spcPts val="800"/>
              </a:spcAft>
              <a:buNone/>
            </a:pPr>
            <a:r>
              <a:rPr lang="he-IL" sz="2600" dirty="0">
                <a:solidFill>
                  <a:schemeClr val="tx1"/>
                </a:solidFill>
              </a:rPr>
              <a:t>כל הקורסים היו </a:t>
            </a:r>
            <a:r>
              <a:rPr lang="he-IL" sz="2600" b="1" dirty="0">
                <a:solidFill>
                  <a:schemeClr val="tx1"/>
                </a:solidFill>
              </a:rPr>
              <a:t>סמסטריאליים</a:t>
            </a:r>
            <a:r>
              <a:rPr lang="he-IL" sz="2600" dirty="0">
                <a:solidFill>
                  <a:schemeClr val="tx1"/>
                </a:solidFill>
              </a:rPr>
              <a:t>, במהלך שנת  הלימודים האקדמית. </a:t>
            </a:r>
            <a:r>
              <a:rPr lang="en-US" sz="2600" dirty="0">
                <a:solidFill>
                  <a:schemeClr val="tx1"/>
                </a:solidFill>
              </a:rPr>
              <a:t> </a:t>
            </a:r>
          </a:p>
          <a:p>
            <a:pPr algn="just" rtl="1">
              <a:lnSpc>
                <a:spcPct val="150000"/>
              </a:lnSpc>
              <a:spcAft>
                <a:spcPts val="800"/>
              </a:spcAft>
            </a:pPr>
            <a:endParaRPr lang="en-US" sz="1800" dirty="0">
              <a:effectLst/>
              <a:latin typeface="Calibri" panose="020F0502020204030204" pitchFamily="34" charset="0"/>
              <a:ea typeface="Calibri" panose="020F0502020204030204" pitchFamily="34" charset="0"/>
            </a:endParaRPr>
          </a:p>
          <a:p>
            <a:endParaRPr lang="he-IL" dirty="0"/>
          </a:p>
        </p:txBody>
      </p:sp>
      <p:sp>
        <p:nvSpPr>
          <p:cNvPr id="4" name="TextBox 9">
            <a:extLst>
              <a:ext uri="{FF2B5EF4-FFF2-40B4-BE49-F238E27FC236}">
                <a16:creationId xmlns:a16="http://schemas.microsoft.com/office/drawing/2014/main" id="{43BC0107-FFC2-FDE5-2104-7F38C89F6DC1}"/>
              </a:ext>
            </a:extLst>
          </p:cNvPr>
          <p:cNvSpPr txBox="1"/>
          <p:nvPr/>
        </p:nvSpPr>
        <p:spPr>
          <a:xfrm>
            <a:off x="194656" y="0"/>
            <a:ext cx="9688946" cy="923330"/>
          </a:xfrm>
          <a:prstGeom prst="rect">
            <a:avLst/>
          </a:prstGeom>
          <a:noFill/>
        </p:spPr>
        <p:txBody>
          <a:bodyPr wrap="square" rtlCol="1">
            <a:spAutoFit/>
          </a:bodyPr>
          <a:lstStyle/>
          <a:p>
            <a:pPr algn="ctr" rtl="1"/>
            <a:r>
              <a:rPr lang="he-IL" sz="5400" b="1" dirty="0">
                <a:ln w="12700">
                  <a:solidFill>
                    <a:schemeClr val="accent1"/>
                  </a:solidFill>
                  <a:prstDash val="solid"/>
                </a:ln>
                <a:solidFill>
                  <a:srgbClr val="FF0000"/>
                </a:solidFill>
                <a:effectLst>
                  <a:outerShdw dist="38100" dir="2640000" algn="bl" rotWithShape="0">
                    <a:schemeClr val="accent1"/>
                  </a:outerShdw>
                </a:effectLst>
              </a:rPr>
              <a:t>שיטת המחקר </a:t>
            </a:r>
          </a:p>
        </p:txBody>
      </p:sp>
    </p:spTree>
    <p:extLst>
      <p:ext uri="{BB962C8B-B14F-4D97-AF65-F5344CB8AC3E}">
        <p14:creationId xmlns:p14="http://schemas.microsoft.com/office/powerpoint/2010/main" val="3093985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a:extLst>
              <a:ext uri="{FF2B5EF4-FFF2-40B4-BE49-F238E27FC236}">
                <a16:creationId xmlns:a16="http://schemas.microsoft.com/office/drawing/2014/main" id="{3B0139CF-9719-AF11-1B60-49A5ECA05D10}"/>
              </a:ext>
            </a:extLst>
          </p:cNvPr>
          <p:cNvSpPr>
            <a:spLocks noGrp="1"/>
          </p:cNvSpPr>
          <p:nvPr>
            <p:ph type="title"/>
          </p:nvPr>
        </p:nvSpPr>
        <p:spPr>
          <a:xfrm>
            <a:off x="728134" y="-1076960"/>
            <a:ext cx="8596668" cy="2580640"/>
          </a:xfrm>
        </p:spPr>
        <p:txBody>
          <a:bodyPr>
            <a:normAutofit fontScale="90000"/>
          </a:bodyPr>
          <a:lstStyle/>
          <a:p>
            <a:pPr algn="ctr">
              <a:lnSpc>
                <a:spcPct val="150000"/>
              </a:lnSpc>
            </a:pPr>
            <a:br>
              <a:rPr lang="he-IL" dirty="0"/>
            </a:br>
            <a:br>
              <a:rPr lang="he-IL" dirty="0"/>
            </a:br>
            <a:br>
              <a:rPr lang="he-IL" dirty="0"/>
            </a:br>
            <a:r>
              <a:rPr lang="he-IL" sz="6000"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ממצאים</a:t>
            </a:r>
            <a:br>
              <a:rPr lang="he-IL" sz="6000"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br>
            <a:br>
              <a:rPr lang="he-IL" sz="5400" dirty="0"/>
            </a:br>
            <a:r>
              <a:rPr lang="he-IL" sz="4000" dirty="0">
                <a:solidFill>
                  <a:schemeClr val="tx1"/>
                </a:solidFill>
                <a:latin typeface="+mn-lt"/>
                <a:ea typeface="+mn-ea"/>
                <a:cs typeface="+mn-cs"/>
              </a:rPr>
              <a:t>בוצע ניתוח גורמים בשיטת </a:t>
            </a:r>
            <a:r>
              <a:rPr lang="en-US" sz="4000" dirty="0">
                <a:solidFill>
                  <a:schemeClr val="tx1"/>
                </a:solidFill>
                <a:latin typeface="+mn-lt"/>
                <a:ea typeface="+mn-ea"/>
                <a:cs typeface="+mn-cs"/>
              </a:rPr>
              <a:t>Varimax</a:t>
            </a:r>
            <a:r>
              <a:rPr lang="he-IL" sz="4000" dirty="0">
                <a:solidFill>
                  <a:schemeClr val="tx1"/>
                </a:solidFill>
                <a:latin typeface="+mn-lt"/>
                <a:ea typeface="+mn-ea"/>
                <a:cs typeface="+mn-cs"/>
              </a:rPr>
              <a:t> למשתנה תפיסת תפקיד המרצה בקורס מקוון</a:t>
            </a:r>
          </a:p>
        </p:txBody>
      </p:sp>
    </p:spTree>
    <p:extLst>
      <p:ext uri="{BB962C8B-B14F-4D97-AF65-F5344CB8AC3E}">
        <p14:creationId xmlns:p14="http://schemas.microsoft.com/office/powerpoint/2010/main" val="2675673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טבלה 2">
            <a:extLst>
              <a:ext uri="{FF2B5EF4-FFF2-40B4-BE49-F238E27FC236}">
                <a16:creationId xmlns:a16="http://schemas.microsoft.com/office/drawing/2014/main" id="{84378509-E740-054F-B0D3-963BBCD6969D}"/>
              </a:ext>
            </a:extLst>
          </p:cNvPr>
          <p:cNvGraphicFramePr>
            <a:graphicFrameLocks noGrp="1"/>
          </p:cNvGraphicFramePr>
          <p:nvPr>
            <p:extLst>
              <p:ext uri="{D42A27DB-BD31-4B8C-83A1-F6EECF244321}">
                <p14:modId xmlns:p14="http://schemas.microsoft.com/office/powerpoint/2010/main" val="1158394165"/>
              </p:ext>
            </p:extLst>
          </p:nvPr>
        </p:nvGraphicFramePr>
        <p:xfrm>
          <a:off x="254001" y="0"/>
          <a:ext cx="9221226" cy="6614162"/>
        </p:xfrm>
        <a:graphic>
          <a:graphicData uri="http://schemas.openxmlformats.org/drawingml/2006/table">
            <a:tbl>
              <a:tblPr rtl="1" bandRow="1">
                <a:tableStyleId>{5C22544A-7EE6-4342-B048-85BDC9FD1C3A}</a:tableStyleId>
              </a:tblPr>
              <a:tblGrid>
                <a:gridCol w="3572267">
                  <a:extLst>
                    <a:ext uri="{9D8B030D-6E8A-4147-A177-3AD203B41FA5}">
                      <a16:colId xmlns:a16="http://schemas.microsoft.com/office/drawing/2014/main" val="3841716120"/>
                    </a:ext>
                  </a:extLst>
                </a:gridCol>
                <a:gridCol w="2048892">
                  <a:extLst>
                    <a:ext uri="{9D8B030D-6E8A-4147-A177-3AD203B41FA5}">
                      <a16:colId xmlns:a16="http://schemas.microsoft.com/office/drawing/2014/main" val="3739705431"/>
                    </a:ext>
                  </a:extLst>
                </a:gridCol>
                <a:gridCol w="1088806">
                  <a:extLst>
                    <a:ext uri="{9D8B030D-6E8A-4147-A177-3AD203B41FA5}">
                      <a16:colId xmlns:a16="http://schemas.microsoft.com/office/drawing/2014/main" val="2455764462"/>
                    </a:ext>
                  </a:extLst>
                </a:gridCol>
                <a:gridCol w="1390874">
                  <a:extLst>
                    <a:ext uri="{9D8B030D-6E8A-4147-A177-3AD203B41FA5}">
                      <a16:colId xmlns:a16="http://schemas.microsoft.com/office/drawing/2014/main" val="3586675887"/>
                    </a:ext>
                  </a:extLst>
                </a:gridCol>
                <a:gridCol w="1120387">
                  <a:extLst>
                    <a:ext uri="{9D8B030D-6E8A-4147-A177-3AD203B41FA5}">
                      <a16:colId xmlns:a16="http://schemas.microsoft.com/office/drawing/2014/main" val="2340934546"/>
                    </a:ext>
                  </a:extLst>
                </a:gridCol>
              </a:tblGrid>
              <a:tr h="1012160">
                <a:tc>
                  <a:txBody>
                    <a:bodyPr/>
                    <a:lstStyle/>
                    <a:p>
                      <a:pPr algn="just" rtl="1">
                        <a:lnSpc>
                          <a:spcPct val="150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ctr" rtl="1">
                        <a:lnSpc>
                          <a:spcPct val="150000"/>
                        </a:lnSpc>
                        <a:spcAft>
                          <a:spcPts val="800"/>
                        </a:spcAft>
                      </a:pPr>
                      <a:r>
                        <a:rPr lang="he-IL" sz="1200" b="1" dirty="0">
                          <a:effectLst/>
                        </a:rPr>
                        <a:t>טכני</a:t>
                      </a:r>
                      <a:endParaRPr lang="en-US" sz="1200" b="1" dirty="0">
                        <a:effectLst/>
                      </a:endParaRPr>
                    </a:p>
                    <a:p>
                      <a:pPr algn="ctr" rtl="1">
                        <a:lnSpc>
                          <a:spcPct val="150000"/>
                        </a:lnSpc>
                        <a:spcAft>
                          <a:spcPts val="800"/>
                        </a:spcAft>
                      </a:pPr>
                      <a:r>
                        <a:rPr lang="he-IL" sz="1200" b="1" dirty="0">
                          <a:effectLst/>
                        </a:rPr>
                        <a:t>ניהולי</a:t>
                      </a:r>
                      <a:endParaRPr lang="en-US" sz="1200" b="1" dirty="0">
                        <a:effectLst/>
                        <a:latin typeface="Calibri" panose="020F0502020204030204" pitchFamily="34" charset="0"/>
                        <a:ea typeface="Calibri" panose="020F0502020204030204" pitchFamily="34" charset="0"/>
                      </a:endParaRPr>
                    </a:p>
                  </a:txBody>
                  <a:tcPr marL="37046" marR="37046" marT="0" marB="0"/>
                </a:tc>
                <a:tc>
                  <a:txBody>
                    <a:bodyPr/>
                    <a:lstStyle/>
                    <a:p>
                      <a:pPr algn="ctr" rtl="1">
                        <a:lnSpc>
                          <a:spcPct val="150000"/>
                        </a:lnSpc>
                        <a:spcAft>
                          <a:spcPts val="800"/>
                        </a:spcAft>
                      </a:pPr>
                      <a:r>
                        <a:rPr lang="he-IL" sz="1200" b="1" dirty="0">
                          <a:effectLst/>
                        </a:rPr>
                        <a:t>פדגוגי</a:t>
                      </a:r>
                      <a:endParaRPr lang="en-US" sz="1200" b="1" dirty="0">
                        <a:effectLst/>
                      </a:endParaRPr>
                    </a:p>
                    <a:p>
                      <a:pPr algn="ctr" rtl="1">
                        <a:lnSpc>
                          <a:spcPct val="150000"/>
                        </a:lnSpc>
                        <a:spcAft>
                          <a:spcPts val="800"/>
                        </a:spcAft>
                      </a:pPr>
                      <a:r>
                        <a:rPr lang="en-US" sz="1200" b="1" dirty="0">
                          <a:effectLst/>
                        </a:rPr>
                        <a:t> </a:t>
                      </a:r>
                    </a:p>
                    <a:p>
                      <a:pPr algn="ctr" rtl="1">
                        <a:lnSpc>
                          <a:spcPct val="150000"/>
                        </a:lnSpc>
                        <a:spcAft>
                          <a:spcPts val="800"/>
                        </a:spcAft>
                      </a:pPr>
                      <a:r>
                        <a:rPr lang="en-US" sz="1200" b="1" dirty="0">
                          <a:effectLst/>
                        </a:rPr>
                        <a:t> </a:t>
                      </a:r>
                      <a:endParaRPr lang="en-US" sz="1200" b="1" dirty="0">
                        <a:effectLst/>
                        <a:latin typeface="Calibri" panose="020F0502020204030204" pitchFamily="34" charset="0"/>
                        <a:ea typeface="Calibri" panose="020F0502020204030204" pitchFamily="34" charset="0"/>
                      </a:endParaRPr>
                    </a:p>
                  </a:txBody>
                  <a:tcPr marL="37046" marR="37046" marT="0" marB="0"/>
                </a:tc>
                <a:tc>
                  <a:txBody>
                    <a:bodyPr/>
                    <a:lstStyle/>
                    <a:p>
                      <a:pPr algn="ctr" rtl="1">
                        <a:lnSpc>
                          <a:spcPct val="150000"/>
                        </a:lnSpc>
                        <a:spcAft>
                          <a:spcPts val="800"/>
                        </a:spcAft>
                      </a:pPr>
                      <a:r>
                        <a:rPr lang="he-IL" sz="1200" b="1" dirty="0">
                          <a:effectLst/>
                        </a:rPr>
                        <a:t>רגשי אוטונומי</a:t>
                      </a:r>
                      <a:endParaRPr lang="en-US" sz="1200" b="1" dirty="0">
                        <a:effectLst/>
                        <a:latin typeface="Calibri" panose="020F0502020204030204" pitchFamily="34" charset="0"/>
                        <a:ea typeface="Calibri" panose="020F0502020204030204" pitchFamily="34" charset="0"/>
                      </a:endParaRPr>
                    </a:p>
                  </a:txBody>
                  <a:tcPr marL="37046" marR="37046" marT="0" marB="0"/>
                </a:tc>
                <a:tc>
                  <a:txBody>
                    <a:bodyPr/>
                    <a:lstStyle/>
                    <a:p>
                      <a:pPr algn="ctr" rtl="1">
                        <a:lnSpc>
                          <a:spcPct val="150000"/>
                        </a:lnSpc>
                        <a:spcAft>
                          <a:spcPts val="800"/>
                        </a:spcAft>
                      </a:pPr>
                      <a:r>
                        <a:rPr lang="he-IL" sz="1200" b="1" dirty="0">
                          <a:effectLst/>
                        </a:rPr>
                        <a:t>ניהולי קשוב</a:t>
                      </a:r>
                      <a:endParaRPr lang="en-US" sz="1200" b="1" dirty="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3922196084"/>
                  </a:ext>
                </a:extLst>
              </a:tr>
              <a:tr h="218083">
                <a:tc>
                  <a:txBody>
                    <a:bodyPr/>
                    <a:lstStyle/>
                    <a:p>
                      <a:pPr algn="just" rtl="1">
                        <a:lnSpc>
                          <a:spcPct val="107000"/>
                        </a:lnSpc>
                        <a:spcAft>
                          <a:spcPts val="800"/>
                        </a:spcAft>
                      </a:pPr>
                      <a:r>
                        <a:rPr lang="he-IL" sz="600">
                          <a:effectLst/>
                        </a:rPr>
                        <a:t>על המרצה לשלב ביעילות שיחות ועידה במהלך הלמידה</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.778</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3537411156"/>
                  </a:ext>
                </a:extLst>
              </a:tr>
              <a:tr h="223762">
                <a:tc>
                  <a:txBody>
                    <a:bodyPr/>
                    <a:lstStyle/>
                    <a:p>
                      <a:pPr algn="just" rtl="1">
                        <a:lnSpc>
                          <a:spcPct val="107000"/>
                        </a:lnSpc>
                        <a:spcAft>
                          <a:spcPts val="800"/>
                        </a:spcAft>
                      </a:pPr>
                      <a:r>
                        <a:rPr lang="he-IL" sz="600">
                          <a:effectLst/>
                        </a:rPr>
                        <a:t>על המרצה לשלב דיונים בשידור חי</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.754</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3957965274"/>
                  </a:ext>
                </a:extLst>
              </a:tr>
              <a:tr h="340754">
                <a:tc>
                  <a:txBody>
                    <a:bodyPr/>
                    <a:lstStyle/>
                    <a:p>
                      <a:pPr algn="just" rtl="1">
                        <a:lnSpc>
                          <a:spcPct val="107000"/>
                        </a:lnSpc>
                        <a:spcAft>
                          <a:spcPts val="800"/>
                        </a:spcAft>
                      </a:pPr>
                      <a:r>
                        <a:rPr lang="he-IL" sz="600">
                          <a:effectLst/>
                        </a:rPr>
                        <a:t>על המרצה לפתח קהילות לומדים ולתמוך בהם גם במסגרת למידה מרחוק</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.701</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3514074937"/>
                  </a:ext>
                </a:extLst>
              </a:tr>
              <a:tr h="346435">
                <a:tc>
                  <a:txBody>
                    <a:bodyPr/>
                    <a:lstStyle/>
                    <a:p>
                      <a:pPr algn="just" rtl="1">
                        <a:lnSpc>
                          <a:spcPct val="107000"/>
                        </a:lnSpc>
                        <a:spcAft>
                          <a:spcPts val="800"/>
                        </a:spcAft>
                      </a:pPr>
                      <a:r>
                        <a:rPr lang="he-IL" sz="600">
                          <a:effectLst/>
                        </a:rPr>
                        <a:t>המרצה צריכה להיות פתוחה להשגות על ההוראה ועל תהליכי הלמידה</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.677</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1673180904"/>
                  </a:ext>
                </a:extLst>
              </a:tr>
              <a:tr h="223762">
                <a:tc>
                  <a:txBody>
                    <a:bodyPr/>
                    <a:lstStyle/>
                    <a:p>
                      <a:pPr algn="just" rtl="1">
                        <a:lnSpc>
                          <a:spcPct val="107000"/>
                        </a:lnSpc>
                        <a:spcAft>
                          <a:spcPts val="800"/>
                        </a:spcAft>
                      </a:pPr>
                      <a:r>
                        <a:rPr lang="he-IL" sz="600">
                          <a:effectLst/>
                        </a:rPr>
                        <a:t>על המרצה לנהל את הזמן בתהליך הלמידה באופן מותאם</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.534</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644069847"/>
                  </a:ext>
                </a:extLst>
              </a:tr>
              <a:tr h="218083">
                <a:tc>
                  <a:txBody>
                    <a:bodyPr/>
                    <a:lstStyle/>
                    <a:p>
                      <a:pPr algn="just" rtl="1">
                        <a:lnSpc>
                          <a:spcPct val="107000"/>
                        </a:lnSpc>
                        <a:spcAft>
                          <a:spcPts val="800"/>
                        </a:spcAft>
                      </a:pPr>
                      <a:r>
                        <a:rPr lang="he-IL" sz="600">
                          <a:effectLst/>
                        </a:rPr>
                        <a:t>על המרצה לתת הוראות והסברים ברורים</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.806</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2648322931"/>
                  </a:ext>
                </a:extLst>
              </a:tr>
              <a:tr h="223762">
                <a:tc>
                  <a:txBody>
                    <a:bodyPr/>
                    <a:lstStyle/>
                    <a:p>
                      <a:pPr algn="just" rtl="1">
                        <a:lnSpc>
                          <a:spcPct val="107000"/>
                        </a:lnSpc>
                        <a:spcAft>
                          <a:spcPts val="800"/>
                        </a:spcAft>
                      </a:pPr>
                      <a:r>
                        <a:rPr lang="he-IL" sz="600">
                          <a:effectLst/>
                        </a:rPr>
                        <a:t>על המרצה להיות ברורה ומובנת</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.759</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129726763"/>
                  </a:ext>
                </a:extLst>
              </a:tr>
              <a:tr h="223762">
                <a:tc>
                  <a:txBody>
                    <a:bodyPr/>
                    <a:lstStyle/>
                    <a:p>
                      <a:pPr algn="just" rtl="1">
                        <a:lnSpc>
                          <a:spcPct val="107000"/>
                        </a:lnSpc>
                        <a:spcAft>
                          <a:spcPts val="800"/>
                        </a:spcAft>
                      </a:pPr>
                      <a:r>
                        <a:rPr lang="he-IL" sz="600">
                          <a:effectLst/>
                        </a:rPr>
                        <a:t>תהליך ההוראה צריך להיות ממוקד ומכוון</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.694</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2736967244"/>
                  </a:ext>
                </a:extLst>
              </a:tr>
              <a:tr h="340754">
                <a:tc>
                  <a:txBody>
                    <a:bodyPr/>
                    <a:lstStyle/>
                    <a:p>
                      <a:pPr algn="just" rtl="1">
                        <a:lnSpc>
                          <a:spcPct val="107000"/>
                        </a:lnSpc>
                        <a:spcAft>
                          <a:spcPts val="800"/>
                        </a:spcAft>
                      </a:pPr>
                      <a:r>
                        <a:rPr lang="he-IL" sz="600">
                          <a:effectLst/>
                        </a:rPr>
                        <a:t>על המרצה לבנות את המקראה, עם כל החומרים והמצגות מראש  באופן ידידותי למשתמשת.</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.553</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3271909992"/>
                  </a:ext>
                </a:extLst>
              </a:tr>
              <a:tr h="340754">
                <a:tc>
                  <a:txBody>
                    <a:bodyPr/>
                    <a:lstStyle/>
                    <a:p>
                      <a:pPr algn="just" rtl="1">
                        <a:lnSpc>
                          <a:spcPct val="107000"/>
                        </a:lnSpc>
                        <a:spcAft>
                          <a:spcPts val="800"/>
                        </a:spcAft>
                      </a:pPr>
                      <a:r>
                        <a:rPr lang="he-IL" sz="600">
                          <a:effectLst/>
                        </a:rPr>
                        <a:t>המרצה צריכה להיות חברותית או להוסיף תכנים שאינם קשורים לתוכן הקורס</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.681</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1303043019"/>
                  </a:ext>
                </a:extLst>
              </a:tr>
              <a:tr h="223762">
                <a:tc>
                  <a:txBody>
                    <a:bodyPr/>
                    <a:lstStyle/>
                    <a:p>
                      <a:pPr algn="just" rtl="1">
                        <a:lnSpc>
                          <a:spcPct val="107000"/>
                        </a:lnSpc>
                        <a:spcAft>
                          <a:spcPts val="800"/>
                        </a:spcAft>
                      </a:pPr>
                      <a:r>
                        <a:rPr lang="he-IL" sz="600">
                          <a:effectLst/>
                        </a:rPr>
                        <a:t>על המרצה לתת תמיכה רגשית</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.677</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754994218"/>
                  </a:ext>
                </a:extLst>
              </a:tr>
              <a:tr h="223762">
                <a:tc>
                  <a:txBody>
                    <a:bodyPr/>
                    <a:lstStyle/>
                    <a:p>
                      <a:pPr algn="just" rtl="1">
                        <a:lnSpc>
                          <a:spcPct val="107000"/>
                        </a:lnSpc>
                        <a:spcAft>
                          <a:spcPts val="800"/>
                        </a:spcAft>
                      </a:pPr>
                      <a:r>
                        <a:rPr lang="he-IL" sz="600">
                          <a:effectLst/>
                        </a:rPr>
                        <a:t>המרצה צריכה לעודד למידה עצמאית</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.646</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1444359814"/>
                  </a:ext>
                </a:extLst>
              </a:tr>
              <a:tr h="223762">
                <a:tc>
                  <a:txBody>
                    <a:bodyPr/>
                    <a:lstStyle/>
                    <a:p>
                      <a:pPr algn="just" rtl="1">
                        <a:lnSpc>
                          <a:spcPct val="107000"/>
                        </a:lnSpc>
                        <a:spcAft>
                          <a:spcPts val="800"/>
                        </a:spcAft>
                      </a:pPr>
                      <a:r>
                        <a:rPr lang="he-IL" sz="600">
                          <a:effectLst/>
                        </a:rPr>
                        <a:t>על המרצה לחשוף את הסטודנטיות לנקודות מבט שונות</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.629</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419750371"/>
                  </a:ext>
                </a:extLst>
              </a:tr>
              <a:tr h="340754">
                <a:tc>
                  <a:txBody>
                    <a:bodyPr/>
                    <a:lstStyle/>
                    <a:p>
                      <a:pPr algn="just" rtl="1">
                        <a:lnSpc>
                          <a:spcPct val="107000"/>
                        </a:lnSpc>
                        <a:spcAft>
                          <a:spcPts val="800"/>
                        </a:spcAft>
                      </a:pPr>
                      <a:r>
                        <a:rPr lang="he-IL" sz="600">
                          <a:effectLst/>
                        </a:rPr>
                        <a:t>על המרצה להתאים את ההוראה לצרכים הייחודיים של הלומדות בתנאים שנוצרו</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.64</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489006174"/>
                  </a:ext>
                </a:extLst>
              </a:tr>
              <a:tr h="223762">
                <a:tc>
                  <a:txBody>
                    <a:bodyPr/>
                    <a:lstStyle/>
                    <a:p>
                      <a:pPr algn="just" rtl="1">
                        <a:lnSpc>
                          <a:spcPct val="107000"/>
                        </a:lnSpc>
                        <a:spcAft>
                          <a:spcPts val="800"/>
                        </a:spcAft>
                      </a:pPr>
                      <a:r>
                        <a:rPr lang="he-IL" sz="600">
                          <a:effectLst/>
                        </a:rPr>
                        <a:t>על המרצה לא להעמיס יתר על המידה</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.61</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1204927295"/>
                  </a:ext>
                </a:extLst>
              </a:tr>
              <a:tr h="223762">
                <a:tc>
                  <a:txBody>
                    <a:bodyPr/>
                    <a:lstStyle/>
                    <a:p>
                      <a:pPr algn="just" rtl="1">
                        <a:lnSpc>
                          <a:spcPct val="107000"/>
                        </a:lnSpc>
                        <a:spcAft>
                          <a:spcPts val="800"/>
                        </a:spcAft>
                      </a:pPr>
                      <a:r>
                        <a:rPr lang="he-IL" sz="600">
                          <a:effectLst/>
                        </a:rPr>
                        <a:t>על המרצה ליצור מערכת יחסים מכילה וקשובה</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.46</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573250292"/>
                  </a:ext>
                </a:extLst>
              </a:tr>
              <a:tr h="340754">
                <a:tc>
                  <a:txBody>
                    <a:bodyPr/>
                    <a:lstStyle/>
                    <a:p>
                      <a:pPr algn="just" rtl="1">
                        <a:lnSpc>
                          <a:spcPct val="107000"/>
                        </a:lnSpc>
                        <a:spcAft>
                          <a:spcPts val="800"/>
                        </a:spcAft>
                      </a:pPr>
                      <a:r>
                        <a:rPr lang="he-IL" sz="600">
                          <a:effectLst/>
                        </a:rPr>
                        <a:t>על המרצה להשתמש בתקשורת הנתונה (מייל/נייד)  ביעילות במהלך הקורס</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 </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.40</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3460670325"/>
                  </a:ext>
                </a:extLst>
              </a:tr>
              <a:tr h="218083">
                <a:tc>
                  <a:txBody>
                    <a:bodyPr/>
                    <a:lstStyle/>
                    <a:p>
                      <a:pPr algn="just" rtl="1">
                        <a:lnSpc>
                          <a:spcPct val="107000"/>
                        </a:lnSpc>
                        <a:spcAft>
                          <a:spcPts val="800"/>
                        </a:spcAft>
                      </a:pPr>
                      <a:r>
                        <a:rPr lang="en-US" sz="600">
                          <a:effectLst/>
                        </a:rPr>
                        <a:t>Alpha Cronbach Reliability</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.75</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.63</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.60</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.512</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816965865"/>
                  </a:ext>
                </a:extLst>
              </a:tr>
              <a:tr h="218083">
                <a:tc>
                  <a:txBody>
                    <a:bodyPr/>
                    <a:lstStyle/>
                    <a:p>
                      <a:pPr algn="just" rtl="1">
                        <a:lnSpc>
                          <a:spcPct val="107000"/>
                        </a:lnSpc>
                        <a:spcAft>
                          <a:spcPts val="800"/>
                        </a:spcAft>
                      </a:pPr>
                      <a:r>
                        <a:rPr lang="he-IL" sz="600">
                          <a:effectLst/>
                        </a:rPr>
                        <a:t>אחוז שונות מוסברת</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20.8</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12.20</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8.90</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7.69</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3178932550"/>
                  </a:ext>
                </a:extLst>
              </a:tr>
              <a:tr h="223762">
                <a:tc>
                  <a:txBody>
                    <a:bodyPr/>
                    <a:lstStyle/>
                    <a:p>
                      <a:pPr algn="just" rtl="1">
                        <a:lnSpc>
                          <a:spcPct val="107000"/>
                        </a:lnSpc>
                        <a:spcAft>
                          <a:spcPts val="800"/>
                        </a:spcAft>
                      </a:pPr>
                      <a:r>
                        <a:rPr lang="he-IL" sz="600">
                          <a:effectLst/>
                        </a:rPr>
                        <a:t>אחוז שונות מוסברת מצטברת</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20.8</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33.00</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41.90</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49.60</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763287920"/>
                  </a:ext>
                </a:extLst>
              </a:tr>
              <a:tr h="223762">
                <a:tc>
                  <a:txBody>
                    <a:bodyPr/>
                    <a:lstStyle/>
                    <a:p>
                      <a:pPr algn="just" rtl="1">
                        <a:lnSpc>
                          <a:spcPct val="107000"/>
                        </a:lnSpc>
                        <a:spcAft>
                          <a:spcPts val="800"/>
                        </a:spcAft>
                      </a:pPr>
                      <a:r>
                        <a:rPr lang="he-IL" sz="600">
                          <a:effectLst/>
                        </a:rPr>
                        <a:t>ממוצע</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4.74</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6.77</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4.66</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07000"/>
                        </a:lnSpc>
                        <a:spcAft>
                          <a:spcPts val="800"/>
                        </a:spcAft>
                      </a:pPr>
                      <a:r>
                        <a:rPr lang="en-US" sz="600">
                          <a:effectLst/>
                        </a:rPr>
                        <a:t>6.37</a:t>
                      </a:r>
                      <a:endParaRPr lang="en-US" sz="60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821682423"/>
                  </a:ext>
                </a:extLst>
              </a:tr>
              <a:tr h="218083">
                <a:tc>
                  <a:txBody>
                    <a:bodyPr/>
                    <a:lstStyle/>
                    <a:p>
                      <a:pPr algn="just" rtl="1">
                        <a:lnSpc>
                          <a:spcPct val="150000"/>
                        </a:lnSpc>
                        <a:spcAft>
                          <a:spcPts val="800"/>
                        </a:spcAft>
                      </a:pPr>
                      <a:r>
                        <a:rPr lang="he-IL" sz="600">
                          <a:effectLst/>
                        </a:rPr>
                        <a:t>סטיית תקן</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50000"/>
                        </a:lnSpc>
                        <a:spcAft>
                          <a:spcPts val="800"/>
                        </a:spcAft>
                      </a:pPr>
                      <a:r>
                        <a:rPr lang="en-US" sz="600">
                          <a:effectLst/>
                        </a:rPr>
                        <a:t>1.23</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50000"/>
                        </a:lnSpc>
                        <a:spcAft>
                          <a:spcPts val="800"/>
                        </a:spcAft>
                      </a:pPr>
                      <a:r>
                        <a:rPr lang="en-US" sz="600">
                          <a:effectLst/>
                        </a:rPr>
                        <a:t>.40</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50000"/>
                        </a:lnSpc>
                        <a:spcAft>
                          <a:spcPts val="800"/>
                        </a:spcAft>
                      </a:pPr>
                      <a:r>
                        <a:rPr lang="en-US" sz="600">
                          <a:effectLst/>
                        </a:rPr>
                        <a:t>1.00</a:t>
                      </a:r>
                      <a:endParaRPr lang="en-US" sz="600">
                        <a:effectLst/>
                        <a:latin typeface="Calibri" panose="020F0502020204030204" pitchFamily="34" charset="0"/>
                        <a:ea typeface="Calibri" panose="020F0502020204030204" pitchFamily="34" charset="0"/>
                      </a:endParaRPr>
                    </a:p>
                  </a:txBody>
                  <a:tcPr marL="37046" marR="37046" marT="0" marB="0"/>
                </a:tc>
                <a:tc>
                  <a:txBody>
                    <a:bodyPr/>
                    <a:lstStyle/>
                    <a:p>
                      <a:pPr algn="just" rtl="1">
                        <a:lnSpc>
                          <a:spcPct val="150000"/>
                        </a:lnSpc>
                        <a:spcAft>
                          <a:spcPts val="800"/>
                        </a:spcAft>
                      </a:pPr>
                      <a:r>
                        <a:rPr lang="en-US" sz="600" dirty="0">
                          <a:effectLst/>
                        </a:rPr>
                        <a:t>.72</a:t>
                      </a:r>
                      <a:endParaRPr lang="en-US" sz="600" dirty="0">
                        <a:effectLst/>
                        <a:latin typeface="Calibri" panose="020F0502020204030204" pitchFamily="34" charset="0"/>
                        <a:ea typeface="Calibri" panose="020F0502020204030204" pitchFamily="34" charset="0"/>
                      </a:endParaRPr>
                    </a:p>
                  </a:txBody>
                  <a:tcPr marL="37046" marR="37046" marT="0" marB="0"/>
                </a:tc>
                <a:extLst>
                  <a:ext uri="{0D108BD9-81ED-4DB2-BD59-A6C34878D82A}">
                    <a16:rowId xmlns:a16="http://schemas.microsoft.com/office/drawing/2014/main" val="1550544893"/>
                  </a:ext>
                </a:extLst>
              </a:tr>
            </a:tbl>
          </a:graphicData>
        </a:graphic>
      </p:graphicFrame>
    </p:spTree>
    <p:extLst>
      <p:ext uri="{BB962C8B-B14F-4D97-AF65-F5344CB8AC3E}">
        <p14:creationId xmlns:p14="http://schemas.microsoft.com/office/powerpoint/2010/main" val="332982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45687" y="2543695"/>
            <a:ext cx="11443854" cy="3626713"/>
          </a:xfrm>
        </p:spPr>
        <p:txBody>
          <a:bodyPr>
            <a:normAutofit fontScale="90000"/>
          </a:bodyPr>
          <a:lstStyle/>
          <a:p>
            <a:pPr algn="ctr"/>
            <a:r>
              <a:rPr lang="he-IL" sz="4000" dirty="0">
                <a:solidFill>
                  <a:schemeClr val="tx1"/>
                </a:solidFill>
                <a:cs typeface="+mn-cs"/>
              </a:rPr>
              <a:t>נגישות לאינטרנט וגמישותם של קורסים מקוונים הפכו את הלמידה מרחוק לחלק בלתי נפרד מההשכלה הגבוהה.</a:t>
            </a:r>
            <a:br>
              <a:rPr lang="he-IL" sz="4000" dirty="0">
                <a:solidFill>
                  <a:schemeClr val="tx1"/>
                </a:solidFill>
                <a:cs typeface="+mn-cs"/>
              </a:rPr>
            </a:br>
            <a:br>
              <a:rPr lang="he-IL" sz="4000" dirty="0">
                <a:solidFill>
                  <a:schemeClr val="tx1"/>
                </a:solidFill>
                <a:cs typeface="+mn-cs"/>
              </a:rPr>
            </a:br>
            <a:r>
              <a:rPr lang="he-IL" sz="4000" dirty="0">
                <a:solidFill>
                  <a:schemeClr val="tx1"/>
                </a:solidFill>
                <a:cs typeface="+mn-cs"/>
              </a:rPr>
              <a:t>רוב מוסדות ההשכלה הגבוהה מאמינים כי שיטת לימוד זו תהיה קריטית לעתיד ההשכלה הגבוהה.</a:t>
            </a:r>
            <a:br>
              <a:rPr lang="he-IL" sz="4000" dirty="0">
                <a:solidFill>
                  <a:schemeClr val="tx1"/>
                </a:solidFill>
                <a:cs typeface="+mn-cs"/>
              </a:rPr>
            </a:br>
            <a:br>
              <a:rPr lang="he-IL" sz="4000" dirty="0">
                <a:solidFill>
                  <a:schemeClr val="tx1"/>
                </a:solidFill>
                <a:cs typeface="+mn-cs"/>
              </a:rPr>
            </a:br>
            <a:r>
              <a:rPr lang="he-IL" sz="4000" dirty="0">
                <a:solidFill>
                  <a:schemeClr val="tx1"/>
                </a:solidFill>
                <a:cs typeface="+mn-cs"/>
              </a:rPr>
              <a:t> </a:t>
            </a:r>
            <a:r>
              <a:rPr lang="en-US" sz="1600" dirty="0">
                <a:solidFill>
                  <a:schemeClr val="tx2"/>
                </a:solidFill>
                <a:cs typeface="+mn-cs"/>
              </a:rPr>
              <a:t>( </a:t>
            </a:r>
            <a:r>
              <a:rPr lang="en-US" sz="1600" dirty="0" err="1">
                <a:solidFill>
                  <a:schemeClr val="tx2"/>
                </a:solidFill>
                <a:cs typeface="+mn-cs"/>
                <a:hlinkClick r:id="rId2">
                  <a:extLst>
                    <a:ext uri="{A12FA001-AC4F-418D-AE19-62706E023703}">
                      <ahyp:hlinkClr xmlns:ahyp="http://schemas.microsoft.com/office/drawing/2018/hyperlinkcolor" val="tx"/>
                    </a:ext>
                  </a:extLst>
                </a:hlinkClick>
              </a:rPr>
              <a:t>Luyt</a:t>
            </a:r>
            <a:r>
              <a:rPr lang="en-US" sz="1600" dirty="0">
                <a:solidFill>
                  <a:schemeClr val="tx2"/>
                </a:solidFill>
                <a:cs typeface="+mn-cs"/>
                <a:hlinkClick r:id="rId2">
                  <a:extLst>
                    <a:ext uri="{A12FA001-AC4F-418D-AE19-62706E023703}">
                      <ahyp:hlinkClr xmlns:ahyp="http://schemas.microsoft.com/office/drawing/2018/hyperlinkcolor" val="tx"/>
                    </a:ext>
                  </a:extLst>
                </a:hlinkClick>
              </a:rPr>
              <a:t>, 2013</a:t>
            </a:r>
            <a:r>
              <a:rPr lang="en-US" sz="1600" dirty="0">
                <a:solidFill>
                  <a:schemeClr val="tx2"/>
                </a:solidFill>
                <a:cs typeface="+mn-cs"/>
              </a:rPr>
              <a:t>; Allen &amp; Seaman, 2014)</a:t>
            </a:r>
            <a:endParaRPr lang="he-IL" sz="4000" dirty="0"/>
          </a:p>
        </p:txBody>
      </p:sp>
      <p:sp>
        <p:nvSpPr>
          <p:cNvPr id="4" name="מלבן 3"/>
          <p:cNvSpPr/>
          <p:nvPr/>
        </p:nvSpPr>
        <p:spPr>
          <a:xfrm>
            <a:off x="2373746" y="161532"/>
            <a:ext cx="7749308" cy="1538883"/>
          </a:xfrm>
          <a:prstGeom prst="rect">
            <a:avLst/>
          </a:prstGeom>
        </p:spPr>
        <p:txBody>
          <a:bodyPr wrap="square">
            <a:spAutoFit/>
          </a:bodyPr>
          <a:lstStyle/>
          <a:p>
            <a:r>
              <a:rPr lang="he-IL" sz="5400" b="1" dirty="0">
                <a:ln w="12700">
                  <a:solidFill>
                    <a:schemeClr val="accent1"/>
                  </a:solidFill>
                  <a:prstDash val="solid"/>
                </a:ln>
                <a:solidFill>
                  <a:srgbClr val="FF0000"/>
                </a:solidFill>
                <a:effectLst>
                  <a:outerShdw dist="38100" dir="2640000" algn="bl" rotWithShape="0">
                    <a:schemeClr val="accent1"/>
                  </a:outerShdw>
                </a:effectLst>
              </a:rPr>
              <a:t>סקירת ספרות</a:t>
            </a:r>
          </a:p>
          <a:p>
            <a:endParaRPr lang="he-IL" sz="4000" b="1"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2156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37A5037-C2F8-B9CA-E958-CF10CCD1B456}"/>
              </a:ext>
            </a:extLst>
          </p:cNvPr>
          <p:cNvSpPr>
            <a:spLocks noGrp="1"/>
          </p:cNvSpPr>
          <p:nvPr>
            <p:ph type="ctrTitle"/>
          </p:nvPr>
        </p:nvSpPr>
        <p:spPr>
          <a:xfrm>
            <a:off x="162560" y="1879600"/>
            <a:ext cx="9956800" cy="4978400"/>
          </a:xfrm>
        </p:spPr>
        <p:txBody>
          <a:bodyPr/>
          <a:lstStyle/>
          <a:p>
            <a:pPr algn="ctr"/>
            <a:b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r>
              <a:rPr lang="he-IL" sz="1800" b="1" dirty="0">
                <a:solidFill>
                  <a:schemeClr val="tx1"/>
                </a:solidFill>
                <a:effectLst/>
                <a:latin typeface="Calibri" panose="020F0502020204030204" pitchFamily="34" charset="0"/>
                <a:ea typeface="David" panose="020E0502060401010101" pitchFamily="34" charset="-79"/>
                <a:cs typeface="+mn-cs"/>
              </a:rPr>
              <a:t> </a:t>
            </a:r>
            <a:r>
              <a:rPr lang="he-IL" sz="3600" b="1" dirty="0">
                <a:solidFill>
                  <a:srgbClr val="0070C0"/>
                </a:solidFill>
                <a:cs typeface="+mn-cs"/>
              </a:rPr>
              <a:t>טכני-ניהול</a:t>
            </a:r>
            <a:br>
              <a:rPr lang="he-IL" sz="3600" b="1" dirty="0">
                <a:solidFill>
                  <a:srgbClr val="0070C0"/>
                </a:solidFill>
                <a:cs typeface="+mn-cs"/>
              </a:rPr>
            </a:br>
            <a:br>
              <a:rPr lang="he-IL" sz="3600" b="1" dirty="0">
                <a:solidFill>
                  <a:srgbClr val="0070C0"/>
                </a:solidFill>
                <a:cs typeface="+mn-cs"/>
              </a:rPr>
            </a:br>
            <a:b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3600" dirty="0">
                <a:solidFill>
                  <a:schemeClr val="tx1"/>
                </a:solidFill>
                <a:cs typeface="+mn-cs"/>
              </a:rPr>
            </a:br>
            <a:r>
              <a:rPr lang="he-IL" sz="2000" dirty="0">
                <a:solidFill>
                  <a:schemeClr val="tx1"/>
                </a:solidFill>
                <a:cs typeface="+mn-cs"/>
              </a:rPr>
              <a:t>"</a:t>
            </a:r>
            <a:r>
              <a:rPr lang="he-IL" sz="2000" dirty="0">
                <a:solidFill>
                  <a:schemeClr val="tx1"/>
                </a:solidFill>
                <a:latin typeface="Guttman Yad-Brush" panose="02010401010101010101" pitchFamily="2" charset="-79"/>
                <a:cs typeface="Guttman Yad-Brush" panose="02010401010101010101" pitchFamily="2" charset="-79"/>
              </a:rPr>
              <a:t>על המרצה לנהל את הזמן בתהליך באופן מותאם"</a:t>
            </a:r>
            <a:br>
              <a:rPr lang="he-IL" sz="2000" dirty="0">
                <a:solidFill>
                  <a:schemeClr val="tx1"/>
                </a:solidFill>
                <a:latin typeface="Guttman Yad-Brush" panose="02010401010101010101" pitchFamily="2" charset="-79"/>
                <a:cs typeface="Guttman Yad-Brush" panose="02010401010101010101" pitchFamily="2" charset="-79"/>
              </a:rPr>
            </a:br>
            <a:br>
              <a:rPr lang="he-IL" sz="2000" dirty="0">
                <a:solidFill>
                  <a:schemeClr val="tx1"/>
                </a:solidFill>
                <a:cs typeface="+mn-cs"/>
              </a:rPr>
            </a:br>
            <a:r>
              <a:rPr lang="he-IL" sz="2000" dirty="0">
                <a:solidFill>
                  <a:schemeClr val="tx1"/>
                </a:solidFill>
                <a:cs typeface="+mn-cs"/>
              </a:rPr>
              <a:t>"</a:t>
            </a:r>
            <a:r>
              <a:rPr lang="he-IL" sz="2000" dirty="0">
                <a:solidFill>
                  <a:schemeClr val="tx1"/>
                </a:solidFill>
                <a:latin typeface="Guttman Yad-Brush" panose="02010401010101010101" pitchFamily="2" charset="-79"/>
                <a:cs typeface="Guttman Yad-Brush" panose="02010401010101010101" pitchFamily="2" charset="-79"/>
              </a:rPr>
              <a:t>על המרצה לשלב דיונים בשידור חי"</a:t>
            </a:r>
            <a:br>
              <a:rPr lang="he-IL" sz="2000" dirty="0">
                <a:solidFill>
                  <a:schemeClr val="tx1"/>
                </a:solidFill>
                <a:latin typeface="Guttman Yad-Brush" panose="02010401010101010101" pitchFamily="2" charset="-79"/>
                <a:cs typeface="Guttman Yad-Brush" panose="02010401010101010101" pitchFamily="2" charset="-79"/>
              </a:rPr>
            </a:br>
            <a:br>
              <a:rPr lang="he-IL" sz="2000" dirty="0">
                <a:solidFill>
                  <a:schemeClr val="tx1"/>
                </a:solidFill>
                <a:latin typeface="Guttman Yad-Brush" panose="02010401010101010101" pitchFamily="2" charset="-79"/>
                <a:cs typeface="Guttman Yad-Brush" panose="02010401010101010101" pitchFamily="2" charset="-79"/>
              </a:rPr>
            </a:br>
            <a:r>
              <a:rPr lang="he-IL" sz="2000" dirty="0">
                <a:solidFill>
                  <a:schemeClr val="tx1"/>
                </a:solidFill>
                <a:latin typeface="Guttman Yad-Brush" panose="02010401010101010101" pitchFamily="2" charset="-79"/>
                <a:cs typeface="Guttman Yad-Brush" panose="02010401010101010101" pitchFamily="2" charset="-79"/>
              </a:rPr>
              <a:t>"על המרצה לפתח קהילות לומדים ולתמוך בהם גם במסגרת למידה מרחוק"</a:t>
            </a:r>
            <a:br>
              <a:rPr lang="he-IL" sz="2000" dirty="0">
                <a:solidFill>
                  <a:schemeClr val="tx1"/>
                </a:solidFill>
                <a:cs typeface="+mn-cs"/>
              </a:rPr>
            </a:br>
            <a:br>
              <a:rPr lang="he-IL" sz="3600" dirty="0">
                <a:solidFill>
                  <a:schemeClr val="tx1"/>
                </a:solidFill>
                <a:cs typeface="+mn-cs"/>
              </a:rPr>
            </a:br>
            <a:endParaRPr lang="he-IL" sz="3600" dirty="0">
              <a:solidFill>
                <a:schemeClr val="tx1"/>
              </a:solidFill>
              <a:cs typeface="+mn-cs"/>
            </a:endParaRPr>
          </a:p>
        </p:txBody>
      </p:sp>
      <p:sp>
        <p:nvSpPr>
          <p:cNvPr id="4" name="תיבת טקסט 3">
            <a:extLst>
              <a:ext uri="{FF2B5EF4-FFF2-40B4-BE49-F238E27FC236}">
                <a16:creationId xmlns:a16="http://schemas.microsoft.com/office/drawing/2014/main" id="{6E802763-DABC-BC8D-B3EA-1098824FA9D2}"/>
              </a:ext>
            </a:extLst>
          </p:cNvPr>
          <p:cNvSpPr txBox="1"/>
          <p:nvPr/>
        </p:nvSpPr>
        <p:spPr>
          <a:xfrm>
            <a:off x="721360" y="355600"/>
            <a:ext cx="9794239" cy="1200329"/>
          </a:xfrm>
          <a:prstGeom prst="rect">
            <a:avLst/>
          </a:prstGeom>
          <a:noFill/>
        </p:spPr>
        <p:txBody>
          <a:bodyPr wrap="square" rtlCol="1">
            <a:spAutoFit/>
          </a:bodyPr>
          <a:lstStyle/>
          <a:p>
            <a:pPr algn="r"/>
            <a:r>
              <a:rPr lang="he-IL" sz="5400" b="1" dirty="0">
                <a:solidFill>
                  <a:srgbClr val="FF0000"/>
                </a:solidFill>
                <a:latin typeface="+mj-lt"/>
                <a:ea typeface="+mj-ea"/>
              </a:rPr>
              <a:t>ניתוח גורמים נמצאו 4 גורמים</a:t>
            </a:r>
            <a:r>
              <a:rPr lang="he-IL" sz="1800" b="1" dirty="0">
                <a:solidFill>
                  <a:srgbClr val="FF0000"/>
                </a:solidFill>
                <a:effectLst/>
                <a:latin typeface="Calibri" panose="020F0502020204030204" pitchFamily="34" charset="0"/>
                <a:ea typeface="David" panose="020E0502060401010101" pitchFamily="34" charset="-79"/>
              </a:rPr>
              <a:t>:</a:t>
            </a:r>
            <a:br>
              <a:rPr lang="he-IL" sz="1800" b="1" dirty="0">
                <a:solidFill>
                  <a:schemeClr val="tx1"/>
                </a:solidFill>
                <a:effectLst/>
                <a:latin typeface="Calibri" panose="020F0502020204030204" pitchFamily="34" charset="0"/>
                <a:ea typeface="David" panose="020E0502060401010101" pitchFamily="34" charset="-79"/>
              </a:rPr>
            </a:br>
            <a:endParaRPr lang="he-IL" dirty="0"/>
          </a:p>
        </p:txBody>
      </p:sp>
    </p:spTree>
    <p:extLst>
      <p:ext uri="{BB962C8B-B14F-4D97-AF65-F5344CB8AC3E}">
        <p14:creationId xmlns:p14="http://schemas.microsoft.com/office/powerpoint/2010/main" val="588326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37A5037-C2F8-B9CA-E958-CF10CCD1B456}"/>
              </a:ext>
            </a:extLst>
          </p:cNvPr>
          <p:cNvSpPr>
            <a:spLocks noGrp="1"/>
          </p:cNvSpPr>
          <p:nvPr>
            <p:ph type="ctrTitle"/>
          </p:nvPr>
        </p:nvSpPr>
        <p:spPr>
          <a:xfrm>
            <a:off x="-568960" y="4988560"/>
            <a:ext cx="10261600" cy="955040"/>
          </a:xfrm>
        </p:spPr>
        <p:txBody>
          <a:bodyPr/>
          <a:lstStyle/>
          <a:p>
            <a:pPr algn="ctr"/>
            <a:r>
              <a:rPr lang="he-IL" sz="18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t> </a:t>
            </a:r>
            <a:r>
              <a:rPr lang="he-IL" sz="3600" b="1" dirty="0">
                <a:solidFill>
                  <a:srgbClr val="0070C0"/>
                </a:solidFill>
                <a:cs typeface="+mn-cs"/>
              </a:rPr>
              <a:t>פדגוגי</a:t>
            </a:r>
            <a:br>
              <a:rPr lang="he-IL" sz="3600" b="1" dirty="0">
                <a:solidFill>
                  <a:srgbClr val="0070C0"/>
                </a:solidFill>
                <a:cs typeface="+mn-cs"/>
              </a:rPr>
            </a:br>
            <a:br>
              <a:rPr lang="he-IL" sz="3600" b="1" dirty="0">
                <a:solidFill>
                  <a:srgbClr val="0070C0"/>
                </a:solidFill>
                <a:cs typeface="+mn-cs"/>
              </a:rPr>
            </a:br>
            <a:br>
              <a:rPr lang="he-IL" sz="3600" b="1" dirty="0">
                <a:solidFill>
                  <a:srgbClr val="0070C0"/>
                </a:solidFill>
                <a:cs typeface="+mn-cs"/>
              </a:rPr>
            </a:br>
            <a:r>
              <a:rPr lang="he-IL" sz="2000" dirty="0">
                <a:solidFill>
                  <a:schemeClr val="tx1"/>
                </a:solidFill>
                <a:latin typeface="Guttman Yad-Brush" panose="02010401010101010101" pitchFamily="2" charset="-79"/>
                <a:cs typeface="Guttman Yad-Brush" panose="02010401010101010101" pitchFamily="2" charset="-79"/>
              </a:rPr>
              <a:t>"על המרצה לתת הוראות והסברים ברורים"</a:t>
            </a:r>
            <a:br>
              <a:rPr lang="he-IL" sz="2000" dirty="0">
                <a:solidFill>
                  <a:schemeClr val="tx1"/>
                </a:solidFill>
                <a:latin typeface="Guttman Yad-Brush" panose="02010401010101010101" pitchFamily="2" charset="-79"/>
                <a:cs typeface="Guttman Yad-Brush" panose="02010401010101010101" pitchFamily="2" charset="-79"/>
              </a:rPr>
            </a:br>
            <a:br>
              <a:rPr lang="he-IL" sz="2000" dirty="0">
                <a:solidFill>
                  <a:schemeClr val="tx1"/>
                </a:solidFill>
                <a:latin typeface="Guttman Yad-Brush" panose="02010401010101010101" pitchFamily="2" charset="-79"/>
                <a:cs typeface="Guttman Yad-Brush" panose="02010401010101010101" pitchFamily="2" charset="-79"/>
              </a:rPr>
            </a:br>
            <a:r>
              <a:rPr lang="he-IL" sz="2000" dirty="0">
                <a:solidFill>
                  <a:schemeClr val="tx1"/>
                </a:solidFill>
                <a:latin typeface="Guttman Yad-Brush" panose="02010401010101010101" pitchFamily="2" charset="-79"/>
                <a:cs typeface="Guttman Yad-Brush" panose="02010401010101010101" pitchFamily="2" charset="-79"/>
              </a:rPr>
              <a:t>"על המרצה להיות ברורה ומובנת"</a:t>
            </a:r>
            <a:br>
              <a:rPr lang="he-IL" sz="2000" dirty="0">
                <a:solidFill>
                  <a:schemeClr val="tx1"/>
                </a:solidFill>
                <a:latin typeface="Guttman Yad-Brush" panose="02010401010101010101" pitchFamily="2" charset="-79"/>
                <a:cs typeface="Guttman Yad-Brush" panose="02010401010101010101" pitchFamily="2" charset="-79"/>
              </a:rPr>
            </a:br>
            <a:br>
              <a:rPr lang="he-IL" sz="2000" dirty="0">
                <a:solidFill>
                  <a:schemeClr val="tx1"/>
                </a:solidFill>
                <a:latin typeface="Guttman Yad-Brush" panose="02010401010101010101" pitchFamily="2" charset="-79"/>
                <a:cs typeface="Guttman Yad-Brush" panose="02010401010101010101" pitchFamily="2" charset="-79"/>
              </a:rPr>
            </a:br>
            <a:r>
              <a:rPr lang="he-IL" sz="2000" dirty="0">
                <a:solidFill>
                  <a:schemeClr val="tx1"/>
                </a:solidFill>
                <a:latin typeface="Guttman Yad-Brush" panose="02010401010101010101" pitchFamily="2" charset="-79"/>
                <a:cs typeface="Guttman Yad-Brush" panose="02010401010101010101" pitchFamily="2" charset="-79"/>
              </a:rPr>
              <a:t>"תהליך ההוראה צריך להיות ממוקד ומכוון"</a:t>
            </a:r>
            <a:br>
              <a:rPr lang="he-IL" sz="2000" dirty="0">
                <a:solidFill>
                  <a:schemeClr val="tx1"/>
                </a:solidFill>
                <a:latin typeface="Guttman Yad-Brush" panose="02010401010101010101" pitchFamily="2" charset="-79"/>
                <a:cs typeface="Guttman Yad-Brush" panose="02010401010101010101" pitchFamily="2" charset="-79"/>
              </a:rPr>
            </a:br>
            <a:br>
              <a:rPr lang="he-IL" sz="2000" dirty="0">
                <a:solidFill>
                  <a:schemeClr val="tx1"/>
                </a:solidFill>
                <a:latin typeface="Guttman Yad-Brush" panose="02010401010101010101" pitchFamily="2" charset="-79"/>
                <a:cs typeface="Guttman Yad-Brush" panose="02010401010101010101" pitchFamily="2" charset="-79"/>
              </a:rPr>
            </a:br>
            <a:br>
              <a:rPr lang="he-IL" sz="3600" b="1" dirty="0">
                <a:solidFill>
                  <a:srgbClr val="0070C0"/>
                </a:solidFill>
                <a:cs typeface="+mn-cs"/>
              </a:rPr>
            </a:br>
            <a:endParaRPr lang="he-IL" sz="2800" dirty="0">
              <a:solidFill>
                <a:schemeClr val="tx1"/>
              </a:solidFill>
              <a:latin typeface="Guttman Yad-Brush" panose="02010401010101010101" pitchFamily="2" charset="-79"/>
              <a:cs typeface="Guttman Yad-Brush" panose="02010401010101010101" pitchFamily="2" charset="-79"/>
            </a:endParaRPr>
          </a:p>
        </p:txBody>
      </p:sp>
    </p:spTree>
    <p:extLst>
      <p:ext uri="{BB962C8B-B14F-4D97-AF65-F5344CB8AC3E}">
        <p14:creationId xmlns:p14="http://schemas.microsoft.com/office/powerpoint/2010/main" val="3664141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37A5037-C2F8-B9CA-E958-CF10CCD1B456}"/>
              </a:ext>
            </a:extLst>
          </p:cNvPr>
          <p:cNvSpPr>
            <a:spLocks noGrp="1"/>
          </p:cNvSpPr>
          <p:nvPr>
            <p:ph type="ctrTitle"/>
          </p:nvPr>
        </p:nvSpPr>
        <p:spPr>
          <a:xfrm>
            <a:off x="792480" y="2519680"/>
            <a:ext cx="8664403" cy="2818130"/>
          </a:xfrm>
        </p:spPr>
        <p:txBody>
          <a:bodyPr/>
          <a:lstStyle/>
          <a:p>
            <a:pPr algn="ctr"/>
            <a:r>
              <a:rPr lang="he-IL" sz="18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t> </a:t>
            </a:r>
            <a:br>
              <a:rPr lang="he-IL" sz="18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18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18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18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18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18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r>
              <a:rPr lang="he-IL" sz="3600" b="1" dirty="0">
                <a:solidFill>
                  <a:srgbClr val="0070C0"/>
                </a:solidFill>
                <a:cs typeface="+mn-cs"/>
              </a:rPr>
              <a:t>רגשי-</a:t>
            </a:r>
            <a:r>
              <a:rPr lang="he-IL" sz="3600" b="1" dirty="0" err="1">
                <a:solidFill>
                  <a:srgbClr val="0070C0"/>
                </a:solidFill>
                <a:cs typeface="+mn-cs"/>
              </a:rPr>
              <a:t>אוטנומי</a:t>
            </a:r>
            <a:br>
              <a:rPr lang="he-IL" sz="3600" b="1" dirty="0">
                <a:solidFill>
                  <a:srgbClr val="0070C0"/>
                </a:solidFill>
                <a:cs typeface="+mn-cs"/>
              </a:rPr>
            </a:br>
            <a:br>
              <a:rPr lang="he-IL" sz="3600" b="1" dirty="0">
                <a:solidFill>
                  <a:srgbClr val="0070C0"/>
                </a:solidFill>
                <a:cs typeface="+mn-cs"/>
              </a:rPr>
            </a:br>
            <a:br>
              <a:rPr lang="he-IL" sz="3600" b="1" dirty="0">
                <a:solidFill>
                  <a:srgbClr val="0070C0"/>
                </a:solidFill>
                <a:cs typeface="+mn-cs"/>
              </a:rPr>
            </a:br>
            <a:br>
              <a:rPr lang="he-IL" sz="3600" b="1" dirty="0">
                <a:solidFill>
                  <a:srgbClr val="0070C0"/>
                </a:solidFill>
                <a:cs typeface="+mn-cs"/>
              </a:rPr>
            </a:br>
            <a:b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b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t>"</a:t>
            </a:r>
            <a:r>
              <a:rPr lang="he-IL" sz="2000" dirty="0">
                <a:solidFill>
                  <a:schemeClr val="tx1"/>
                </a:solidFill>
                <a:latin typeface="Guttman Yad-Brush" panose="02010401010101010101" pitchFamily="2" charset="-79"/>
                <a:cs typeface="Guttman Yad-Brush" panose="02010401010101010101" pitchFamily="2" charset="-79"/>
              </a:rPr>
              <a:t>על המרצה לתת תמיכה רגשית"</a:t>
            </a:r>
            <a:br>
              <a:rPr lang="he-IL" sz="2000" dirty="0">
                <a:solidFill>
                  <a:schemeClr val="tx1"/>
                </a:solidFill>
                <a:latin typeface="Guttman Yad-Brush" panose="02010401010101010101" pitchFamily="2" charset="-79"/>
                <a:cs typeface="Guttman Yad-Brush" panose="02010401010101010101" pitchFamily="2" charset="-79"/>
              </a:rPr>
            </a:br>
            <a:br>
              <a:rPr lang="he-IL" sz="2000" dirty="0">
                <a:solidFill>
                  <a:schemeClr val="tx1"/>
                </a:solidFill>
                <a:latin typeface="Guttman Yad-Brush" panose="02010401010101010101" pitchFamily="2" charset="-79"/>
                <a:cs typeface="Guttman Yad-Brush" panose="02010401010101010101" pitchFamily="2" charset="-79"/>
              </a:rPr>
            </a:br>
            <a:r>
              <a:rPr lang="he-IL" sz="2000" dirty="0">
                <a:solidFill>
                  <a:schemeClr val="tx1"/>
                </a:solidFill>
                <a:latin typeface="Guttman Yad-Brush" panose="02010401010101010101" pitchFamily="2" charset="-79"/>
                <a:cs typeface="Guttman Yad-Brush" panose="02010401010101010101" pitchFamily="2" charset="-79"/>
              </a:rPr>
              <a:t>"המרצה צריכה לעודד למידה עצמאית"</a:t>
            </a:r>
            <a:br>
              <a:rPr lang="he-IL" sz="2000" dirty="0">
                <a:solidFill>
                  <a:schemeClr val="tx1"/>
                </a:solidFill>
                <a:latin typeface="Guttman Yad-Brush" panose="02010401010101010101" pitchFamily="2" charset="-79"/>
                <a:cs typeface="Guttman Yad-Brush" panose="02010401010101010101" pitchFamily="2" charset="-79"/>
              </a:rPr>
            </a:br>
            <a:br>
              <a:rPr lang="he-IL" sz="2000" dirty="0">
                <a:solidFill>
                  <a:schemeClr val="tx1"/>
                </a:solidFill>
                <a:latin typeface="Guttman Yad-Brush" panose="02010401010101010101" pitchFamily="2" charset="-79"/>
                <a:cs typeface="Guttman Yad-Brush" panose="02010401010101010101" pitchFamily="2" charset="-79"/>
              </a:rPr>
            </a:br>
            <a:r>
              <a:rPr lang="he-IL" sz="2000" dirty="0">
                <a:solidFill>
                  <a:schemeClr val="tx1"/>
                </a:solidFill>
                <a:latin typeface="Guttman Yad-Brush" panose="02010401010101010101" pitchFamily="2" charset="-79"/>
                <a:cs typeface="Guttman Yad-Brush" panose="02010401010101010101" pitchFamily="2" charset="-79"/>
              </a:rPr>
              <a:t>"על המרצה לחשוף את הסטודנטיות לנקודות מבט שונות</a:t>
            </a:r>
            <a: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t>"</a:t>
            </a:r>
            <a:b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endParaRPr lang="he-IL" sz="2000" b="1" dirty="0"/>
          </a:p>
        </p:txBody>
      </p:sp>
    </p:spTree>
    <p:extLst>
      <p:ext uri="{BB962C8B-B14F-4D97-AF65-F5344CB8AC3E}">
        <p14:creationId xmlns:p14="http://schemas.microsoft.com/office/powerpoint/2010/main" val="1051211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37A5037-C2F8-B9CA-E958-CF10CCD1B456}"/>
              </a:ext>
            </a:extLst>
          </p:cNvPr>
          <p:cNvSpPr>
            <a:spLocks noGrp="1"/>
          </p:cNvSpPr>
          <p:nvPr>
            <p:ph type="ctrTitle"/>
          </p:nvPr>
        </p:nvSpPr>
        <p:spPr>
          <a:xfrm>
            <a:off x="416560" y="1838960"/>
            <a:ext cx="9123680" cy="3667760"/>
          </a:xfrm>
        </p:spPr>
        <p:txBody>
          <a:bodyPr/>
          <a:lstStyle/>
          <a:p>
            <a:pPr algn="ctr"/>
            <a: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t> </a:t>
            </a:r>
            <a:r>
              <a:rPr lang="he-IL" sz="3600" b="1" dirty="0">
                <a:solidFill>
                  <a:srgbClr val="0070C0"/>
                </a:solidFill>
                <a:cs typeface="+mn-cs"/>
              </a:rPr>
              <a:t>ניהולי-קשוב</a:t>
            </a:r>
            <a:br>
              <a:rPr lang="he-IL" sz="3600" b="1" dirty="0">
                <a:solidFill>
                  <a:srgbClr val="0070C0"/>
                </a:solidFill>
                <a:cs typeface="+mn-cs"/>
              </a:rPr>
            </a:br>
            <a:br>
              <a:rPr lang="he-IL" sz="3600" b="1" dirty="0">
                <a:solidFill>
                  <a:srgbClr val="0070C0"/>
                </a:solidFill>
                <a:cs typeface="+mn-cs"/>
              </a:rPr>
            </a:br>
            <a:br>
              <a:rPr lang="he-IL" sz="3600" b="1" dirty="0">
                <a:solidFill>
                  <a:srgbClr val="0070C0"/>
                </a:solidFill>
                <a:cs typeface="+mn-cs"/>
              </a:rPr>
            </a:br>
            <a:br>
              <a:rPr lang="he-IL" sz="3600" b="1" dirty="0">
                <a:solidFill>
                  <a:srgbClr val="0070C0"/>
                </a:solidFill>
                <a:cs typeface="+mn-cs"/>
              </a:rPr>
            </a:br>
            <a:r>
              <a:rPr lang="he-IL" sz="2000" dirty="0">
                <a:solidFill>
                  <a:schemeClr val="tx1"/>
                </a:solidFill>
                <a:latin typeface="Guttman Yad-Brush" panose="02010401010101010101" pitchFamily="2" charset="-79"/>
                <a:cs typeface="Guttman Yad-Brush" panose="02010401010101010101" pitchFamily="2" charset="-79"/>
              </a:rPr>
              <a:t>"על המרצה לא להעמיס יתר על המידה"</a:t>
            </a:r>
            <a:br>
              <a:rPr lang="he-IL" sz="2000" dirty="0">
                <a:solidFill>
                  <a:schemeClr val="tx1"/>
                </a:solidFill>
                <a:latin typeface="Guttman Yad-Brush" panose="02010401010101010101" pitchFamily="2" charset="-79"/>
                <a:cs typeface="Guttman Yad-Brush" panose="02010401010101010101" pitchFamily="2" charset="-79"/>
              </a:rPr>
            </a:br>
            <a:b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br>
            <a:r>
              <a:rPr lang="he-IL" sz="2000" b="1" dirty="0">
                <a:solidFill>
                  <a:schemeClr val="tx1"/>
                </a:solidFill>
                <a:effectLst/>
                <a:latin typeface="Calibri" panose="020F0502020204030204" pitchFamily="34" charset="0"/>
                <a:ea typeface="David" panose="020E0502060401010101" pitchFamily="34" charset="-79"/>
                <a:cs typeface="Arial" panose="020B0604020202020204" pitchFamily="34" charset="0"/>
              </a:rPr>
              <a:t>"</a:t>
            </a:r>
            <a:r>
              <a:rPr lang="he-IL" sz="2000" dirty="0">
                <a:solidFill>
                  <a:schemeClr val="tx1"/>
                </a:solidFill>
                <a:latin typeface="Guttman Yad-Brush" panose="02010401010101010101" pitchFamily="2" charset="-79"/>
                <a:cs typeface="Guttman Yad-Brush" panose="02010401010101010101" pitchFamily="2" charset="-79"/>
              </a:rPr>
              <a:t>על המרצה ליצור מערכת יחסים מכילה וקשובה"</a:t>
            </a:r>
            <a:br>
              <a:rPr lang="he-IL" sz="2000" dirty="0">
                <a:solidFill>
                  <a:schemeClr val="tx1"/>
                </a:solidFill>
                <a:latin typeface="Guttman Yad-Brush" panose="02010401010101010101" pitchFamily="2" charset="-79"/>
                <a:cs typeface="Guttman Yad-Brush" panose="02010401010101010101" pitchFamily="2" charset="-79"/>
              </a:rPr>
            </a:br>
            <a:br>
              <a:rPr lang="he-IL" sz="2000" dirty="0">
                <a:solidFill>
                  <a:schemeClr val="tx1"/>
                </a:solidFill>
                <a:latin typeface="Guttman Yad-Brush" panose="02010401010101010101" pitchFamily="2" charset="-79"/>
                <a:cs typeface="Guttman Yad-Brush" panose="02010401010101010101" pitchFamily="2" charset="-79"/>
              </a:rPr>
            </a:br>
            <a:r>
              <a:rPr lang="he-IL" sz="2000" dirty="0">
                <a:solidFill>
                  <a:schemeClr val="tx1"/>
                </a:solidFill>
                <a:latin typeface="Guttman Yad-Brush" panose="02010401010101010101" pitchFamily="2" charset="-79"/>
                <a:cs typeface="Guttman Yad-Brush" panose="02010401010101010101" pitchFamily="2" charset="-79"/>
              </a:rPr>
              <a:t>" על המרצה להשתמש בתקשורת הנתונה (מייל/נייד) ביעילות הקורס"</a:t>
            </a:r>
            <a:br>
              <a:rPr lang="he-IL" sz="2000" dirty="0">
                <a:solidFill>
                  <a:schemeClr val="tx1"/>
                </a:solidFill>
                <a:latin typeface="Guttman Yad-Brush" panose="02010401010101010101" pitchFamily="2" charset="-79"/>
                <a:cs typeface="Guttman Yad-Brush" panose="02010401010101010101" pitchFamily="2" charset="-79"/>
              </a:rPr>
            </a:br>
            <a:endParaRPr lang="he-IL" sz="2000" dirty="0">
              <a:solidFill>
                <a:schemeClr val="tx1"/>
              </a:solidFill>
              <a:latin typeface="Guttman Yad-Brush" panose="02010401010101010101" pitchFamily="2" charset="-79"/>
              <a:cs typeface="Guttman Yad-Brush" panose="02010401010101010101" pitchFamily="2" charset="-79"/>
            </a:endParaRPr>
          </a:p>
        </p:txBody>
      </p:sp>
    </p:spTree>
    <p:extLst>
      <p:ext uri="{BB962C8B-B14F-4D97-AF65-F5344CB8AC3E}">
        <p14:creationId xmlns:p14="http://schemas.microsoft.com/office/powerpoint/2010/main" val="1063156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3479434-35AB-8E6F-C9A9-CCD5A8E89327}"/>
              </a:ext>
            </a:extLst>
          </p:cNvPr>
          <p:cNvSpPr>
            <a:spLocks noGrp="1"/>
          </p:cNvSpPr>
          <p:nvPr>
            <p:ph type="title"/>
          </p:nvPr>
        </p:nvSpPr>
        <p:spPr/>
        <p:txBody>
          <a:bodyPr/>
          <a:lstStyle/>
          <a:p>
            <a:pPr algn="ctr"/>
            <a:r>
              <a:rPr lang="he-IL" sz="5400"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ממוצעי הגורמים</a:t>
            </a:r>
          </a:p>
        </p:txBody>
      </p:sp>
      <p:graphicFrame>
        <p:nvGraphicFramePr>
          <p:cNvPr id="4" name="מציין מיקום תוכן 3">
            <a:extLst>
              <a:ext uri="{FF2B5EF4-FFF2-40B4-BE49-F238E27FC236}">
                <a16:creationId xmlns:a16="http://schemas.microsoft.com/office/drawing/2014/main" id="{5C2808AB-5685-EE5F-2842-EE71E7D6D026}"/>
              </a:ext>
            </a:extLst>
          </p:cNvPr>
          <p:cNvGraphicFramePr>
            <a:graphicFrameLocks noGrp="1"/>
          </p:cNvGraphicFramePr>
          <p:nvPr>
            <p:ph idx="1"/>
            <p:extLst>
              <p:ext uri="{D42A27DB-BD31-4B8C-83A1-F6EECF244321}">
                <p14:modId xmlns:p14="http://schemas.microsoft.com/office/powerpoint/2010/main" val="3653476281"/>
              </p:ext>
            </p:extLst>
          </p:nvPr>
        </p:nvGraphicFramePr>
        <p:xfrm>
          <a:off x="741680" y="1595120"/>
          <a:ext cx="10618470" cy="49682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0710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7B38022-FAC7-F926-3880-D72714CA6929}"/>
              </a:ext>
            </a:extLst>
          </p:cNvPr>
          <p:cNvSpPr>
            <a:spLocks noGrp="1"/>
          </p:cNvSpPr>
          <p:nvPr>
            <p:ph type="title"/>
          </p:nvPr>
        </p:nvSpPr>
        <p:spPr/>
        <p:txBody>
          <a:bodyPr>
            <a:normAutofit/>
          </a:bodyPr>
          <a:lstStyle/>
          <a:p>
            <a:pPr algn="r"/>
            <a:r>
              <a:rPr lang="he-IL" b="1" dirty="0">
                <a:solidFill>
                  <a:srgbClr val="0070C0"/>
                </a:solidFill>
                <a:effectLst/>
                <a:latin typeface="Times New Roman" panose="02020603050405020304" pitchFamily="18" charset="0"/>
                <a:ea typeface="David" panose="020E0502060401010101" pitchFamily="34" charset="-79"/>
                <a:cs typeface="David" panose="020E0502060401010101" pitchFamily="34" charset="-79"/>
              </a:rPr>
              <a:t>נערכה רגרסיה לינארית היררכית</a:t>
            </a:r>
            <a:endParaRPr lang="he-IL" b="1" dirty="0">
              <a:solidFill>
                <a:srgbClr val="0070C0"/>
              </a:solidFill>
            </a:endParaRPr>
          </a:p>
        </p:txBody>
      </p:sp>
      <p:sp>
        <p:nvSpPr>
          <p:cNvPr id="3" name="מציין מיקום תוכן 2">
            <a:extLst>
              <a:ext uri="{FF2B5EF4-FFF2-40B4-BE49-F238E27FC236}">
                <a16:creationId xmlns:a16="http://schemas.microsoft.com/office/drawing/2014/main" id="{C249C2D2-5347-D37A-9178-BD61FC1E5690}"/>
              </a:ext>
            </a:extLst>
          </p:cNvPr>
          <p:cNvSpPr>
            <a:spLocks noGrp="1"/>
          </p:cNvSpPr>
          <p:nvPr>
            <p:ph idx="1"/>
          </p:nvPr>
        </p:nvSpPr>
        <p:spPr>
          <a:xfrm>
            <a:off x="-136505" y="1930400"/>
            <a:ext cx="10224346" cy="3880773"/>
          </a:xfrm>
        </p:spPr>
        <p:txBody>
          <a:bodyPr/>
          <a:lstStyle/>
          <a:p>
            <a:endParaRPr lang="he-IL" dirty="0"/>
          </a:p>
          <a:p>
            <a:endParaRPr lang="he-IL" dirty="0"/>
          </a:p>
          <a:p>
            <a:r>
              <a:rPr lang="he-IL" sz="2800" dirty="0">
                <a:effectLst/>
                <a:latin typeface="Times New Roman" panose="02020603050405020304" pitchFamily="18" charset="0"/>
                <a:ea typeface="David" panose="020E0502060401010101" pitchFamily="34" charset="-79"/>
                <a:cs typeface="David" panose="020E0502060401010101" pitchFamily="34" charset="-79"/>
              </a:rPr>
              <a:t>הגורמים המנבאים </a:t>
            </a:r>
            <a:r>
              <a:rPr lang="he-IL" sz="2800" b="1" dirty="0">
                <a:effectLst/>
                <a:latin typeface="Times New Roman" panose="02020603050405020304" pitchFamily="18" charset="0"/>
                <a:ea typeface="David" panose="020E0502060401010101" pitchFamily="34" charset="-79"/>
                <a:cs typeface="David" panose="020E0502060401010101" pitchFamily="34" charset="-79"/>
              </a:rPr>
              <a:t>באופן מובהק </a:t>
            </a:r>
            <a:r>
              <a:rPr lang="he-IL" sz="2800" dirty="0">
                <a:effectLst/>
                <a:latin typeface="Times New Roman" panose="02020603050405020304" pitchFamily="18" charset="0"/>
                <a:ea typeface="David" panose="020E0502060401010101" pitchFamily="34" charset="-79"/>
                <a:cs typeface="David" panose="020E0502060401010101" pitchFamily="34" charset="-79"/>
              </a:rPr>
              <a:t>את רצון ללמידה מרחוק, הם </a:t>
            </a:r>
            <a:r>
              <a:rPr lang="he-IL" sz="2800" b="1" dirty="0">
                <a:effectLst/>
                <a:latin typeface="Times New Roman" panose="02020603050405020304" pitchFamily="18" charset="0"/>
                <a:ea typeface="David" panose="020E0502060401010101" pitchFamily="34" charset="-79"/>
                <a:cs typeface="David" panose="020E0502060401010101" pitchFamily="34" charset="-79"/>
              </a:rPr>
              <a:t>המשתנה הטכני-ניהולי </a:t>
            </a:r>
            <a:r>
              <a:rPr lang="he-IL" sz="2800" dirty="0">
                <a:effectLst/>
                <a:latin typeface="Times New Roman" panose="02020603050405020304" pitchFamily="18" charset="0"/>
                <a:ea typeface="David" panose="020E0502060401010101" pitchFamily="34" charset="-79"/>
                <a:cs typeface="David" panose="020E0502060401010101" pitchFamily="34" charset="-79"/>
              </a:rPr>
              <a:t>והמצב המשפחתי, </a:t>
            </a:r>
            <a:r>
              <a:rPr lang="he-IL" sz="2800" b="1" dirty="0">
                <a:effectLst/>
                <a:latin typeface="Times New Roman" panose="02020603050405020304" pitchFamily="18" charset="0"/>
                <a:ea typeface="David" panose="020E0502060401010101" pitchFamily="34" charset="-79"/>
                <a:cs typeface="David" panose="020E0502060401010101" pitchFamily="34" charset="-79"/>
              </a:rPr>
              <a:t>הנשואים</a:t>
            </a:r>
            <a:r>
              <a:rPr lang="he-IL" sz="2800" dirty="0">
                <a:effectLst/>
                <a:latin typeface="Times New Roman" panose="02020603050405020304" pitchFamily="18" charset="0"/>
                <a:ea typeface="David" panose="020E0502060401010101" pitchFamily="34" charset="-79"/>
                <a:cs typeface="David" panose="020E0502060401010101" pitchFamily="34" charset="-79"/>
              </a:rPr>
              <a:t> מעוניינים יותר בלמידה מרחוק מאשר רווקים</a:t>
            </a:r>
            <a:endParaRPr lang="he-IL" sz="2800" dirty="0"/>
          </a:p>
        </p:txBody>
      </p:sp>
    </p:spTree>
    <p:extLst>
      <p:ext uri="{BB962C8B-B14F-4D97-AF65-F5344CB8AC3E}">
        <p14:creationId xmlns:p14="http://schemas.microsoft.com/office/powerpoint/2010/main" val="189720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30109" y="137417"/>
            <a:ext cx="4591664" cy="923330"/>
          </a:xfrm>
          <a:prstGeom prst="rect">
            <a:avLst/>
          </a:prstGeom>
          <a:noFill/>
        </p:spPr>
        <p:txBody>
          <a:bodyPr wrap="square" rtlCol="1">
            <a:spAutoFit/>
          </a:bodyPr>
          <a:lstStyle/>
          <a:p>
            <a:r>
              <a:rPr lang="he-IL" sz="5400" b="1" dirty="0">
                <a:ln w="12700">
                  <a:solidFill>
                    <a:schemeClr val="accent1"/>
                  </a:solidFill>
                  <a:prstDash val="solid"/>
                </a:ln>
                <a:solidFill>
                  <a:srgbClr val="FF0000"/>
                </a:solidFill>
                <a:effectLst>
                  <a:outerShdw dist="38100" dir="2640000" algn="bl" rotWithShape="0">
                    <a:schemeClr val="accent1"/>
                  </a:outerShdw>
                </a:effectLst>
              </a:rPr>
              <a:t>מסקנות</a:t>
            </a:r>
            <a:r>
              <a:rPr lang="he-IL" sz="3600" b="1" dirty="0">
                <a:solidFill>
                  <a:srgbClr val="FF0000"/>
                </a:solidFill>
                <a:latin typeface="+mj-lt"/>
                <a:ea typeface="+mj-ea"/>
              </a:rPr>
              <a:t> </a:t>
            </a:r>
          </a:p>
        </p:txBody>
      </p:sp>
      <p:sp>
        <p:nvSpPr>
          <p:cNvPr id="5" name="TextBox 4"/>
          <p:cNvSpPr txBox="1"/>
          <p:nvPr/>
        </p:nvSpPr>
        <p:spPr>
          <a:xfrm>
            <a:off x="78658" y="1494504"/>
            <a:ext cx="11887200" cy="1323439"/>
          </a:xfrm>
          <a:prstGeom prst="rect">
            <a:avLst/>
          </a:prstGeom>
          <a:noFill/>
        </p:spPr>
        <p:txBody>
          <a:bodyPr wrap="square" rtlCol="1">
            <a:spAutoFit/>
          </a:bodyPr>
          <a:lstStyle/>
          <a:p>
            <a:pPr algn="r" rtl="1"/>
            <a:r>
              <a:rPr lang="he-IL" sz="4400" b="1" dirty="0"/>
              <a:t>√ </a:t>
            </a:r>
            <a:r>
              <a:rPr lang="he-IL" sz="4400" dirty="0"/>
              <a:t> </a:t>
            </a:r>
            <a:r>
              <a:rPr lang="he-IL" dirty="0"/>
              <a:t> מומלץ להנחות את המרצים המלמדים בשלוחות ובתכניות למגזר החרדי לאפשר בעת למידה מרחוק, מענה טלפוני לסטודנטיות, שזה אמצעי תקשורת יחיד עבורן, ואין להן יכולת לתקשר באופן יעיל באמצעות מייל, מסרונים או כל תקשורת כתובה און ליין.</a:t>
            </a:r>
            <a:endParaRPr lang="en-US" dirty="0"/>
          </a:p>
        </p:txBody>
      </p:sp>
      <p:sp>
        <p:nvSpPr>
          <p:cNvPr id="9" name="TextBox 8"/>
          <p:cNvSpPr txBox="1"/>
          <p:nvPr/>
        </p:nvSpPr>
        <p:spPr>
          <a:xfrm>
            <a:off x="0" y="2915264"/>
            <a:ext cx="11887200" cy="3231654"/>
          </a:xfrm>
          <a:prstGeom prst="rect">
            <a:avLst/>
          </a:prstGeom>
          <a:noFill/>
        </p:spPr>
        <p:txBody>
          <a:bodyPr wrap="square" rtlCol="1">
            <a:spAutoFit/>
          </a:bodyPr>
          <a:lstStyle/>
          <a:p>
            <a:pPr algn="r" rtl="1"/>
            <a:r>
              <a:rPr lang="he-IL" sz="4400" b="1" dirty="0"/>
              <a:t>√</a:t>
            </a:r>
            <a:r>
              <a:rPr lang="he-IL" dirty="0"/>
              <a:t>   מומלץ לתת מתן  מענה ברמה אישית ותקשורת  של יחידים בפניה אישית של המרצה, לצורך תמיכה ומענה בהתאם לצרכים.</a:t>
            </a:r>
          </a:p>
          <a:p>
            <a:endParaRPr lang="he-IL" dirty="0"/>
          </a:p>
          <a:p>
            <a:pPr algn="r" rtl="1"/>
            <a:r>
              <a:rPr lang="he-IL" sz="4400" b="1" dirty="0"/>
              <a:t>√ </a:t>
            </a:r>
            <a:r>
              <a:rPr lang="he-IL" dirty="0"/>
              <a:t> במהלך הקלטת </a:t>
            </a:r>
            <a:r>
              <a:rPr lang="he-IL" dirty="0" err="1"/>
              <a:t>ה"פודקסט</a:t>
            </a:r>
            <a:r>
              <a:rPr lang="he-IL" dirty="0"/>
              <a:t>" – "הסכת" יש להכניס גוון אישי ותחושת חיבור למתרחש מסביב, תוך ניסיון ליצור אוירה מקבלת </a:t>
            </a:r>
          </a:p>
          <a:p>
            <a:pPr algn="r" rtl="1"/>
            <a:r>
              <a:rPr lang="he-IL" dirty="0"/>
              <a:t>       עכשווית ותומכת. וכן בתקשורת במייל לפתוח בחלק האישי ובירור לגבי מצבם האישי במיוחד לסטודנטיות שנראה כי מתקשות </a:t>
            </a:r>
          </a:p>
          <a:p>
            <a:pPr algn="r" rtl="1"/>
            <a:r>
              <a:rPr lang="he-IL" dirty="0"/>
              <a:t>        לעמוד בקצב.</a:t>
            </a:r>
          </a:p>
          <a:p>
            <a:pPr algn="r" rtl="1"/>
            <a:endParaRPr lang="en-US" dirty="0"/>
          </a:p>
          <a:p>
            <a:endParaRPr lang="en-US" sz="4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46988B64-69EB-4D91-B116-6C3FCC73B6E8}"/>
              </a:ext>
            </a:extLst>
          </p:cNvPr>
          <p:cNvSpPr>
            <a:spLocks noGrp="1" noChangeArrowheads="1"/>
          </p:cNvSpPr>
          <p:nvPr>
            <p:ph type="body" idx="4294967295"/>
          </p:nvPr>
        </p:nvSpPr>
        <p:spPr>
          <a:xfrm>
            <a:off x="2806572" y="664378"/>
            <a:ext cx="6873496" cy="16521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just">
              <a:lnSpc>
                <a:spcPct val="100000"/>
              </a:lnSpc>
              <a:buNone/>
            </a:pPr>
            <a:r>
              <a:rPr lang="en-US" dirty="0"/>
              <a:t> </a:t>
            </a:r>
            <a:r>
              <a:rPr lang="he-IL" dirty="0"/>
              <a:t>     מחקר זה מאפשר לסייע לכלל הגופים העוסקים בהכשרה אקדמית והשכלה גבוהה למגזר החרדי,  לייעל את הלמידה מרחוק, באופן שיאפשר מתן מענה מותאם ליצירת קשרים משמעותיים בין המרצה לסטודנט בלמידה מרחוק. שכן כי כפי שמסתמן, למידה מרחוק תלווה אותנו לא רק </a:t>
            </a:r>
            <a:r>
              <a:rPr lang="he-IL" dirty="0" err="1"/>
              <a:t>בעיתות</a:t>
            </a:r>
            <a:r>
              <a:rPr lang="he-IL" dirty="0"/>
              <a:t> משבר אלא גם בימים כתיקונם.</a:t>
            </a:r>
            <a:endParaRPr lang="en-US" dirty="0"/>
          </a:p>
          <a:p>
            <a:pPr eaLnBrk="1" hangingPunct="1">
              <a:lnSpc>
                <a:spcPct val="100000"/>
              </a:lnSpc>
              <a:buFontTx/>
              <a:buNone/>
            </a:pPr>
            <a:endParaRPr lang="en-US" altLang="he-IL" b="1" dirty="0">
              <a:solidFill>
                <a:srgbClr val="000000"/>
              </a:solidFill>
              <a:effectLst/>
              <a:latin typeface="Calibri" panose="020F0502020204030204" pitchFamily="34" charset="0"/>
              <a:cs typeface="Calibri" panose="020F0502020204030204" pitchFamily="34" charset="0"/>
            </a:endParaRPr>
          </a:p>
        </p:txBody>
      </p:sp>
      <p:sp>
        <p:nvSpPr>
          <p:cNvPr id="2" name="מלבן מעוגל 1"/>
          <p:cNvSpPr/>
          <p:nvPr/>
        </p:nvSpPr>
        <p:spPr>
          <a:xfrm>
            <a:off x="2814320" y="287591"/>
            <a:ext cx="7409546" cy="2618169"/>
          </a:xfrm>
          <a:prstGeom prst="roundRect">
            <a:avLst/>
          </a:prstGeom>
          <a:noFill/>
          <a:ln w="38100">
            <a:solidFill>
              <a:srgbClr val="013A58"/>
            </a:solid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dirty="0"/>
          </a:p>
        </p:txBody>
      </p:sp>
      <p:sp>
        <p:nvSpPr>
          <p:cNvPr id="8" name="מלבן 7"/>
          <p:cNvSpPr/>
          <p:nvPr/>
        </p:nvSpPr>
        <p:spPr>
          <a:xfrm>
            <a:off x="433551" y="3803771"/>
            <a:ext cx="10934700" cy="1754326"/>
          </a:xfrm>
          <a:prstGeom prst="rect">
            <a:avLst/>
          </a:prstGeom>
        </p:spPr>
        <p:txBody>
          <a:bodyPr wrap="square">
            <a:spAutoFit/>
          </a:bodyPr>
          <a:lstStyle/>
          <a:p>
            <a:pPr algn="ctr"/>
            <a:r>
              <a:rPr lang="he-IL" sz="3600" b="1" dirty="0">
                <a:solidFill>
                  <a:srgbClr val="003957"/>
                </a:solidFill>
                <a:latin typeface="Gisha" panose="020B0502040204020203" pitchFamily="34" charset="-79"/>
                <a:cs typeface="Gisha" panose="020B0502040204020203" pitchFamily="34" charset="-79"/>
              </a:rPr>
              <a:t>מטרה: לעבור מ"תלמיד שיודע" – </a:t>
            </a:r>
            <a:br>
              <a:rPr lang="en-US" sz="3600" b="1" dirty="0">
                <a:solidFill>
                  <a:srgbClr val="003957"/>
                </a:solidFill>
                <a:latin typeface="Gisha" panose="020B0502040204020203" pitchFamily="34" charset="-79"/>
                <a:cs typeface="Gisha" panose="020B0502040204020203" pitchFamily="34" charset="-79"/>
              </a:rPr>
            </a:br>
            <a:r>
              <a:rPr lang="he-IL" sz="3600" b="1" dirty="0">
                <a:solidFill>
                  <a:srgbClr val="003957"/>
                </a:solidFill>
                <a:latin typeface="Gisha" panose="020B0502040204020203" pitchFamily="34" charset="-79"/>
                <a:cs typeface="Gisha" panose="020B0502040204020203" pitchFamily="34" charset="-79"/>
              </a:rPr>
              <a:t>אל "תלמיד שמתייחס לידע באופן נכון!"</a:t>
            </a:r>
          </a:p>
          <a:p>
            <a:pPr algn="ctr"/>
            <a:r>
              <a:rPr lang="he-IL" sz="3600" b="1" dirty="0">
                <a:solidFill>
                  <a:srgbClr val="003957"/>
                </a:solidFill>
                <a:latin typeface="Gisha" panose="020B0502040204020203" pitchFamily="34" charset="-79"/>
                <a:cs typeface="Gisha" panose="020B0502040204020203" pitchFamily="34" charset="-79"/>
              </a:rPr>
              <a:t>וזאת ניתן לעשות במדיה ויזואלית או </a:t>
            </a:r>
            <a:r>
              <a:rPr lang="he-IL" sz="3600" b="1" dirty="0" err="1">
                <a:solidFill>
                  <a:srgbClr val="003957"/>
                </a:solidFill>
                <a:latin typeface="Gisha" panose="020B0502040204020203" pitchFamily="34" charset="-79"/>
                <a:cs typeface="Gisha" panose="020B0502040204020203" pitchFamily="34" charset="-79"/>
              </a:rPr>
              <a:t>אודיטורית</a:t>
            </a:r>
            <a:endParaRPr lang="he-IL" sz="3600" b="1" dirty="0">
              <a:solidFill>
                <a:srgbClr val="003957"/>
              </a:solidFill>
              <a:latin typeface="Gisha" panose="020B0502040204020203" pitchFamily="34" charset="-79"/>
              <a:cs typeface="Gisha" panose="020B0502040204020203" pitchFamily="34" charset="-79"/>
            </a:endParaRPr>
          </a:p>
        </p:txBody>
      </p:sp>
      <p:pic>
        <p:nvPicPr>
          <p:cNvPr id="3" name="תמונה 2"/>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34664" y="1098046"/>
            <a:ext cx="3429000" cy="3429000"/>
          </a:xfrm>
          <a:prstGeom prst="rect">
            <a:avLst/>
          </a:prstGeom>
        </p:spPr>
      </p:pic>
    </p:spTree>
    <p:extLst>
      <p:ext uri="{BB962C8B-B14F-4D97-AF65-F5344CB8AC3E}">
        <p14:creationId xmlns:p14="http://schemas.microsoft.com/office/powerpoint/2010/main" val="220227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9459">
                                            <p:txEl>
                                              <p:pRg st="0" end="0"/>
                                            </p:txEl>
                                          </p:spTgt>
                                        </p:tgtEl>
                                        <p:attrNameLst>
                                          <p:attrName>style.visibility</p:attrName>
                                        </p:attrNameLst>
                                      </p:cBhvr>
                                      <p:to>
                                        <p:strVal val="visible"/>
                                      </p:to>
                                    </p:set>
                                    <p:animEffect transition="in" filter="wipe(up)">
                                      <p:cBhvr>
                                        <p:cTn id="10" dur="1000"/>
                                        <p:tgtEl>
                                          <p:spTgt spid="1945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p:bldP spid="2" grpId="0" animBg="1"/>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4"/>
          <p:cNvSpPr>
            <a:spLocks noGrp="1"/>
          </p:cNvSpPr>
          <p:nvPr>
            <p:ph type="sldNum" sz="quarter" idx="12"/>
          </p:nvPr>
        </p:nvSpPr>
        <p:spPr/>
        <p:txBody>
          <a:bodyPr/>
          <a:lstStyle/>
          <a:p>
            <a:fld id="{A27B22DF-E627-4A88-BC17-E8B714D01C3E}" type="slidenum">
              <a:rPr lang="he-IL" smtClean="0"/>
              <a:t>28</a:t>
            </a:fld>
            <a:endParaRPr lang="he-IL"/>
          </a:p>
        </p:txBody>
      </p:sp>
      <p:pic>
        <p:nvPicPr>
          <p:cNvPr id="16" name="תמונה 15"/>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111" t="3600" r="15556" b="31200"/>
          <a:stretch/>
        </p:blipFill>
        <p:spPr>
          <a:xfrm>
            <a:off x="9836267" y="-143243"/>
            <a:ext cx="2210633" cy="2368200"/>
          </a:xfrm>
          <a:prstGeom prst="rect">
            <a:avLst/>
          </a:prstGeom>
        </p:spPr>
      </p:pic>
      <p:sp>
        <p:nvSpPr>
          <p:cNvPr id="9" name="מלבן 8"/>
          <p:cNvSpPr/>
          <p:nvPr/>
        </p:nvSpPr>
        <p:spPr>
          <a:xfrm>
            <a:off x="6141023" y="296024"/>
            <a:ext cx="1960793" cy="923330"/>
          </a:xfrm>
          <a:prstGeom prst="rect">
            <a:avLst/>
          </a:prstGeom>
        </p:spPr>
        <p:txBody>
          <a:bodyPr wrap="none">
            <a:spAutoFit/>
          </a:bodyPr>
          <a:lstStyle/>
          <a:p>
            <a:r>
              <a:rPr lang="he-IL" sz="5400" b="1" dirty="0">
                <a:ln w="12700">
                  <a:solidFill>
                    <a:schemeClr val="accent1"/>
                  </a:solidFill>
                  <a:prstDash val="solid"/>
                </a:ln>
                <a:solidFill>
                  <a:srgbClr val="FF0000"/>
                </a:solidFill>
                <a:effectLst>
                  <a:outerShdw dist="38100" dir="2640000" algn="bl" rotWithShape="0">
                    <a:schemeClr val="accent1"/>
                  </a:outerShdw>
                </a:effectLst>
              </a:rPr>
              <a:t>סיכום</a:t>
            </a:r>
          </a:p>
        </p:txBody>
      </p:sp>
      <p:sp>
        <p:nvSpPr>
          <p:cNvPr id="3" name="מלבן 2"/>
          <p:cNvSpPr/>
          <p:nvPr/>
        </p:nvSpPr>
        <p:spPr>
          <a:xfrm>
            <a:off x="314325" y="1693067"/>
            <a:ext cx="11420475" cy="1882567"/>
          </a:xfrm>
          <a:prstGeom prst="rect">
            <a:avLst/>
          </a:prstGeom>
        </p:spPr>
        <p:txBody>
          <a:bodyPr wrap="square">
            <a:spAutoFit/>
          </a:bodyPr>
          <a:lstStyle/>
          <a:p>
            <a:pPr algn="ctr">
              <a:spcAft>
                <a:spcPts val="1000"/>
              </a:spcAft>
            </a:pPr>
            <a:r>
              <a:rPr lang="he-IL" sz="3600" b="1" dirty="0">
                <a:solidFill>
                  <a:srgbClr val="003957"/>
                </a:solidFill>
                <a:latin typeface="Calibri" panose="020F0502020204030204" pitchFamily="34" charset="0"/>
                <a:cs typeface="Calibri" panose="020F0502020204030204" pitchFamily="34" charset="0"/>
              </a:rPr>
              <a:t>"</a:t>
            </a:r>
            <a:r>
              <a:rPr lang="he-IL" sz="3600" b="1" dirty="0">
                <a:solidFill>
                  <a:srgbClr val="003957"/>
                </a:solidFill>
                <a:latin typeface="Gisha" panose="020B0502040204020203" pitchFamily="34" charset="-79"/>
                <a:cs typeface="Gisha" panose="020B0502040204020203" pitchFamily="34" charset="-79"/>
              </a:rPr>
              <a:t>עיקרה של ההוראה אינה במה שהיא עושה</a:t>
            </a:r>
            <a:br>
              <a:rPr lang="en-US" sz="3600" b="1" dirty="0">
                <a:solidFill>
                  <a:srgbClr val="003957"/>
                </a:solidFill>
                <a:latin typeface="Gisha" panose="020B0502040204020203" pitchFamily="34" charset="-79"/>
                <a:cs typeface="Gisha" panose="020B0502040204020203" pitchFamily="34" charset="-79"/>
              </a:rPr>
            </a:br>
            <a:r>
              <a:rPr lang="he-IL" sz="3600" b="1" dirty="0">
                <a:solidFill>
                  <a:srgbClr val="003957"/>
                </a:solidFill>
                <a:latin typeface="Gisha" panose="020B0502040204020203" pitchFamily="34" charset="-79"/>
                <a:cs typeface="Gisha" panose="020B0502040204020203" pitchFamily="34" charset="-79"/>
              </a:rPr>
              <a:t> אלא במה שהיא גורמת לסטודנטים לעשות"</a:t>
            </a:r>
          </a:p>
          <a:p>
            <a:pPr algn="ctr">
              <a:spcAft>
                <a:spcPts val="1000"/>
              </a:spcAft>
            </a:pPr>
            <a:r>
              <a:rPr lang="he-IL" sz="3600" b="1" dirty="0">
                <a:solidFill>
                  <a:srgbClr val="FF0000"/>
                </a:solidFill>
                <a:latin typeface="Gisha" panose="020B0502040204020203" pitchFamily="34" charset="-79"/>
                <a:cs typeface="Gisha" panose="020B0502040204020203" pitchFamily="34" charset="-79"/>
              </a:rPr>
              <a:t>המדיה אמצעי ולא מטרה:</a:t>
            </a:r>
          </a:p>
        </p:txBody>
      </p:sp>
      <p:sp>
        <p:nvSpPr>
          <p:cNvPr id="10" name="מלבן 9"/>
          <p:cNvSpPr/>
          <p:nvPr/>
        </p:nvSpPr>
        <p:spPr>
          <a:xfrm>
            <a:off x="223356" y="3664228"/>
            <a:ext cx="11420475" cy="1323439"/>
          </a:xfrm>
          <a:prstGeom prst="rect">
            <a:avLst/>
          </a:prstGeom>
        </p:spPr>
        <p:txBody>
          <a:bodyPr wrap="square">
            <a:spAutoFit/>
          </a:bodyPr>
          <a:lstStyle/>
          <a:p>
            <a:pPr algn="ctr">
              <a:spcAft>
                <a:spcPts val="1000"/>
              </a:spcAft>
            </a:pPr>
            <a:r>
              <a:rPr lang="he-IL" sz="3600" b="1" dirty="0">
                <a:solidFill>
                  <a:srgbClr val="003957"/>
                </a:solidFill>
                <a:latin typeface="Gisha" panose="020B0502040204020203" pitchFamily="34" charset="-79"/>
                <a:cs typeface="Gisha" panose="020B0502040204020203" pitchFamily="34" charset="-79"/>
              </a:rPr>
              <a:t>ניתן להוביל תהליכי הוראה למידה והערכה</a:t>
            </a:r>
            <a:br>
              <a:rPr lang="en-US" sz="3600" b="1" dirty="0">
                <a:solidFill>
                  <a:srgbClr val="003957"/>
                </a:solidFill>
                <a:latin typeface="Gisha" panose="020B0502040204020203" pitchFamily="34" charset="-79"/>
                <a:cs typeface="Gisha" panose="020B0502040204020203" pitchFamily="34" charset="-79"/>
              </a:rPr>
            </a:br>
            <a:r>
              <a:rPr lang="he-IL" sz="3600" b="1" dirty="0">
                <a:solidFill>
                  <a:srgbClr val="003957"/>
                </a:solidFill>
                <a:latin typeface="Gisha" panose="020B0502040204020203" pitchFamily="34" charset="-79"/>
                <a:cs typeface="Gisha" panose="020B0502040204020203" pitchFamily="34" charset="-79"/>
              </a:rPr>
              <a:t> שיותאמו לערכי  הלומד מבלי לפגוע ברמה אקדמית</a:t>
            </a:r>
            <a:r>
              <a:rPr lang="he-IL" sz="4400" b="1" dirty="0">
                <a:solidFill>
                  <a:srgbClr val="003957"/>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521117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CEC0AA0-BC6C-4565-B767-02E2B20FF8BD}"/>
              </a:ext>
            </a:extLst>
          </p:cNvPr>
          <p:cNvSpPr>
            <a:spLocks noGrp="1"/>
          </p:cNvSpPr>
          <p:nvPr>
            <p:ph type="title"/>
          </p:nvPr>
        </p:nvSpPr>
        <p:spPr>
          <a:xfrm>
            <a:off x="677334" y="-81280"/>
            <a:ext cx="8596668" cy="538480"/>
          </a:xfrm>
        </p:spPr>
        <p:txBody>
          <a:bodyPr>
            <a:normAutofit fontScale="90000"/>
          </a:bodyPr>
          <a:lstStyle/>
          <a:p>
            <a:pPr algn="r"/>
            <a:r>
              <a:rPr lang="he-IL" b="1" dirty="0" err="1">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ביביליוגרפיה</a:t>
            </a:r>
            <a:endParaRPr lang="he-IL"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endParaRPr>
          </a:p>
        </p:txBody>
      </p:sp>
      <p:sp>
        <p:nvSpPr>
          <p:cNvPr id="3" name="מציין מיקום תוכן 2">
            <a:extLst>
              <a:ext uri="{FF2B5EF4-FFF2-40B4-BE49-F238E27FC236}">
                <a16:creationId xmlns:a16="http://schemas.microsoft.com/office/drawing/2014/main" id="{68FAB4E3-4989-46BB-A802-9A642B6A80B0}"/>
              </a:ext>
            </a:extLst>
          </p:cNvPr>
          <p:cNvSpPr>
            <a:spLocks noGrp="1"/>
          </p:cNvSpPr>
          <p:nvPr>
            <p:ph idx="1"/>
          </p:nvPr>
        </p:nvSpPr>
        <p:spPr>
          <a:xfrm>
            <a:off x="0" y="457200"/>
            <a:ext cx="11755120" cy="7183120"/>
          </a:xfrm>
        </p:spPr>
        <p:txBody>
          <a:bodyPr>
            <a:normAutofit fontScale="32500" lnSpcReduction="20000"/>
          </a:bodyPr>
          <a:lstStyle/>
          <a:p>
            <a:pPr algn="just" rtl="1">
              <a:lnSpc>
                <a:spcPct val="120000"/>
              </a:lnSpc>
              <a:spcAft>
                <a:spcPts val="800"/>
              </a:spcAft>
            </a:pPr>
            <a:r>
              <a:rPr lang="he-IL" sz="4800" dirty="0" err="1">
                <a:solidFill>
                  <a:srgbClr val="000000"/>
                </a:solidFill>
                <a:effectLst/>
                <a:latin typeface="Calibri" panose="020F0502020204030204" pitchFamily="34" charset="0"/>
                <a:ea typeface="Times New Roman" panose="02020603050405020304" pitchFamily="18" charset="0"/>
                <a:cs typeface="David" panose="020E0502060401010101" pitchFamily="34" charset="-79"/>
              </a:rPr>
              <a:t>קוליק</a:t>
            </a:r>
            <a:r>
              <a:rPr lang="he-IL" sz="4800" dirty="0">
                <a:solidFill>
                  <a:srgbClr val="000000"/>
                </a:solidFill>
                <a:effectLst/>
                <a:latin typeface="Calibri" panose="020F0502020204030204" pitchFamily="34" charset="0"/>
                <a:ea typeface="Times New Roman" panose="02020603050405020304" pitchFamily="18" charset="0"/>
                <a:cs typeface="David" panose="020E0502060401010101" pitchFamily="34" charset="-79"/>
              </a:rPr>
              <a:t>, ל' (2012)  </a:t>
            </a:r>
            <a:r>
              <a:rPr lang="he-IL" sz="4800" i="1" dirty="0">
                <a:solidFill>
                  <a:srgbClr val="000000"/>
                </a:solidFill>
                <a:effectLst/>
                <a:latin typeface="Calibri" panose="020F0502020204030204" pitchFamily="34" charset="0"/>
                <a:ea typeface="Calibri" panose="020F0502020204030204" pitchFamily="34" charset="0"/>
                <a:cs typeface="David" panose="020E0502060401010101" pitchFamily="34" charset="-79"/>
              </a:rPr>
              <a:t>תחושת העצמה, ערכי חיים ומרכזיות חיי העבודה בקרב נשים חרדיות המצויות בשוק העבודה</a:t>
            </a:r>
            <a:r>
              <a:rPr lang="he-IL" sz="4800" dirty="0">
                <a:solidFill>
                  <a:srgbClr val="000000"/>
                </a:solidFill>
                <a:effectLst/>
                <a:latin typeface="Calibri" panose="020F0502020204030204" pitchFamily="34" charset="0"/>
                <a:ea typeface="Calibri" panose="020F0502020204030204" pitchFamily="34" charset="0"/>
                <a:cs typeface="David" panose="020E0502060401010101" pitchFamily="34" charset="-79"/>
              </a:rPr>
              <a:t>. המוסד לביטוח לאומי. </a:t>
            </a:r>
          </a:p>
          <a:p>
            <a:pPr algn="just">
              <a:lnSpc>
                <a:spcPct val="120000"/>
              </a:lnSpc>
              <a:spcAft>
                <a:spcPts val="800"/>
              </a:spcAft>
            </a:pPr>
            <a:r>
              <a:rPr lang="he-IL" sz="4800" dirty="0" err="1">
                <a:solidFill>
                  <a:srgbClr val="000000"/>
                </a:solidFill>
                <a:latin typeface="Calibri" panose="020F0502020204030204" pitchFamily="34" charset="0"/>
                <a:ea typeface="Calibri" panose="020F0502020204030204" pitchFamily="34" charset="0"/>
                <a:cs typeface="David" panose="020E0502060401010101" pitchFamily="34" charset="-79"/>
              </a:rPr>
              <a:t>קלעג'י</a:t>
            </a:r>
            <a:r>
              <a:rPr lang="he-IL" sz="4800" dirty="0">
                <a:solidFill>
                  <a:srgbClr val="000000"/>
                </a:solidFill>
                <a:latin typeface="Calibri" panose="020F0502020204030204" pitchFamily="34" charset="0"/>
                <a:ea typeface="Calibri" panose="020F0502020204030204" pitchFamily="34" charset="0"/>
                <a:cs typeface="David" panose="020E0502060401010101" pitchFamily="34" charset="-79"/>
              </a:rPr>
              <a:t>, ת' ובראון </a:t>
            </a:r>
            <a:r>
              <a:rPr lang="he-IL" sz="4800" dirty="0" err="1">
                <a:solidFill>
                  <a:srgbClr val="000000"/>
                </a:solidFill>
                <a:latin typeface="Calibri" panose="020F0502020204030204" pitchFamily="34" charset="0"/>
                <a:ea typeface="Calibri" panose="020F0502020204030204" pitchFamily="34" charset="0"/>
                <a:cs typeface="David" panose="020E0502060401010101" pitchFamily="34" charset="-79"/>
              </a:rPr>
              <a:t>לביסון</a:t>
            </a:r>
            <a:r>
              <a:rPr lang="he-IL" sz="4800" dirty="0">
                <a:solidFill>
                  <a:srgbClr val="000000"/>
                </a:solidFill>
                <a:latin typeface="Calibri" panose="020F0502020204030204" pitchFamily="34" charset="0"/>
                <a:ea typeface="Calibri" panose="020F0502020204030204" pitchFamily="34" charset="0"/>
                <a:cs typeface="David" panose="020E0502060401010101" pitchFamily="34" charset="-79"/>
              </a:rPr>
              <a:t>, א' (2017). השתלבות מתבדלת – חרדים אקדמיים במשק הישראלי. מחקר מדיניות, 115. המכון הישראלי לדמוקרטיה.</a:t>
            </a:r>
            <a:endParaRPr lang="en-US" sz="4800" dirty="0">
              <a:solidFill>
                <a:srgbClr val="000000"/>
              </a:solidFill>
              <a:latin typeface="Calibri" panose="020F0502020204030204" pitchFamily="34" charset="0"/>
              <a:ea typeface="Calibri" panose="020F0502020204030204" pitchFamily="34" charset="0"/>
              <a:cs typeface="David" panose="020E0502060401010101" pitchFamily="34" charset="-79"/>
            </a:endParaRPr>
          </a:p>
          <a:p>
            <a:pPr marL="457200" indent="-457200" algn="l" rtl="0">
              <a:lnSpc>
                <a:spcPct val="120000"/>
              </a:lnSpc>
              <a:spcAft>
                <a:spcPts val="800"/>
              </a:spcAft>
            </a:pPr>
            <a:r>
              <a:rPr lang="en-US" sz="4800" dirty="0">
                <a:latin typeface="David" panose="020E0502060401010101" pitchFamily="34" charset="-79"/>
                <a:ea typeface="Calibri" panose="020F0502020204030204" pitchFamily="34" charset="0"/>
                <a:cs typeface="Arial" panose="020B0604020202020204" pitchFamily="34" charset="0"/>
              </a:rPr>
              <a:t>Allen, I. E., &amp; Seaman, J. (2014). Learning on demand: Online education in the United States, 2009. Retrieved from </a:t>
            </a:r>
            <a:r>
              <a:rPr lang="en-US" sz="4800" dirty="0">
                <a:latin typeface="David" panose="020E0502060401010101" pitchFamily="34" charset="-79"/>
                <a:ea typeface="Calibri" panose="020F0502020204030204" pitchFamily="34" charset="0"/>
                <a:cs typeface="Arial" panose="020B0604020202020204" pitchFamily="34" charset="0"/>
                <a:hlinkClick r:id="rId2"/>
              </a:rPr>
              <a:t>http://sloanconsortium.org/publications/survey/learning_on_demand_sr2010 </a:t>
            </a:r>
            <a:endParaRPr lang="en-US" sz="4800" dirty="0">
              <a:latin typeface="David" panose="020E0502060401010101" pitchFamily="34" charset="-79"/>
              <a:ea typeface="Calibri" panose="020F0502020204030204" pitchFamily="34" charset="0"/>
              <a:cs typeface="Arial" panose="020B0604020202020204" pitchFamily="34" charset="0"/>
            </a:endParaRPr>
          </a:p>
          <a:p>
            <a:pPr marL="457200" indent="-457200" algn="l" rtl="0">
              <a:lnSpc>
                <a:spcPct val="120000"/>
              </a:lnSpc>
              <a:spcAft>
                <a:spcPts val="800"/>
              </a:spcAft>
            </a:pPr>
            <a:r>
              <a:rPr lang="en-US" sz="4800" dirty="0">
                <a:latin typeface="David" panose="020E0502060401010101" pitchFamily="34" charset="-79"/>
                <a:ea typeface="Calibri" panose="020F0502020204030204" pitchFamily="34" charset="0"/>
                <a:cs typeface="Arial" panose="020B0604020202020204" pitchFamily="34" charset="0"/>
              </a:rPr>
              <a:t>Anderson, T., Rourke, L., Garrison, D., &amp; Archer, W. (2001). Assessing reaching presence in a computer conferencing context. Journal of Asynchronous Learning Networks, 5(2). 1-17. Retrieved from </a:t>
            </a:r>
            <a:r>
              <a:rPr lang="en-US" sz="4800" dirty="0">
                <a:latin typeface="David" panose="020E0502060401010101" pitchFamily="34" charset="-79"/>
                <a:ea typeface="Calibri" panose="020F0502020204030204" pitchFamily="34" charset="0"/>
                <a:cs typeface="Arial" panose="020B0604020202020204" pitchFamily="34" charset="0"/>
                <a:hlinkClick r:id="rId3"/>
              </a:rPr>
              <a:t>http://sloanconsortium.org/publications/jaln_main</a:t>
            </a:r>
            <a:r>
              <a:rPr lang="en-US" sz="4800" dirty="0"/>
              <a:t>.</a:t>
            </a:r>
          </a:p>
          <a:p>
            <a:pPr marL="457200" indent="-457200" algn="l" rtl="0">
              <a:lnSpc>
                <a:spcPct val="120000"/>
              </a:lnSpc>
              <a:spcAft>
                <a:spcPts val="800"/>
              </a:spcAft>
            </a:pPr>
            <a:r>
              <a:rPr lang="en-US" sz="4800" dirty="0">
                <a:solidFill>
                  <a:srgbClr val="000000"/>
                </a:solidFill>
                <a:effectLst/>
                <a:latin typeface="Calibri" panose="020F0502020204030204" pitchFamily="34" charset="0"/>
                <a:ea typeface="Calibri" panose="020F0502020204030204" pitchFamily="34" charset="0"/>
              </a:rPr>
              <a:t>Dixon, C., &amp; Greeson, M. (2006). </a:t>
            </a:r>
            <a:r>
              <a:rPr lang="en-US" sz="4800" i="1" dirty="0">
                <a:solidFill>
                  <a:srgbClr val="000000"/>
                </a:solidFill>
                <a:effectLst/>
                <a:latin typeface="Calibri" panose="020F0502020204030204" pitchFamily="34" charset="0"/>
                <a:ea typeface="Calibri" panose="020F0502020204030204" pitchFamily="34" charset="0"/>
              </a:rPr>
              <a:t>Recasting the concept of podcasting</a:t>
            </a:r>
            <a:r>
              <a:rPr lang="en-US" sz="4800" dirty="0">
                <a:solidFill>
                  <a:srgbClr val="000000"/>
                </a:solidFill>
                <a:effectLst/>
                <a:latin typeface="Calibri" panose="020F0502020204030204" pitchFamily="34" charset="0"/>
                <a:ea typeface="Calibri" panose="020F0502020204030204" pitchFamily="34" charset="0"/>
              </a:rPr>
              <a:t> (Part I). Retrieved July 1, 2008, from </a:t>
            </a:r>
            <a:r>
              <a:rPr lang="en-US" sz="4800" u="sng" dirty="0">
                <a:solidFill>
                  <a:srgbClr val="0000FF"/>
                </a:solidFill>
                <a:effectLst/>
                <a:latin typeface="Calibri" panose="020F0502020204030204" pitchFamily="34" charset="0"/>
                <a:ea typeface="Calibri" panose="020F0502020204030204" pitchFamily="34" charset="0"/>
                <a:hlinkClick r:id="rId4"/>
              </a:rPr>
              <a:t>http://news.digitaltrends.com/talkback109.html</a:t>
            </a:r>
            <a:endParaRPr lang="en-US" sz="4800" dirty="0"/>
          </a:p>
          <a:p>
            <a:pPr marL="457200" indent="-457200" algn="l" rtl="0">
              <a:lnSpc>
                <a:spcPct val="120000"/>
              </a:lnSpc>
              <a:spcAft>
                <a:spcPts val="800"/>
              </a:spcAft>
            </a:pPr>
            <a:r>
              <a:rPr lang="en-US" sz="4800" dirty="0">
                <a:effectLst/>
                <a:latin typeface="Times New Roman" panose="02020603050405020304" pitchFamily="18" charset="0"/>
                <a:ea typeface="Calibri" panose="020F0502020204030204" pitchFamily="34" charset="0"/>
                <a:cs typeface="Arial" panose="020B0604020202020204" pitchFamily="34" charset="0"/>
              </a:rPr>
              <a:t>Greene, J. A., &amp; Azevedo, R. (2009). A macro-level analysis of SRL processes and their relations to the acquisition of a sophisticated mental model of a complex system. </a:t>
            </a:r>
            <a:r>
              <a:rPr lang="en-US" sz="4800" i="1" dirty="0">
                <a:effectLst/>
                <a:latin typeface="Times New Roman" panose="02020603050405020304" pitchFamily="18" charset="0"/>
                <a:ea typeface="Calibri" panose="020F0502020204030204" pitchFamily="34" charset="0"/>
                <a:cs typeface="Arial" panose="020B0604020202020204" pitchFamily="34" charset="0"/>
              </a:rPr>
              <a:t>Contemporary Educational Psychology</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i="1" dirty="0">
                <a:effectLst/>
                <a:latin typeface="Times New Roman" panose="02020603050405020304" pitchFamily="18" charset="0"/>
                <a:ea typeface="Calibri" panose="020F0502020204030204" pitchFamily="34" charset="0"/>
                <a:cs typeface="Arial" panose="020B0604020202020204" pitchFamily="34" charset="0"/>
              </a:rPr>
              <a:t>34</a:t>
            </a:r>
            <a:r>
              <a:rPr lang="en-US" sz="4800" dirty="0">
                <a:effectLst/>
                <a:latin typeface="Times New Roman" panose="02020603050405020304" pitchFamily="18" charset="0"/>
                <a:ea typeface="Calibri" panose="020F0502020204030204" pitchFamily="34" charset="0"/>
                <a:cs typeface="Arial" panose="020B0604020202020204" pitchFamily="34" charset="0"/>
              </a:rPr>
              <a:t>, 18</a:t>
            </a:r>
            <a:r>
              <a:rPr lang="he-IL" sz="4800" dirty="0">
                <a:effectLst/>
                <a:latin typeface="Times New Roman" panose="02020603050405020304" pitchFamily="18" charset="0"/>
                <a:ea typeface="Calibri" panose="020F0502020204030204" pitchFamily="34" charset="0"/>
                <a:cs typeface="Arial" panose="020B0604020202020204" pitchFamily="34" charset="0"/>
              </a:rPr>
              <a:t>-</a:t>
            </a:r>
            <a:r>
              <a:rPr lang="en-US" sz="4800" dirty="0">
                <a:effectLst/>
                <a:latin typeface="Times New Roman" panose="02020603050405020304" pitchFamily="18" charset="0"/>
                <a:ea typeface="Calibri" panose="020F0502020204030204" pitchFamily="34" charset="0"/>
                <a:cs typeface="Arial" panose="020B0604020202020204" pitchFamily="34" charset="0"/>
              </a:rPr>
              <a:t>29.</a:t>
            </a:r>
          </a:p>
          <a:p>
            <a:pPr marL="457200" indent="-457200" algn="l" rtl="0">
              <a:lnSpc>
                <a:spcPct val="120000"/>
              </a:lnSpc>
              <a:spcAft>
                <a:spcPts val="800"/>
              </a:spcAft>
            </a:pPr>
            <a:r>
              <a:rPr lang="en-US" sz="4800" dirty="0">
                <a:effectLst/>
                <a:latin typeface="Times New Roman" panose="02020603050405020304" pitchFamily="18" charset="0"/>
                <a:ea typeface="Calibri" panose="020F0502020204030204" pitchFamily="34" charset="0"/>
                <a:cs typeface="Arial" panose="020B0604020202020204" pitchFamily="34" charset="0"/>
              </a:rPr>
              <a:t>Hodges, C., Moore, S., </a:t>
            </a:r>
            <a:r>
              <a:rPr lang="en-US" sz="4800" dirty="0" err="1">
                <a:effectLst/>
                <a:latin typeface="Times New Roman" panose="02020603050405020304" pitchFamily="18" charset="0"/>
                <a:ea typeface="Calibri" panose="020F0502020204030204" pitchFamily="34" charset="0"/>
                <a:cs typeface="Arial" panose="020B0604020202020204" pitchFamily="34" charset="0"/>
              </a:rPr>
              <a:t>Lockee</a:t>
            </a:r>
            <a:r>
              <a:rPr lang="en-US" sz="4800" dirty="0">
                <a:effectLst/>
                <a:latin typeface="Times New Roman" panose="02020603050405020304" pitchFamily="18" charset="0"/>
                <a:ea typeface="Calibri" panose="020F0502020204030204" pitchFamily="34" charset="0"/>
                <a:cs typeface="Arial" panose="020B0604020202020204" pitchFamily="34" charset="0"/>
              </a:rPr>
              <a:t>, B., Trust, T., &amp; Bond, A. (2020). The difference between emergency remote teaching and online learning. </a:t>
            </a:r>
            <a:r>
              <a:rPr lang="en-US" sz="4800" i="1" dirty="0">
                <a:effectLst/>
                <a:latin typeface="Times New Roman" panose="02020603050405020304" pitchFamily="18" charset="0"/>
                <a:ea typeface="Calibri" panose="020F0502020204030204" pitchFamily="34" charset="0"/>
                <a:cs typeface="Arial" panose="020B0604020202020204" pitchFamily="34" charset="0"/>
              </a:rPr>
              <a:t>Educause Review</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i="1" dirty="0">
                <a:effectLst/>
                <a:latin typeface="Times New Roman" panose="02020603050405020304" pitchFamily="18" charset="0"/>
                <a:ea typeface="Calibri" panose="020F0502020204030204" pitchFamily="34" charset="0"/>
                <a:cs typeface="Arial" panose="020B0604020202020204" pitchFamily="34" charset="0"/>
              </a:rPr>
              <a:t>27</a:t>
            </a:r>
            <a:r>
              <a:rPr lang="en-US" sz="4800" dirty="0">
                <a:effectLst/>
                <a:latin typeface="Times New Roman" panose="02020603050405020304" pitchFamily="18" charset="0"/>
                <a:ea typeface="Calibri" panose="020F0502020204030204" pitchFamily="34" charset="0"/>
                <a:cs typeface="Arial" panose="020B0604020202020204" pitchFamily="34" charset="0"/>
              </a:rPr>
              <a:t>.</a:t>
            </a:r>
            <a:r>
              <a:rPr lang="he-IL" sz="4800" dirty="0">
                <a:effectLst/>
                <a:latin typeface="Times New Roman" panose="02020603050405020304" pitchFamily="18" charset="0"/>
                <a:ea typeface="Calibri" panose="020F0502020204030204" pitchFamily="34" charset="0"/>
                <a:cs typeface="Arial" panose="020B0604020202020204" pitchFamily="34" charset="0"/>
              </a:rPr>
              <a:t>‏</a:t>
            </a:r>
            <a:endParaRPr lang="en-US" sz="48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l" rtl="0">
              <a:lnSpc>
                <a:spcPct val="120000"/>
              </a:lnSpc>
              <a:spcAft>
                <a:spcPts val="800"/>
              </a:spcAft>
            </a:pPr>
            <a:r>
              <a:rPr lang="en-US" sz="4800" dirty="0">
                <a:effectLst/>
                <a:latin typeface="Times New Roman" panose="02020603050405020304" pitchFamily="18" charset="0"/>
                <a:ea typeface="Calibri" panose="020F0502020204030204" pitchFamily="34" charset="0"/>
                <a:cs typeface="Arial" panose="020B0604020202020204" pitchFamily="34" charset="0"/>
              </a:rPr>
              <a:t>Huang, Q. (2017). Development of an instrument to explore teacher roles based on perceptions of English </a:t>
            </a:r>
            <a:r>
              <a:rPr lang="en-US" sz="6400" dirty="0">
                <a:effectLst/>
                <a:latin typeface="Times New Roman" panose="02020603050405020304" pitchFamily="18" charset="0"/>
                <a:ea typeface="Calibri" panose="020F0502020204030204" pitchFamily="34" charset="0"/>
                <a:cs typeface="Arial" panose="020B0604020202020204" pitchFamily="34" charset="0"/>
              </a:rPr>
              <a:t>learners in online learning context. </a:t>
            </a:r>
            <a:r>
              <a:rPr lang="en-US" sz="6400" i="1" dirty="0">
                <a:effectLst/>
                <a:latin typeface="Times New Roman" panose="02020603050405020304" pitchFamily="18" charset="0"/>
                <a:ea typeface="Calibri" panose="020F0502020204030204" pitchFamily="34" charset="0"/>
                <a:cs typeface="Arial" panose="020B0604020202020204" pitchFamily="34" charset="0"/>
              </a:rPr>
              <a:t>Cross-Cultural Communication</a:t>
            </a:r>
            <a:r>
              <a:rPr lang="en-US" sz="6400" dirty="0">
                <a:effectLst/>
                <a:latin typeface="Times New Roman" panose="02020603050405020304" pitchFamily="18" charset="0"/>
                <a:ea typeface="Calibri" panose="020F0502020204030204" pitchFamily="34" charset="0"/>
                <a:cs typeface="Arial" panose="020B0604020202020204" pitchFamily="34" charset="0"/>
              </a:rPr>
              <a:t>, </a:t>
            </a:r>
            <a:r>
              <a:rPr lang="en-US" sz="6400" i="1" dirty="0">
                <a:effectLst/>
                <a:latin typeface="Times New Roman" panose="02020603050405020304" pitchFamily="18" charset="0"/>
                <a:ea typeface="Calibri" panose="020F0502020204030204" pitchFamily="34" charset="0"/>
                <a:cs typeface="Arial" panose="020B0604020202020204" pitchFamily="34" charset="0"/>
              </a:rPr>
              <a:t>13(5), </a:t>
            </a:r>
            <a:r>
              <a:rPr lang="en-US" sz="6400" dirty="0">
                <a:effectLst/>
                <a:latin typeface="Times New Roman" panose="02020603050405020304" pitchFamily="18" charset="0"/>
                <a:ea typeface="Calibri" panose="020F0502020204030204" pitchFamily="34" charset="0"/>
                <a:cs typeface="Arial" panose="020B0604020202020204" pitchFamily="34" charset="0"/>
              </a:rPr>
              <a:t>1-11.</a:t>
            </a:r>
          </a:p>
          <a:p>
            <a:pPr marL="457200" indent="-457200" algn="l" rtl="0">
              <a:lnSpc>
                <a:spcPct val="120000"/>
              </a:lnSpc>
              <a:spcAft>
                <a:spcPts val="800"/>
              </a:spcAft>
            </a:pPr>
            <a:r>
              <a:rPr lang="en-US" sz="4800" dirty="0">
                <a:effectLst/>
                <a:latin typeface="Times New Roman" panose="02020603050405020304" pitchFamily="18" charset="0"/>
                <a:ea typeface="Calibri" panose="020F0502020204030204" pitchFamily="34" charset="0"/>
                <a:cs typeface="Arial" panose="020B0604020202020204" pitchFamily="34" charset="0"/>
              </a:rPr>
              <a:t>Kop, R., Fournier, H., &amp; Mak, J. S. F. (2011). A pedagogy of abundance or a pedagogy to support human beings? Participant support on massive open online courses. </a:t>
            </a:r>
            <a:r>
              <a:rPr lang="en-US" sz="4800" i="1" dirty="0">
                <a:effectLst/>
                <a:latin typeface="Times New Roman" panose="02020603050405020304" pitchFamily="18" charset="0"/>
                <a:ea typeface="Calibri" panose="020F0502020204030204" pitchFamily="34" charset="0"/>
                <a:cs typeface="Arial" panose="020B0604020202020204" pitchFamily="34" charset="0"/>
              </a:rPr>
              <a:t>The International Review of Research in Open and Distributed Learning</a:t>
            </a:r>
            <a:r>
              <a:rPr lang="en-US" sz="4800" dirty="0">
                <a:effectLst/>
                <a:latin typeface="Times New Roman" panose="02020603050405020304" pitchFamily="18" charset="0"/>
                <a:ea typeface="Calibri" panose="020F0502020204030204" pitchFamily="34" charset="0"/>
                <a:cs typeface="Arial" panose="020B0604020202020204" pitchFamily="34" charset="0"/>
              </a:rPr>
              <a:t>, </a:t>
            </a:r>
            <a:r>
              <a:rPr lang="en-US" sz="4800" i="1" dirty="0">
                <a:effectLst/>
                <a:latin typeface="Times New Roman" panose="02020603050405020304" pitchFamily="18" charset="0"/>
                <a:ea typeface="Calibri" panose="020F0502020204030204" pitchFamily="34" charset="0"/>
                <a:cs typeface="Arial" panose="020B0604020202020204" pitchFamily="34" charset="0"/>
              </a:rPr>
              <a:t>12</a:t>
            </a:r>
            <a:r>
              <a:rPr lang="en-US" sz="4800" dirty="0">
                <a:effectLst/>
                <a:latin typeface="Times New Roman" panose="02020603050405020304" pitchFamily="18" charset="0"/>
                <a:ea typeface="Calibri" panose="020F0502020204030204" pitchFamily="34" charset="0"/>
                <a:cs typeface="Arial" panose="020B0604020202020204" pitchFamily="34" charset="0"/>
              </a:rPr>
              <a:t> (7)</a:t>
            </a:r>
            <a:r>
              <a:rPr lang="en-US" sz="4800" i="1" dirty="0">
                <a:effectLst/>
                <a:latin typeface="Times New Roman" panose="02020603050405020304" pitchFamily="18" charset="0"/>
                <a:ea typeface="Calibri" panose="020F0502020204030204" pitchFamily="34" charset="0"/>
                <a:cs typeface="Arial" panose="020B0604020202020204" pitchFamily="34" charset="0"/>
              </a:rPr>
              <a:t>,</a:t>
            </a:r>
            <a:r>
              <a:rPr lang="en-US" sz="4800" dirty="0">
                <a:effectLst/>
                <a:latin typeface="Times New Roman" panose="02020603050405020304" pitchFamily="18" charset="0"/>
                <a:ea typeface="Calibri" panose="020F0502020204030204" pitchFamily="34" charset="0"/>
                <a:cs typeface="Arial" panose="020B0604020202020204" pitchFamily="34" charset="0"/>
              </a:rPr>
              <a:t> 74-93.</a:t>
            </a:r>
            <a:r>
              <a:rPr lang="he-IL" sz="4800" dirty="0">
                <a:effectLst/>
                <a:latin typeface="Times New Roman" panose="02020603050405020304" pitchFamily="18" charset="0"/>
                <a:ea typeface="Calibri" panose="020F0502020204030204" pitchFamily="34" charset="0"/>
                <a:cs typeface="Arial" panose="020B0604020202020204" pitchFamily="34" charset="0"/>
              </a:rPr>
              <a:t>‏</a:t>
            </a:r>
            <a:endParaRPr lang="en-US" sz="48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l" rtl="0">
              <a:lnSpc>
                <a:spcPct val="120000"/>
              </a:lnSpc>
              <a:spcAft>
                <a:spcPts val="800"/>
              </a:spcAft>
            </a:pPr>
            <a:r>
              <a:rPr lang="he-IL" sz="4800" dirty="0">
                <a:latin typeface="David" panose="020E0502060401010101" pitchFamily="34" charset="-79"/>
                <a:ea typeface="Calibri" panose="020F0502020204030204" pitchFamily="34" charset="0"/>
                <a:cs typeface="Arial" panose="020B0604020202020204" pitchFamily="34" charset="0"/>
              </a:rPr>
              <a:t>.</a:t>
            </a:r>
            <a:endParaRPr lang="en-US" sz="4800" dirty="0">
              <a:latin typeface="David" panose="020E0502060401010101" pitchFamily="34" charset="-79"/>
              <a:ea typeface="Calibri" panose="020F0502020204030204" pitchFamily="34" charset="0"/>
              <a:cs typeface="Arial" panose="020B0604020202020204" pitchFamily="34" charset="0"/>
            </a:endParaRPr>
          </a:p>
          <a:p>
            <a:pPr marL="457200" indent="-457200" algn="l" rtl="0">
              <a:lnSpc>
                <a:spcPct val="120000"/>
              </a:lnSpc>
              <a:spcAft>
                <a:spcPts val="800"/>
              </a:spcAft>
            </a:pPr>
            <a:endParaRPr lang="en-US" sz="4800" dirty="0">
              <a:latin typeface="David" panose="020E0502060401010101" pitchFamily="34" charset="-79"/>
              <a:ea typeface="Calibri" panose="020F0502020204030204" pitchFamily="34" charset="0"/>
              <a:cs typeface="Arial" panose="020B0604020202020204" pitchFamily="34" charset="0"/>
            </a:endParaRPr>
          </a:p>
          <a:p>
            <a:pPr marL="457200" indent="-457200" algn="l" rtl="0">
              <a:lnSpc>
                <a:spcPct val="120000"/>
              </a:lnSpc>
              <a:spcAft>
                <a:spcPts val="800"/>
              </a:spcAft>
            </a:pPr>
            <a:endParaRPr lang="en-US" sz="4800" dirty="0">
              <a:latin typeface="David" panose="020E0502060401010101" pitchFamily="34" charset="-79"/>
              <a:ea typeface="Calibri" panose="020F0502020204030204" pitchFamily="34" charset="0"/>
              <a:cs typeface="Arial" panose="020B0604020202020204" pitchFamily="34" charset="0"/>
            </a:endParaRPr>
          </a:p>
          <a:p>
            <a:endParaRPr lang="he-IL" dirty="0"/>
          </a:p>
        </p:txBody>
      </p:sp>
    </p:spTree>
    <p:extLst>
      <p:ext uri="{BB962C8B-B14F-4D97-AF65-F5344CB8AC3E}">
        <p14:creationId xmlns:p14="http://schemas.microsoft.com/office/powerpoint/2010/main" val="241789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6E552A12-8072-3E64-0F64-D6574672057F}"/>
              </a:ext>
            </a:extLst>
          </p:cNvPr>
          <p:cNvSpPr>
            <a:spLocks noGrp="1"/>
          </p:cNvSpPr>
          <p:nvPr>
            <p:ph idx="1"/>
          </p:nvPr>
        </p:nvSpPr>
        <p:spPr>
          <a:xfrm>
            <a:off x="0" y="2296160"/>
            <a:ext cx="10641012" cy="4984210"/>
          </a:xfrm>
        </p:spPr>
        <p:txBody>
          <a:bodyPr>
            <a:normAutofit/>
          </a:bodyPr>
          <a:lstStyle/>
          <a:p>
            <a:r>
              <a:rPr lang="he-IL" sz="2400" b="0" i="0" u="none" strike="noStrike" dirty="0">
                <a:solidFill>
                  <a:srgbClr val="2B3547"/>
                </a:solidFill>
                <a:effectLst/>
              </a:rPr>
              <a:t>האחריות לאיסוף מידע, הערכת מקורות, יצירת רעיונות והצגתם בפני הלומדים מועבר ללומדים עצמם </a:t>
            </a:r>
            <a:r>
              <a:rPr lang="en-US" sz="1600" dirty="0">
                <a:solidFill>
                  <a:srgbClr val="2B3547"/>
                </a:solidFill>
                <a:latin typeface="YACgEX8C5Gg 0"/>
                <a:cs typeface="Guttman Aharoni" panose="02010401010101010101" pitchFamily="2" charset="-79"/>
              </a:rPr>
              <a:t>Huang, 2017; Kop et al., 2011)</a:t>
            </a:r>
            <a:r>
              <a:rPr lang="he-IL" sz="1600" dirty="0">
                <a:solidFill>
                  <a:srgbClr val="2B3547"/>
                </a:solidFill>
                <a:latin typeface="YACgEX8C5Gg 0"/>
                <a:cs typeface="Guttman Aharoni" panose="02010401010101010101" pitchFamily="2" charset="-79"/>
              </a:rPr>
              <a:t>).</a:t>
            </a:r>
            <a:endParaRPr lang="en-US" sz="1600" dirty="0">
              <a:solidFill>
                <a:srgbClr val="2B3547"/>
              </a:solidFill>
              <a:latin typeface="YACgEX8C5Gg 0"/>
              <a:cs typeface="Guttman Aharoni" panose="02010401010101010101" pitchFamily="2" charset="-79"/>
            </a:endParaRPr>
          </a:p>
          <a:p>
            <a:r>
              <a:rPr lang="he-IL" sz="2400" b="0" i="0" u="none" strike="noStrike" dirty="0">
                <a:solidFill>
                  <a:srgbClr val="2B3547"/>
                </a:solidFill>
                <a:effectLst/>
                <a:latin typeface="YACgEX8C5Gg 0"/>
              </a:rPr>
              <a:t>היעדר קשר עין, מחוות של המרצה ואווירת חדר כיתה </a:t>
            </a:r>
            <a:r>
              <a:rPr lang="en-US" sz="1600" dirty="0">
                <a:solidFill>
                  <a:srgbClr val="2B3547"/>
                </a:solidFill>
                <a:latin typeface="YACgEX8C5Gg 0"/>
                <a:cs typeface="Guttman Aharoni" panose="02010401010101010101" pitchFamily="2" charset="-79"/>
              </a:rPr>
              <a:t>(Hodges et al., 2020 )</a:t>
            </a:r>
          </a:p>
          <a:p>
            <a:r>
              <a:rPr lang="he-IL" sz="2400" b="0" i="0" u="none" strike="noStrike" dirty="0">
                <a:solidFill>
                  <a:srgbClr val="2B3547"/>
                </a:solidFill>
                <a:effectLst/>
                <a:latin typeface="YACgEX8C5Gg 0"/>
              </a:rPr>
              <a:t>התמודדות עם למידה עצמית ובניהול וארגון למידה ללא מנחה צמוד </a:t>
            </a:r>
            <a:r>
              <a:rPr lang="en-US" sz="1600" dirty="0">
                <a:solidFill>
                  <a:srgbClr val="2B3547"/>
                </a:solidFill>
                <a:latin typeface="YACgEX8C5Gg 0"/>
                <a:cs typeface="Guttman Aharoni" panose="02010401010101010101" pitchFamily="2" charset="-79"/>
              </a:rPr>
              <a:t>(Greene &amp;</a:t>
            </a:r>
            <a:r>
              <a:rPr lang="en-US" sz="2400" b="0" i="0" u="none" strike="noStrike" dirty="0">
                <a:solidFill>
                  <a:srgbClr val="2B3547"/>
                </a:solidFill>
                <a:effectLst/>
                <a:latin typeface="YACgEX8C5Gg 0"/>
                <a:cs typeface="Guttman Aharoni" panose="02010401010101010101" pitchFamily="2" charset="-79"/>
              </a:rPr>
              <a:t> </a:t>
            </a:r>
            <a:r>
              <a:rPr lang="en-US" sz="1600" dirty="0">
                <a:solidFill>
                  <a:srgbClr val="2B3547"/>
                </a:solidFill>
                <a:latin typeface="YACgEX8C5Gg 0"/>
                <a:cs typeface="Guttman Aharoni" panose="02010401010101010101" pitchFamily="2" charset="-79"/>
              </a:rPr>
              <a:t>Azevedo, 2009)</a:t>
            </a:r>
          </a:p>
          <a:p>
            <a:r>
              <a:rPr lang="he-IL" sz="2400" b="0" i="0" u="none" strike="noStrike" dirty="0">
                <a:solidFill>
                  <a:srgbClr val="2B3547"/>
                </a:solidFill>
                <a:effectLst/>
                <a:latin typeface="YACgEX8C5Gg 0"/>
              </a:rPr>
              <a:t>אחוזי נשירה גבוהים יותר בקורסים מקוונים מאחוזי הנשירה בהוראה פרונטאלית </a:t>
            </a:r>
            <a:r>
              <a:rPr lang="en-US" sz="1600" dirty="0">
                <a:solidFill>
                  <a:srgbClr val="2B3547"/>
                </a:solidFill>
                <a:latin typeface="YACgEX8C5Gg 0"/>
                <a:cs typeface="Guttman Aharoni" panose="02010401010101010101" pitchFamily="2" charset="-79"/>
              </a:rPr>
              <a:t>(Patterson et al., 2012)</a:t>
            </a:r>
            <a:r>
              <a:rPr lang="he-IL" sz="1600" dirty="0">
                <a:solidFill>
                  <a:srgbClr val="2B3547"/>
                </a:solidFill>
                <a:latin typeface="YACgEX8C5Gg 0"/>
                <a:cs typeface="Guttman Aharoni" panose="02010401010101010101" pitchFamily="2" charset="-79"/>
              </a:rPr>
              <a:t>.</a:t>
            </a:r>
            <a:endParaRPr lang="en-US" sz="1600" dirty="0">
              <a:solidFill>
                <a:srgbClr val="2B3547"/>
              </a:solidFill>
              <a:latin typeface="YACgEX8C5Gg 0"/>
              <a:cs typeface="Guttman Aharoni" panose="02010401010101010101" pitchFamily="2" charset="-79"/>
            </a:endParaRPr>
          </a:p>
          <a:p>
            <a:endParaRPr lang="he-IL" sz="1600" dirty="0">
              <a:solidFill>
                <a:srgbClr val="2B3547"/>
              </a:solidFill>
              <a:latin typeface="YACgEX8C5Gg 0"/>
              <a:cs typeface="Guttman Aharoni" panose="02010401010101010101" pitchFamily="2" charset="-79"/>
            </a:endParaRPr>
          </a:p>
        </p:txBody>
      </p:sp>
      <p:sp>
        <p:nvSpPr>
          <p:cNvPr id="4" name="מלבן 3">
            <a:extLst>
              <a:ext uri="{FF2B5EF4-FFF2-40B4-BE49-F238E27FC236}">
                <a16:creationId xmlns:a16="http://schemas.microsoft.com/office/drawing/2014/main" id="{9BFC9BF5-C160-B88C-BD04-D344A560BB89}"/>
              </a:ext>
            </a:extLst>
          </p:cNvPr>
          <p:cNvSpPr/>
          <p:nvPr/>
        </p:nvSpPr>
        <p:spPr>
          <a:xfrm>
            <a:off x="371062" y="457200"/>
            <a:ext cx="8097088" cy="923330"/>
          </a:xfrm>
          <a:prstGeom prst="rect">
            <a:avLst/>
          </a:prstGeom>
          <a:noFill/>
        </p:spPr>
        <p:txBody>
          <a:bodyPr wrap="none" lIns="91440" tIns="45720" rIns="91440" bIns="45720">
            <a:spAutoFit/>
          </a:bodyPr>
          <a:lstStyle/>
          <a:p>
            <a:pPr algn="ctr"/>
            <a:r>
              <a:rPr lang="he-IL" sz="5400" b="1" i="0" u="none" strike="noStrike" cap="none" spc="0" dirty="0">
                <a:ln w="12700">
                  <a:solidFill>
                    <a:schemeClr val="accent1"/>
                  </a:solidFill>
                  <a:prstDash val="solid"/>
                </a:ln>
                <a:solidFill>
                  <a:srgbClr val="FF0000"/>
                </a:solidFill>
                <a:effectLst>
                  <a:outerShdw dist="38100" dir="2640000" algn="bl" rotWithShape="0">
                    <a:schemeClr val="accent1"/>
                  </a:outerShdw>
                </a:effectLst>
              </a:rPr>
              <a:t>מאפייני הלמידה המקוונת</a:t>
            </a:r>
            <a:endParaRPr lang="he-IL" sz="1600" cap="none" spc="0" dirty="0">
              <a:ln w="12700">
                <a:solidFill>
                  <a:schemeClr val="accent1"/>
                </a:solidFill>
                <a:prstDash val="solid"/>
              </a:ln>
              <a:solidFill>
                <a:srgbClr val="FF0000"/>
              </a:solidFill>
            </a:endParaRPr>
          </a:p>
        </p:txBody>
      </p:sp>
    </p:spTree>
    <p:extLst>
      <p:ext uri="{BB962C8B-B14F-4D97-AF65-F5344CB8AC3E}">
        <p14:creationId xmlns:p14="http://schemas.microsoft.com/office/powerpoint/2010/main" val="2973490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D4B7A730-576A-A2C7-A4F5-A20097BB0705}"/>
              </a:ext>
            </a:extLst>
          </p:cNvPr>
          <p:cNvSpPr txBox="1"/>
          <p:nvPr/>
        </p:nvSpPr>
        <p:spPr>
          <a:xfrm>
            <a:off x="264160" y="101600"/>
            <a:ext cx="11308080" cy="6125908"/>
          </a:xfrm>
          <a:prstGeom prst="rect">
            <a:avLst/>
          </a:prstGeom>
          <a:noFill/>
        </p:spPr>
        <p:txBody>
          <a:bodyPr wrap="square" rtlCol="1">
            <a:spAutoFit/>
          </a:bodyPr>
          <a:lstStyle/>
          <a:p>
            <a:pPr marL="457200" indent="-457200" algn="l" rtl="0">
              <a:lnSpc>
                <a:spcPct val="120000"/>
              </a:lnSpc>
              <a:spcAft>
                <a:spcPts val="800"/>
              </a:spcAft>
            </a:pPr>
            <a:r>
              <a:rPr lang="en-US" sz="1600" dirty="0">
                <a:effectLst/>
                <a:latin typeface="David" panose="020E0502060401010101" pitchFamily="34" charset="-79"/>
                <a:ea typeface="Calibri" panose="020F0502020204030204" pitchFamily="34" charset="0"/>
                <a:cs typeface="Arial" panose="020B0604020202020204" pitchFamily="34" charset="0"/>
              </a:rPr>
              <a:t>Lee, D. Y. (2011). Korean and foreign students’ perceptions</a:t>
            </a:r>
            <a:r>
              <a:rPr lang="he-IL" sz="1600" dirty="0">
                <a:effectLst/>
                <a:latin typeface="David" panose="020E0502060401010101" pitchFamily="34" charset="-79"/>
                <a:ea typeface="Calibri" panose="020F0502020204030204" pitchFamily="34" charset="0"/>
                <a:cs typeface="Arial" panose="020B0604020202020204" pitchFamily="34" charset="0"/>
              </a:rPr>
              <a:t> </a:t>
            </a:r>
            <a:r>
              <a:rPr lang="en-US" sz="1600" dirty="0">
                <a:effectLst/>
                <a:latin typeface="David" panose="020E0502060401010101" pitchFamily="34" charset="-79"/>
                <a:ea typeface="Calibri" panose="020F0502020204030204" pitchFamily="34" charset="0"/>
                <a:cs typeface="Arial" panose="020B0604020202020204" pitchFamily="34" charset="0"/>
              </a:rPr>
              <a:t>of the teacher’s role in a multicultural online learning</a:t>
            </a:r>
            <a:r>
              <a:rPr lang="he-IL" sz="1600" dirty="0">
                <a:effectLst/>
                <a:latin typeface="David" panose="020E0502060401010101" pitchFamily="34" charset="-79"/>
                <a:ea typeface="Calibri" panose="020F0502020204030204" pitchFamily="34" charset="0"/>
                <a:cs typeface="Arial" panose="020B0604020202020204" pitchFamily="34" charset="0"/>
              </a:rPr>
              <a:t> </a:t>
            </a:r>
            <a:r>
              <a:rPr lang="en-US" sz="1600" dirty="0">
                <a:effectLst/>
                <a:latin typeface="David" panose="020E0502060401010101" pitchFamily="34" charset="-79"/>
                <a:ea typeface="Calibri" panose="020F0502020204030204" pitchFamily="34" charset="0"/>
                <a:cs typeface="Arial" panose="020B0604020202020204" pitchFamily="34" charset="0"/>
              </a:rPr>
              <a:t>environment in Korea. </a:t>
            </a:r>
            <a:r>
              <a:rPr lang="en-US" sz="1600" i="1" dirty="0">
                <a:effectLst/>
                <a:latin typeface="David" panose="020E0502060401010101" pitchFamily="34" charset="-79"/>
                <a:ea typeface="Calibri" panose="020F0502020204030204" pitchFamily="34" charset="0"/>
                <a:cs typeface="Arial" panose="020B0604020202020204" pitchFamily="34" charset="0"/>
              </a:rPr>
              <a:t>Education Technology Research and Development, 59</a:t>
            </a:r>
            <a:r>
              <a:rPr lang="he-IL" sz="1600" dirty="0">
                <a:effectLst/>
                <a:latin typeface="David" panose="020E0502060401010101" pitchFamily="34" charset="-79"/>
                <a:ea typeface="Calibri" panose="020F0502020204030204" pitchFamily="34" charset="0"/>
                <a:cs typeface="Arial" panose="020B0604020202020204" pitchFamily="34" charset="0"/>
              </a:rPr>
              <a:t> </a:t>
            </a:r>
            <a:r>
              <a:rPr lang="en-US" sz="1600" dirty="0">
                <a:effectLst/>
                <a:latin typeface="David" panose="020E0502060401010101" pitchFamily="34" charset="-79"/>
                <a:ea typeface="Calibri" panose="020F0502020204030204" pitchFamily="34" charset="0"/>
                <a:cs typeface="Arial" panose="020B0604020202020204" pitchFamily="34" charset="0"/>
              </a:rPr>
              <a:t>,</a:t>
            </a:r>
            <a:r>
              <a:rPr lang="he-IL" sz="1600" dirty="0">
                <a:effectLst/>
                <a:latin typeface="David" panose="020E0502060401010101" pitchFamily="34" charset="-79"/>
                <a:ea typeface="Calibri" panose="020F0502020204030204" pitchFamily="34" charset="0"/>
                <a:cs typeface="Arial" panose="020B0604020202020204" pitchFamily="34" charset="0"/>
              </a:rPr>
              <a:t>913-935</a:t>
            </a:r>
            <a:r>
              <a:rPr lang="en-US" sz="1600" dirty="0">
                <a:effectLst/>
                <a:latin typeface="David" panose="020E0502060401010101" pitchFamily="34" charset="-79"/>
                <a:ea typeface="Calibri" panose="020F0502020204030204" pitchFamily="34" charset="0"/>
                <a:cs typeface="Arial" panose="020B0604020202020204" pitchFamily="34" charset="0"/>
              </a:rPr>
              <a:t>.</a:t>
            </a:r>
          </a:p>
          <a:p>
            <a:pPr marL="457200" indent="-457200" algn="l" rtl="0">
              <a:lnSpc>
                <a:spcPct val="120000"/>
              </a:lnSpc>
              <a:spcAft>
                <a:spcPts val="80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l" rtl="0">
              <a:lnSpc>
                <a:spcPct val="120000"/>
              </a:lnSpc>
              <a:spcAft>
                <a:spcPts val="800"/>
              </a:spcAft>
            </a:pPr>
            <a:r>
              <a:rPr lang="en-US" sz="1600" dirty="0">
                <a:effectLst/>
                <a:latin typeface="David" panose="020E0502060401010101" pitchFamily="34" charset="-79"/>
                <a:ea typeface="Calibri" panose="020F0502020204030204" pitchFamily="34" charset="0"/>
                <a:cs typeface="Arial" panose="020B0604020202020204" pitchFamily="34" charset="0"/>
              </a:rPr>
              <a:t>Lee, Y., &amp; Choi, J. (2011). A review of online course dropout research: Implications for practice and future research</a:t>
            </a:r>
            <a:r>
              <a:rPr lang="en-US" sz="1600" i="1" dirty="0">
                <a:effectLst/>
                <a:latin typeface="David" panose="020E0502060401010101" pitchFamily="34" charset="-79"/>
                <a:ea typeface="Calibri" panose="020F0502020204030204" pitchFamily="34" charset="0"/>
                <a:cs typeface="Arial" panose="020B0604020202020204" pitchFamily="34" charset="0"/>
              </a:rPr>
              <a:t>. Educational Technology Research and Development,</a:t>
            </a:r>
            <a:r>
              <a:rPr lang="en-US" sz="1600" dirty="0">
                <a:effectLst/>
                <a:latin typeface="David" panose="020E0502060401010101" pitchFamily="34" charset="-79"/>
                <a:ea typeface="Calibri" panose="020F0502020204030204" pitchFamily="34" charset="0"/>
                <a:cs typeface="Arial" panose="020B0604020202020204" pitchFamily="34" charset="0"/>
              </a:rPr>
              <a:t> </a:t>
            </a:r>
            <a:r>
              <a:rPr lang="en-US" sz="1600" i="1" dirty="0">
                <a:effectLst/>
                <a:latin typeface="David" panose="020E0502060401010101" pitchFamily="34" charset="-79"/>
                <a:ea typeface="Calibri" panose="020F0502020204030204" pitchFamily="34" charset="0"/>
                <a:cs typeface="Arial" panose="020B0604020202020204" pitchFamily="34" charset="0"/>
              </a:rPr>
              <a:t>59</a:t>
            </a:r>
            <a:r>
              <a:rPr lang="en-US" sz="1600" dirty="0">
                <a:effectLst/>
                <a:latin typeface="David" panose="020E0502060401010101" pitchFamily="34" charset="-79"/>
                <a:ea typeface="Calibri" panose="020F0502020204030204" pitchFamily="34" charset="0"/>
                <a:cs typeface="Arial" panose="020B0604020202020204" pitchFamily="34" charset="0"/>
              </a:rPr>
              <a:t>, 593-618.</a:t>
            </a:r>
          </a:p>
          <a:p>
            <a:pPr marL="457200" indent="-457200" algn="l" rtl="0">
              <a:lnSpc>
                <a:spcPct val="120000"/>
              </a:lnSpc>
              <a:spcAft>
                <a:spcPts val="800"/>
              </a:spcAft>
            </a:pPr>
            <a:endParaRPr lang="en-US" sz="1600" dirty="0">
              <a:effectLst/>
              <a:latin typeface="David" panose="020E0502060401010101" pitchFamily="34" charset="-79"/>
              <a:ea typeface="Calibri" panose="020F0502020204030204" pitchFamily="34" charset="0"/>
              <a:cs typeface="Arial" panose="020B0604020202020204" pitchFamily="34" charset="0"/>
            </a:endParaRPr>
          </a:p>
          <a:p>
            <a:pPr marL="457200" indent="-457200" algn="l" rtl="0">
              <a:lnSpc>
                <a:spcPct val="120000"/>
              </a:lnSpc>
              <a:spcAft>
                <a:spcPts val="800"/>
              </a:spcAft>
            </a:pPr>
            <a:r>
              <a:rPr lang="en-US" sz="1600" dirty="0" err="1">
                <a:latin typeface="David" panose="020E0502060401010101" pitchFamily="34" charset="-79"/>
                <a:ea typeface="Calibri" panose="020F0502020204030204" pitchFamily="34" charset="0"/>
                <a:cs typeface="Arial" panose="020B0604020202020204" pitchFamily="34" charset="0"/>
              </a:rPr>
              <a:t>Luyt</a:t>
            </a:r>
            <a:r>
              <a:rPr lang="en-US" sz="1600" dirty="0">
                <a:latin typeface="David" panose="020E0502060401010101" pitchFamily="34" charset="-79"/>
                <a:ea typeface="Calibri" panose="020F0502020204030204" pitchFamily="34" charset="0"/>
                <a:cs typeface="Arial" panose="020B0604020202020204" pitchFamily="34" charset="0"/>
              </a:rPr>
              <a:t>, I. (2013) Bridging spaces: Cross-cultural perspectives on promoting positive online learning experiences. Journal of Educational Technology Systems , 42, 3–20.</a:t>
            </a:r>
          </a:p>
          <a:p>
            <a:pPr marL="457200" indent="-457200" algn="l" rtl="0">
              <a:lnSpc>
                <a:spcPct val="120000"/>
              </a:lnSpc>
              <a:spcAft>
                <a:spcPts val="800"/>
              </a:spcAft>
            </a:pPr>
            <a:endParaRPr lang="en-US" sz="1600" dirty="0">
              <a:latin typeface="David" panose="020E0502060401010101" pitchFamily="34" charset="-79"/>
              <a:ea typeface="Calibri" panose="020F0502020204030204" pitchFamily="34" charset="0"/>
              <a:cs typeface="Arial" panose="020B0604020202020204" pitchFamily="34" charset="0"/>
            </a:endParaRPr>
          </a:p>
          <a:p>
            <a:pPr marL="457200" indent="-457200">
              <a:lnSpc>
                <a:spcPct val="120000"/>
              </a:lnSpc>
              <a:spcAft>
                <a:spcPts val="800"/>
              </a:spcAft>
            </a:pPr>
            <a:r>
              <a:rPr lang="en-US" sz="1600" dirty="0">
                <a:effectLst/>
                <a:latin typeface="Calibri" panose="020F0502020204030204" pitchFamily="34" charset="0"/>
                <a:ea typeface="Calibri" panose="020F0502020204030204" pitchFamily="34" charset="0"/>
              </a:rPr>
              <a:t>McLoughlin, C., &amp; Lee, M. (2007). Listen and learn: A systematic review of the evidence that podcasting supports learning in higher education. In C. Montgomerie &amp; J. Seale (Eds</a:t>
            </a:r>
            <a:r>
              <a:rPr lang="en-US" sz="1600" i="1" dirty="0">
                <a:effectLst/>
                <a:latin typeface="Calibri" panose="020F0502020204030204" pitchFamily="34" charset="0"/>
                <a:ea typeface="Calibri" panose="020F0502020204030204" pitchFamily="34" charset="0"/>
              </a:rPr>
              <a:t>.), Proceedings of World Use of audio podcast in K-12 and higher education, 355</a:t>
            </a:r>
            <a:r>
              <a:rPr lang="en-US" sz="1600" dirty="0">
                <a:effectLst/>
                <a:latin typeface="Calibri" panose="020F0502020204030204" pitchFamily="34" charset="0"/>
                <a:ea typeface="Calibri" panose="020F0502020204030204" pitchFamily="34" charset="0"/>
              </a:rPr>
              <a:t>.</a:t>
            </a:r>
          </a:p>
          <a:p>
            <a:pPr marL="457200" indent="-457200" algn="l" rtl="0">
              <a:lnSpc>
                <a:spcPct val="120000"/>
              </a:lnSpc>
              <a:spcAft>
                <a:spcPts val="800"/>
              </a:spcAft>
            </a:pPr>
            <a:endParaRPr lang="en-US" sz="1600" dirty="0">
              <a:latin typeface="David" panose="020E0502060401010101" pitchFamily="34" charset="-79"/>
              <a:ea typeface="Calibri" panose="020F0502020204030204" pitchFamily="34" charset="0"/>
              <a:cs typeface="Arial" panose="020B0604020202020204" pitchFamily="34" charset="0"/>
            </a:endParaRPr>
          </a:p>
          <a:p>
            <a:pPr marL="457200" indent="-457200" algn="l" rtl="0">
              <a:lnSpc>
                <a:spcPct val="120000"/>
              </a:lnSpc>
              <a:spcAft>
                <a:spcPts val="800"/>
              </a:spcAft>
            </a:pPr>
            <a:r>
              <a:rPr lang="en-US" sz="1600" dirty="0">
                <a:effectLst/>
                <a:latin typeface="Times New Roman" panose="02020603050405020304" pitchFamily="18" charset="0"/>
                <a:ea typeface="Calibri" panose="020F0502020204030204" pitchFamily="34" charset="0"/>
                <a:cs typeface="Arial" panose="020B0604020202020204" pitchFamily="34" charset="0"/>
              </a:rPr>
              <a:t>Patterson, B., Mallett, W., &amp; McFadden, C. (2012). Does online outshine. Online vs. campus- based degree withdrawal and completion rates within an MBA program.</a:t>
            </a:r>
            <a:r>
              <a:rPr lang="ar-SA"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i="1" dirty="0">
                <a:effectLst/>
                <a:latin typeface="Times New Roman" panose="02020603050405020304" pitchFamily="18" charset="0"/>
                <a:ea typeface="Calibri" panose="020F0502020204030204" pitchFamily="34" charset="0"/>
                <a:cs typeface="Arial" panose="020B0604020202020204" pitchFamily="34" charset="0"/>
              </a:rPr>
              <a:t>International Journal of Online Pedagogy and Course Design, 2</a:t>
            </a:r>
            <a:r>
              <a:rPr lang="en-US" sz="1600" dirty="0">
                <a:effectLst/>
                <a:latin typeface="Times New Roman" panose="02020603050405020304" pitchFamily="18" charset="0"/>
                <a:ea typeface="Calibri" panose="020F0502020204030204" pitchFamily="34" charset="0"/>
                <a:cs typeface="Arial" panose="020B0604020202020204" pitchFamily="34" charset="0"/>
              </a:rPr>
              <a:t>(1).</a:t>
            </a:r>
          </a:p>
          <a:p>
            <a:pPr marL="457200" indent="-457200" algn="l" rtl="0">
              <a:lnSpc>
                <a:spcPct val="120000"/>
              </a:lnSpc>
              <a:spcAft>
                <a:spcPts val="80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l" rtl="0">
              <a:lnSpc>
                <a:spcPct val="120000"/>
              </a:lnSpc>
              <a:spcAft>
                <a:spcPts val="800"/>
              </a:spcAft>
            </a:pPr>
            <a:r>
              <a:rPr lang="en-US" sz="1600" dirty="0" err="1">
                <a:latin typeface="David" panose="020E0502060401010101" pitchFamily="34" charset="-79"/>
                <a:ea typeface="Calibri" panose="020F0502020204030204" pitchFamily="34" charset="0"/>
                <a:cs typeface="Arial" panose="020B0604020202020204" pitchFamily="34" charset="0"/>
              </a:rPr>
              <a:t>Yerby</a:t>
            </a:r>
            <a:r>
              <a:rPr lang="en-US" sz="1600" dirty="0">
                <a:latin typeface="David" panose="020E0502060401010101" pitchFamily="34" charset="-79"/>
                <a:ea typeface="Calibri" panose="020F0502020204030204" pitchFamily="34" charset="0"/>
                <a:cs typeface="Arial" panose="020B0604020202020204" pitchFamily="34" charset="0"/>
              </a:rPr>
              <a:t>, J. (2017). An analysis of presence in an asynchronous online undergraduate mastery course using structural equation modeling  [Unpublished doctoral dissertation]</a:t>
            </a:r>
            <a:r>
              <a:rPr lang="he-IL" sz="1600" dirty="0">
                <a:latin typeface="David" panose="020E0502060401010101" pitchFamily="34" charset="-79"/>
                <a:ea typeface="Calibri" panose="020F0502020204030204" pitchFamily="34" charset="0"/>
                <a:cs typeface="Arial" panose="020B0604020202020204" pitchFamily="34" charset="0"/>
              </a:rPr>
              <a:t>.‏ </a:t>
            </a:r>
            <a:r>
              <a:rPr lang="en-US" sz="1600" dirty="0">
                <a:latin typeface="David" panose="020E0502060401010101" pitchFamily="34" charset="-79"/>
                <a:ea typeface="Calibri" panose="020F0502020204030204" pitchFamily="34" charset="0"/>
                <a:cs typeface="Arial" panose="020B0604020202020204" pitchFamily="34" charset="0"/>
              </a:rPr>
              <a:t>Georgia State University</a:t>
            </a:r>
            <a:endParaRPr lang="he-IL" sz="1600" dirty="0"/>
          </a:p>
        </p:txBody>
      </p:sp>
    </p:spTree>
    <p:extLst>
      <p:ext uri="{BB962C8B-B14F-4D97-AF65-F5344CB8AC3E}">
        <p14:creationId xmlns:p14="http://schemas.microsoft.com/office/powerpoint/2010/main" val="2428500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9">
            <a:extLst>
              <a:ext uri="{FF2B5EF4-FFF2-40B4-BE49-F238E27FC236}">
                <a16:creationId xmlns:a16="http://schemas.microsoft.com/office/drawing/2014/main" id="{7727CBAB-A853-47F1-ADCD-649CB6E60042}"/>
              </a:ext>
            </a:extLst>
          </p:cNvPr>
          <p:cNvSpPr txBox="1"/>
          <p:nvPr/>
        </p:nvSpPr>
        <p:spPr>
          <a:xfrm>
            <a:off x="167804" y="0"/>
            <a:ext cx="9910916" cy="923330"/>
          </a:xfrm>
          <a:prstGeom prst="rect">
            <a:avLst/>
          </a:prstGeom>
          <a:noFill/>
        </p:spPr>
        <p:txBody>
          <a:bodyPr wrap="square" rtlCol="1">
            <a:spAutoFit/>
          </a:bodyPr>
          <a:lstStyle/>
          <a:p>
            <a:pPr algn="ctr"/>
            <a:r>
              <a:rPr lang="he-IL" sz="5400" b="1" i="0" u="none" strike="noStrike" cap="none" spc="0" dirty="0">
                <a:ln w="12700">
                  <a:solidFill>
                    <a:schemeClr val="accent1"/>
                  </a:solidFill>
                  <a:prstDash val="solid"/>
                </a:ln>
                <a:solidFill>
                  <a:srgbClr val="FF0000"/>
                </a:solidFill>
                <a:effectLst>
                  <a:outerShdw dist="38100" dir="2640000" algn="bl" rotWithShape="0">
                    <a:schemeClr val="accent1"/>
                  </a:outerShdw>
                </a:effectLst>
              </a:rPr>
              <a:t>מאפייני הלמידה המקוונת</a:t>
            </a:r>
            <a:endParaRPr lang="he-IL" sz="1600" cap="none" spc="0" dirty="0">
              <a:ln w="12700">
                <a:solidFill>
                  <a:schemeClr val="accent1"/>
                </a:solidFill>
                <a:prstDash val="solid"/>
              </a:ln>
              <a:solidFill>
                <a:srgbClr val="FF0000"/>
              </a:solidFill>
            </a:endParaRPr>
          </a:p>
        </p:txBody>
      </p:sp>
      <p:sp>
        <p:nvSpPr>
          <p:cNvPr id="5" name="תיבת טקסט 4">
            <a:extLst>
              <a:ext uri="{FF2B5EF4-FFF2-40B4-BE49-F238E27FC236}">
                <a16:creationId xmlns:a16="http://schemas.microsoft.com/office/drawing/2014/main" id="{BAA6A471-C604-40B6-BBC0-69701D69AF94}"/>
              </a:ext>
            </a:extLst>
          </p:cNvPr>
          <p:cNvSpPr txBox="1"/>
          <p:nvPr/>
        </p:nvSpPr>
        <p:spPr>
          <a:xfrm>
            <a:off x="117004" y="1903019"/>
            <a:ext cx="10428440" cy="3970318"/>
          </a:xfrm>
          <a:prstGeom prst="rect">
            <a:avLst/>
          </a:prstGeom>
          <a:noFill/>
          <a:ln>
            <a:solidFill>
              <a:srgbClr val="FFFF00"/>
            </a:solidFill>
          </a:ln>
        </p:spPr>
        <p:txBody>
          <a:bodyPr wrap="square" rtlCol="1">
            <a:spAutoFit/>
          </a:bodyPr>
          <a:lstStyle/>
          <a:p>
            <a:pPr marL="285750" indent="-285750" algn="r" rtl="1">
              <a:lnSpc>
                <a:spcPct val="150000"/>
              </a:lnSpc>
              <a:buFont typeface="Arial" panose="020B0604020202020204" pitchFamily="34" charset="0"/>
              <a:buChar char="•"/>
            </a:pPr>
            <a:r>
              <a:rPr lang="he-IL" sz="2800" dirty="0"/>
              <a:t>סביבת הלמידה המקוונת מספקת מידה רבה של גמישות ואוטונומיה עבור הלומדים  </a:t>
            </a:r>
            <a:r>
              <a:rPr lang="en-US" sz="1600" dirty="0">
                <a:solidFill>
                  <a:srgbClr val="2B3547"/>
                </a:solidFill>
                <a:latin typeface="YACgEX8C5Gg 0"/>
                <a:cs typeface="Guttman Aharoni" panose="02010401010101010101" pitchFamily="2" charset="-79"/>
              </a:rPr>
              <a:t>(</a:t>
            </a:r>
            <a:r>
              <a:rPr lang="en-US" sz="1600" dirty="0" err="1">
                <a:solidFill>
                  <a:srgbClr val="2B3547"/>
                </a:solidFill>
                <a:latin typeface="YACgEX8C5Gg 0"/>
                <a:cs typeface="Guttman Aharoni" panose="02010401010101010101" pitchFamily="2" charset="-79"/>
                <a:hlinkClick r:id="rId3">
                  <a:extLst>
                    <a:ext uri="{A12FA001-AC4F-418D-AE19-62706E023703}">
                      <ahyp:hlinkClr xmlns:ahyp="http://schemas.microsoft.com/office/drawing/2018/hyperlinkcolor" val="tx"/>
                    </a:ext>
                  </a:extLst>
                </a:hlinkClick>
              </a:rPr>
              <a:t>Kebritchi</a:t>
            </a:r>
            <a:r>
              <a:rPr lang="en-US" sz="1600" dirty="0">
                <a:solidFill>
                  <a:srgbClr val="2B3547"/>
                </a:solidFill>
                <a:latin typeface="YACgEX8C5Gg 0"/>
                <a:cs typeface="Guttman Aharoni" panose="02010401010101010101" pitchFamily="2" charset="-79"/>
              </a:rPr>
              <a:t> et al.,  2017)</a:t>
            </a:r>
            <a:r>
              <a:rPr lang="he-IL" sz="2800" dirty="0"/>
              <a:t>.</a:t>
            </a:r>
          </a:p>
          <a:p>
            <a:pPr marL="285750" indent="-285750" algn="r" rtl="1">
              <a:lnSpc>
                <a:spcPct val="150000"/>
              </a:lnSpc>
              <a:buFont typeface="Arial" panose="020B0604020202020204" pitchFamily="34" charset="0"/>
              <a:buChar char="•"/>
            </a:pPr>
            <a:r>
              <a:rPr lang="he-IL" sz="2800" dirty="0"/>
              <a:t> בלמידה מרחוק, המורה עבר מלמידה פנים מול פנים להוראה מרחוק לכן תפקיד המורה משתנה   </a:t>
            </a:r>
            <a:r>
              <a:rPr lang="en-US" sz="1600" dirty="0" err="1">
                <a:solidFill>
                  <a:srgbClr val="2B3547"/>
                </a:solidFill>
                <a:latin typeface="YACgEX8C5Gg 0"/>
                <a:cs typeface="Guttman Aharoni" panose="02010401010101010101" pitchFamily="2" charset="-79"/>
              </a:rPr>
              <a:t>Harasim</a:t>
            </a:r>
            <a:r>
              <a:rPr lang="en-US" sz="1600" dirty="0">
                <a:solidFill>
                  <a:srgbClr val="2B3547"/>
                </a:solidFill>
                <a:latin typeface="YACgEX8C5Gg 0"/>
                <a:cs typeface="Guttman Aharoni" panose="02010401010101010101" pitchFamily="2" charset="-79"/>
              </a:rPr>
              <a:t>, 2000)</a:t>
            </a:r>
            <a:r>
              <a:rPr lang="he-IL" sz="1600" dirty="0">
                <a:solidFill>
                  <a:srgbClr val="2B3547"/>
                </a:solidFill>
                <a:latin typeface="YACgEX8C5Gg 0"/>
                <a:cs typeface="Guttman Aharoni" panose="02010401010101010101" pitchFamily="2" charset="-79"/>
              </a:rPr>
              <a:t>). </a:t>
            </a:r>
          </a:p>
          <a:p>
            <a:pPr marL="285750" indent="-285750" algn="r" rtl="1">
              <a:lnSpc>
                <a:spcPct val="150000"/>
              </a:lnSpc>
              <a:buFont typeface="Arial" panose="020B0604020202020204" pitchFamily="34" charset="0"/>
              <a:buChar char="•"/>
            </a:pPr>
            <a:r>
              <a:rPr lang="he-IL" sz="2800" dirty="0"/>
              <a:t>העלאת נוכחות המרצה בקורס בלמידה מקוונת. תכנון וארגון ההוראה;  אינטראקציה בין אישית ; הוראות ישירות </a:t>
            </a:r>
            <a:r>
              <a:rPr lang="en-US" sz="1600" dirty="0">
                <a:solidFill>
                  <a:srgbClr val="2B3547"/>
                </a:solidFill>
                <a:latin typeface="YACgEX8C5Gg 0"/>
                <a:cs typeface="Guttman Aharoni" panose="02010401010101010101" pitchFamily="2" charset="-79"/>
              </a:rPr>
              <a:t>Anderson et al., 2001)</a:t>
            </a:r>
            <a:r>
              <a:rPr lang="he-IL" sz="1600" dirty="0">
                <a:solidFill>
                  <a:srgbClr val="2B3547"/>
                </a:solidFill>
                <a:latin typeface="YACgEX8C5Gg 0"/>
                <a:cs typeface="Guttman Aharoni" panose="02010401010101010101" pitchFamily="2" charset="-79"/>
              </a:rPr>
              <a:t>)</a:t>
            </a:r>
          </a:p>
        </p:txBody>
      </p:sp>
    </p:spTree>
    <p:extLst>
      <p:ext uri="{BB962C8B-B14F-4D97-AF65-F5344CB8AC3E}">
        <p14:creationId xmlns:p14="http://schemas.microsoft.com/office/powerpoint/2010/main" val="4081690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9">
            <a:extLst>
              <a:ext uri="{FF2B5EF4-FFF2-40B4-BE49-F238E27FC236}">
                <a16:creationId xmlns:a16="http://schemas.microsoft.com/office/drawing/2014/main" id="{7727CBAB-A853-47F1-ADCD-649CB6E60042}"/>
              </a:ext>
            </a:extLst>
          </p:cNvPr>
          <p:cNvSpPr txBox="1"/>
          <p:nvPr/>
        </p:nvSpPr>
        <p:spPr>
          <a:xfrm>
            <a:off x="579637" y="338194"/>
            <a:ext cx="9910916" cy="923330"/>
          </a:xfrm>
          <a:prstGeom prst="rect">
            <a:avLst/>
          </a:prstGeom>
          <a:noFill/>
        </p:spPr>
        <p:txBody>
          <a:bodyPr wrap="square" rtlCol="1">
            <a:spAutoFit/>
          </a:bodyPr>
          <a:lstStyle/>
          <a:p>
            <a:pPr algn="ctr"/>
            <a:r>
              <a:rPr lang="he-IL" sz="5400" b="1" dirty="0">
                <a:ln w="12700">
                  <a:solidFill>
                    <a:schemeClr val="accent1"/>
                  </a:solidFill>
                  <a:prstDash val="solid"/>
                </a:ln>
                <a:solidFill>
                  <a:srgbClr val="FF0000"/>
                </a:solidFill>
                <a:effectLst>
                  <a:outerShdw dist="38100" dir="2640000" algn="bl" rotWithShape="0">
                    <a:schemeClr val="accent1"/>
                  </a:outerShdw>
                </a:effectLst>
              </a:rPr>
              <a:t>סקירת ספרות</a:t>
            </a:r>
          </a:p>
        </p:txBody>
      </p:sp>
      <p:sp>
        <p:nvSpPr>
          <p:cNvPr id="5" name="תיבת טקסט 4">
            <a:extLst>
              <a:ext uri="{FF2B5EF4-FFF2-40B4-BE49-F238E27FC236}">
                <a16:creationId xmlns:a16="http://schemas.microsoft.com/office/drawing/2014/main" id="{BAA6A471-C604-40B6-BBC0-69701D69AF94}"/>
              </a:ext>
            </a:extLst>
          </p:cNvPr>
          <p:cNvSpPr txBox="1"/>
          <p:nvPr/>
        </p:nvSpPr>
        <p:spPr>
          <a:xfrm>
            <a:off x="894080" y="1242139"/>
            <a:ext cx="10416140" cy="5663781"/>
          </a:xfrm>
          <a:prstGeom prst="rect">
            <a:avLst/>
          </a:prstGeom>
          <a:noFill/>
        </p:spPr>
        <p:txBody>
          <a:bodyPr wrap="square" rtlCol="1">
            <a:spAutoFit/>
          </a:bodyPr>
          <a:lstStyle/>
          <a:p>
            <a:pPr marL="285750" indent="-285750" algn="r" rtl="1">
              <a:lnSpc>
                <a:spcPct val="150000"/>
              </a:lnSpc>
              <a:buFont typeface="Arial" panose="020B0604020202020204" pitchFamily="34" charset="0"/>
              <a:buChar char="•"/>
            </a:pPr>
            <a:r>
              <a:rPr lang="he-IL" sz="2800" dirty="0">
                <a:solidFill>
                  <a:srgbClr val="003957"/>
                </a:solidFill>
                <a:latin typeface="Gisha" panose="020B0502040204020203" pitchFamily="34" charset="-79"/>
                <a:cs typeface="Gisha" panose="020B0502040204020203" pitchFamily="34" charset="-79"/>
              </a:rPr>
              <a:t>מחקרים מצביעים על כך שתפקיד המורה הוא המרכיב המשמעותי ביותר המשפיע על למידה מקוונת מוצלחת </a:t>
            </a:r>
            <a:r>
              <a:rPr lang="en-US" sz="1600" dirty="0">
                <a:solidFill>
                  <a:srgbClr val="2B3547"/>
                </a:solidFill>
                <a:latin typeface="YACgEX8C5Gg 0"/>
                <a:cs typeface="Guttman Aharoni" panose="02010401010101010101" pitchFamily="2" charset="-79"/>
              </a:rPr>
              <a:t>Lee &amp; Choi, 2011; </a:t>
            </a:r>
            <a:r>
              <a:rPr lang="en-US" sz="1600" dirty="0" err="1">
                <a:solidFill>
                  <a:srgbClr val="2B3547"/>
                </a:solidFill>
                <a:latin typeface="YACgEX8C5Gg 0"/>
                <a:cs typeface="Guttman Aharoni" panose="02010401010101010101" pitchFamily="2" charset="-79"/>
              </a:rPr>
              <a:t>Yerby</a:t>
            </a:r>
            <a:r>
              <a:rPr lang="en-US" sz="1600" dirty="0">
                <a:solidFill>
                  <a:srgbClr val="2B3547"/>
                </a:solidFill>
                <a:latin typeface="YACgEX8C5Gg 0"/>
                <a:cs typeface="Guttman Aharoni" panose="02010401010101010101" pitchFamily="2" charset="-79"/>
              </a:rPr>
              <a:t>, 2017) </a:t>
            </a:r>
            <a:r>
              <a:rPr lang="he-IL" sz="1600" dirty="0">
                <a:solidFill>
                  <a:srgbClr val="2B3547"/>
                </a:solidFill>
                <a:latin typeface="YACgEX8C5Gg 0"/>
                <a:cs typeface="Guttman Aharoni" panose="02010401010101010101" pitchFamily="2" charset="-79"/>
              </a:rPr>
              <a:t>).</a:t>
            </a:r>
          </a:p>
          <a:p>
            <a:pPr marL="285750" indent="-285750" algn="r" rtl="1">
              <a:lnSpc>
                <a:spcPct val="150000"/>
              </a:lnSpc>
              <a:buFont typeface="Arial" panose="020B0604020202020204" pitchFamily="34" charset="0"/>
              <a:buChar char="•"/>
            </a:pPr>
            <a:r>
              <a:rPr lang="he-IL" sz="2800" dirty="0">
                <a:solidFill>
                  <a:srgbClr val="003957"/>
                </a:solidFill>
                <a:latin typeface="Gisha" panose="020B0502040204020203" pitchFamily="34" charset="-79"/>
                <a:cs typeface="Gisha" panose="020B0502040204020203" pitchFamily="34" charset="-79"/>
              </a:rPr>
              <a:t>בלמידה מקוונת תפקיד המורה משתנה, המורה נהפך פחות מלמד ויותר משתתף, ולכן תפקיד המורה חשוב באופן בה הטכנולוגיה מיושמת. </a:t>
            </a:r>
          </a:p>
          <a:p>
            <a:pPr algn="r" rtl="1">
              <a:lnSpc>
                <a:spcPct val="150000"/>
              </a:lnSpc>
            </a:pPr>
            <a:r>
              <a:rPr lang="he-IL" sz="2800" dirty="0">
                <a:solidFill>
                  <a:srgbClr val="2B3547"/>
                </a:solidFill>
                <a:latin typeface="YACgEX8C5Gg 0"/>
              </a:rPr>
              <a:t>   היעדר קשר עין, מחוות של המרצה ואווירת חדר כיתה </a:t>
            </a:r>
            <a:r>
              <a:rPr lang="en-US" sz="1600" dirty="0">
                <a:solidFill>
                  <a:srgbClr val="2B3547"/>
                </a:solidFill>
                <a:latin typeface="YACgEX8C5Gg 0"/>
                <a:cs typeface="Guttman Aharoni" panose="02010401010101010101" pitchFamily="2" charset="-79"/>
              </a:rPr>
              <a:t>(Hodges et al.,</a:t>
            </a:r>
            <a:r>
              <a:rPr lang="en-US" sz="2800" dirty="0">
                <a:solidFill>
                  <a:srgbClr val="2B3547"/>
                </a:solidFill>
                <a:latin typeface="YACgEX8C5Gg 0"/>
                <a:cs typeface="Guttman Aharoni" panose="02010401010101010101" pitchFamily="2" charset="-79"/>
              </a:rPr>
              <a:t> </a:t>
            </a:r>
            <a:r>
              <a:rPr lang="en-US" sz="1600" dirty="0">
                <a:solidFill>
                  <a:srgbClr val="2B3547"/>
                </a:solidFill>
                <a:latin typeface="YACgEX8C5Gg 0"/>
                <a:cs typeface="Guttman Aharoni" panose="02010401010101010101" pitchFamily="2" charset="-79"/>
              </a:rPr>
              <a:t>2020</a:t>
            </a:r>
            <a:r>
              <a:rPr lang="en-US" sz="2800" dirty="0">
                <a:solidFill>
                  <a:srgbClr val="2B3547"/>
                </a:solidFill>
                <a:latin typeface="YACgEX8C5Gg 0"/>
                <a:cs typeface="Guttman Aharoni" panose="02010401010101010101" pitchFamily="2" charset="-79"/>
              </a:rPr>
              <a:t> </a:t>
            </a:r>
            <a:r>
              <a:rPr lang="en-US" sz="1600" dirty="0">
                <a:solidFill>
                  <a:srgbClr val="2B3547"/>
                </a:solidFill>
                <a:latin typeface="YACgEX8C5Gg 0"/>
                <a:cs typeface="Guttman Aharoni" panose="02010401010101010101" pitchFamily="2" charset="-79"/>
              </a:rPr>
              <a:t>)</a:t>
            </a:r>
          </a:p>
          <a:p>
            <a:pPr algn="r" rtl="1">
              <a:lnSpc>
                <a:spcPct val="150000"/>
              </a:lnSpc>
            </a:pPr>
            <a:r>
              <a:rPr lang="he-IL" sz="2800" dirty="0">
                <a:solidFill>
                  <a:srgbClr val="2B3547"/>
                </a:solidFill>
                <a:latin typeface="YACgEX8C5Gg 0"/>
              </a:rPr>
              <a:t>    התמודדות עם למידה עצמית ובניהול וארגון למידה ללא מנחה צמוד</a:t>
            </a:r>
          </a:p>
          <a:p>
            <a:pPr algn="ctr" rtl="1">
              <a:lnSpc>
                <a:spcPct val="150000"/>
              </a:lnSpc>
            </a:pPr>
            <a:r>
              <a:rPr lang="he-IL" sz="2800" dirty="0">
                <a:solidFill>
                  <a:srgbClr val="2B3547"/>
                </a:solidFill>
                <a:latin typeface="YACgEX8C5Gg 0"/>
              </a:rPr>
              <a:t> </a:t>
            </a:r>
            <a:r>
              <a:rPr lang="en-US" sz="1600" dirty="0">
                <a:solidFill>
                  <a:srgbClr val="2B3547"/>
                </a:solidFill>
                <a:latin typeface="YACgEX8C5Gg 0"/>
                <a:cs typeface="Guttman Aharoni" panose="02010401010101010101" pitchFamily="2" charset="-79"/>
              </a:rPr>
              <a:t>(Greene &amp; Azevedo, 2009)</a:t>
            </a:r>
            <a:r>
              <a:rPr lang="he-IL" sz="1600" dirty="0">
                <a:solidFill>
                  <a:srgbClr val="2B3547"/>
                </a:solidFill>
                <a:latin typeface="YACgEX8C5Gg 0"/>
                <a:cs typeface="Guttman Aharoni" panose="02010401010101010101" pitchFamily="2" charset="-79"/>
              </a:rPr>
              <a:t>.</a:t>
            </a:r>
            <a:endParaRPr lang="en-US" sz="1600" dirty="0">
              <a:solidFill>
                <a:srgbClr val="2B3547"/>
              </a:solidFill>
              <a:latin typeface="YACgEX8C5Gg 0"/>
              <a:cs typeface="Guttman Aharoni" panose="02010401010101010101" pitchFamily="2" charset="-79"/>
            </a:endParaRPr>
          </a:p>
          <a:p>
            <a:pPr marL="285750" indent="-285750" algn="r" rtl="1">
              <a:lnSpc>
                <a:spcPct val="150000"/>
              </a:lnSpc>
              <a:buFont typeface="Arial" panose="020B0604020202020204" pitchFamily="34" charset="0"/>
              <a:buChar char="•"/>
            </a:pPr>
            <a:endParaRPr lang="he-IL" sz="1600" dirty="0">
              <a:solidFill>
                <a:srgbClr val="2B3547"/>
              </a:solidFill>
              <a:latin typeface="YACgEX8C5Gg 0"/>
              <a:cs typeface="Guttman Aharoni" panose="02010401010101010101" pitchFamily="2" charset="-79"/>
            </a:endParaRPr>
          </a:p>
          <a:p>
            <a:pPr algn="r" rtl="1">
              <a:lnSpc>
                <a:spcPct val="150000"/>
              </a:lnSpc>
            </a:pPr>
            <a:endParaRPr lang="he-IL" sz="2400" dirty="0">
              <a:solidFill>
                <a:srgbClr val="003957"/>
              </a:solidFill>
              <a:latin typeface="Calibri" panose="020F0502020204030204" pitchFamily="34" charset="0"/>
              <a:cs typeface="Calibri" panose="020F0502020204030204" pitchFamily="34" charset="0"/>
            </a:endParaRPr>
          </a:p>
        </p:txBody>
      </p:sp>
      <p:grpSp>
        <p:nvGrpSpPr>
          <p:cNvPr id="7" name="קבוצה 6"/>
          <p:cNvGrpSpPr/>
          <p:nvPr/>
        </p:nvGrpSpPr>
        <p:grpSpPr>
          <a:xfrm>
            <a:off x="386271" y="4876800"/>
            <a:ext cx="1495970" cy="1643006"/>
            <a:chOff x="552451" y="2200274"/>
            <a:chExt cx="2873896" cy="3438525"/>
          </a:xfrm>
        </p:grpSpPr>
        <p:pic>
          <p:nvPicPr>
            <p:cNvPr id="2" name="תמונה 1"/>
            <p:cNvPicPr>
              <a:picLocks noChangeAspect="1"/>
            </p:cNvPicPr>
            <p:nvPr/>
          </p:nvPicPr>
          <p:blipFill rotWithShape="1">
            <a:blip r:embed="rId3" cstate="print">
              <a:clrChange>
                <a:clrFrom>
                  <a:srgbClr val="F5F5F5"/>
                </a:clrFrom>
                <a:clrTo>
                  <a:srgbClr val="F5F5F5">
                    <a:alpha val="0"/>
                  </a:srgbClr>
                </a:clrTo>
              </a:clrChange>
              <a:extLst>
                <a:ext uri="{28A0092B-C50C-407E-A947-70E740481C1C}">
                  <a14:useLocalDpi xmlns:a14="http://schemas.microsoft.com/office/drawing/2010/main" val="0"/>
                </a:ext>
              </a:extLst>
            </a:blip>
            <a:srcRect l="21807" t="7500" r="15277" b="17222"/>
            <a:stretch/>
          </p:blipFill>
          <p:spPr>
            <a:xfrm>
              <a:off x="552451" y="2200274"/>
              <a:ext cx="2873896" cy="3438525"/>
            </a:xfrm>
            <a:prstGeom prst="rect">
              <a:avLst/>
            </a:prstGeom>
          </p:spPr>
        </p:pic>
        <p:sp>
          <p:nvSpPr>
            <p:cNvPr id="6" name="TextBox 5"/>
            <p:cNvSpPr txBox="1"/>
            <p:nvPr/>
          </p:nvSpPr>
          <p:spPr>
            <a:xfrm>
              <a:off x="923925" y="2667000"/>
              <a:ext cx="1619250" cy="1080000"/>
            </a:xfrm>
            <a:prstGeom prst="rect">
              <a:avLst/>
            </a:prstGeom>
            <a:solidFill>
              <a:srgbClr val="DDE1E0"/>
            </a:solidFill>
          </p:spPr>
          <p:txBody>
            <a:bodyPr wrap="square" rtlCol="1">
              <a:spAutoFit/>
            </a:bodyPr>
            <a:lstStyle/>
            <a:p>
              <a:pPr algn="ctr"/>
              <a:r>
                <a:rPr lang="he-IL" sz="5400" b="1" dirty="0">
                  <a:latin typeface="Calibri" panose="020F0502020204030204" pitchFamily="34" charset="0"/>
                  <a:cs typeface="Calibri" panose="020F0502020204030204" pitchFamily="34" charset="0"/>
                </a:rPr>
                <a:t>ידע</a:t>
              </a:r>
            </a:p>
          </p:txBody>
        </p:sp>
      </p:grpSp>
    </p:spTree>
    <p:extLst>
      <p:ext uri="{BB962C8B-B14F-4D97-AF65-F5344CB8AC3E}">
        <p14:creationId xmlns:p14="http://schemas.microsoft.com/office/powerpoint/2010/main" val="3937484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CA4B6F4-F9BE-B03C-A864-862A858F9F06}"/>
              </a:ext>
            </a:extLst>
          </p:cNvPr>
          <p:cNvSpPr>
            <a:spLocks noGrp="1"/>
          </p:cNvSpPr>
          <p:nvPr>
            <p:ph type="title"/>
          </p:nvPr>
        </p:nvSpPr>
        <p:spPr>
          <a:xfrm>
            <a:off x="799390" y="743559"/>
            <a:ext cx="9603275" cy="1049235"/>
          </a:xfrm>
        </p:spPr>
        <p:txBody>
          <a:bodyPr/>
          <a:lstStyle/>
          <a:p>
            <a:pPr algn="ctr"/>
            <a:r>
              <a:rPr lang="he-IL" sz="5400"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מאפייני הלמידה המקוונת</a:t>
            </a:r>
          </a:p>
        </p:txBody>
      </p:sp>
      <p:sp>
        <p:nvSpPr>
          <p:cNvPr id="3" name="מציין מיקום תוכן 2">
            <a:extLst>
              <a:ext uri="{FF2B5EF4-FFF2-40B4-BE49-F238E27FC236}">
                <a16:creationId xmlns:a16="http://schemas.microsoft.com/office/drawing/2014/main" id="{404B24A6-4755-BB5A-65A9-AE4346D62E56}"/>
              </a:ext>
            </a:extLst>
          </p:cNvPr>
          <p:cNvSpPr>
            <a:spLocks noGrp="1"/>
          </p:cNvSpPr>
          <p:nvPr>
            <p:ph idx="1"/>
          </p:nvPr>
        </p:nvSpPr>
        <p:spPr>
          <a:xfrm>
            <a:off x="1387482" y="2199797"/>
            <a:ext cx="8740863" cy="3777622"/>
          </a:xfrm>
        </p:spPr>
        <p:txBody>
          <a:bodyPr>
            <a:normAutofit lnSpcReduction="10000"/>
          </a:bodyPr>
          <a:lstStyle/>
          <a:p>
            <a:pPr marL="0" indent="0" algn="ctr">
              <a:lnSpc>
                <a:spcPct val="200000"/>
              </a:lnSpc>
              <a:buNone/>
            </a:pPr>
            <a:r>
              <a:rPr lang="he-IL" sz="3600" dirty="0">
                <a:solidFill>
                  <a:schemeClr val="accent6">
                    <a:lumMod val="50000"/>
                  </a:schemeClr>
                </a:solidFill>
                <a:effectLst>
                  <a:outerShdw blurRad="38100" dist="38100" dir="2700000" algn="tl">
                    <a:srgbClr val="000000">
                      <a:alpha val="43137"/>
                    </a:srgbClr>
                  </a:outerShdw>
                </a:effectLst>
              </a:rPr>
              <a:t>לא הטכנולוגיה עצמה, אלא ה</a:t>
            </a:r>
            <a:r>
              <a:rPr lang="he-IL" sz="3600" b="0" i="0" u="none" strike="noStrike" dirty="0">
                <a:solidFill>
                  <a:schemeClr val="accent6">
                    <a:lumMod val="50000"/>
                  </a:schemeClr>
                </a:solidFill>
                <a:effectLst>
                  <a:outerShdw blurRad="38100" dist="38100" dir="2700000" algn="tl">
                    <a:srgbClr val="000000">
                      <a:alpha val="43137"/>
                    </a:srgbClr>
                  </a:outerShdw>
                </a:effectLst>
              </a:rPr>
              <a:t>אופן שבו </a:t>
            </a:r>
            <a:r>
              <a:rPr lang="he-IL" sz="3600" b="0" i="0" u="none" dirty="0">
                <a:solidFill>
                  <a:schemeClr val="accent6">
                    <a:lumMod val="50000"/>
                  </a:schemeClr>
                </a:solidFill>
                <a:effectLst>
                  <a:outerShdw blurRad="38100" dist="38100" dir="2700000" algn="tl">
                    <a:srgbClr val="000000">
                      <a:alpha val="43137"/>
                    </a:srgbClr>
                  </a:outerShdw>
                </a:effectLst>
              </a:rPr>
              <a:t>היא</a:t>
            </a:r>
            <a:r>
              <a:rPr lang="he-IL" sz="3600" b="0" i="0" u="none" strike="noStrike" dirty="0">
                <a:solidFill>
                  <a:schemeClr val="accent6">
                    <a:lumMod val="50000"/>
                  </a:schemeClr>
                </a:solidFill>
                <a:effectLst>
                  <a:outerShdw blurRad="38100" dist="38100" dir="2700000" algn="tl">
                    <a:srgbClr val="000000">
                      <a:alpha val="43137"/>
                    </a:srgbClr>
                  </a:outerShdw>
                </a:effectLst>
              </a:rPr>
              <a:t> מועברת ומיושמת על ידי </a:t>
            </a:r>
            <a:r>
              <a:rPr lang="he-IL" sz="3600" b="1" i="0" u="none" strike="noStrike" dirty="0">
                <a:solidFill>
                  <a:schemeClr val="accent6">
                    <a:lumMod val="50000"/>
                  </a:schemeClr>
                </a:solidFill>
                <a:effectLst>
                  <a:outerShdw blurRad="38100" dist="38100" dir="2700000" algn="tl">
                    <a:srgbClr val="000000">
                      <a:alpha val="43137"/>
                    </a:srgbClr>
                  </a:outerShdw>
                </a:effectLst>
              </a:rPr>
              <a:t>המורה,</a:t>
            </a:r>
            <a:r>
              <a:rPr lang="he-IL" sz="3600" b="0" i="0" u="none" strike="noStrike" dirty="0">
                <a:solidFill>
                  <a:schemeClr val="accent6">
                    <a:lumMod val="50000"/>
                  </a:schemeClr>
                </a:solidFill>
                <a:effectLst>
                  <a:outerShdw blurRad="38100" dist="38100" dir="2700000" algn="tl">
                    <a:srgbClr val="000000">
                      <a:alpha val="43137"/>
                    </a:srgbClr>
                  </a:outerShdw>
                </a:effectLst>
              </a:rPr>
              <a:t> קובע את יעילות הלמידה</a:t>
            </a:r>
          </a:p>
          <a:p>
            <a:pPr marL="0" indent="0" algn="ctr">
              <a:lnSpc>
                <a:spcPct val="200000"/>
              </a:lnSpc>
              <a:buNone/>
            </a:pPr>
            <a:r>
              <a:rPr lang="en-US" sz="1600" dirty="0">
                <a:solidFill>
                  <a:srgbClr val="2B3547"/>
                </a:solidFill>
                <a:latin typeface="YACgEX8C5Gg 0"/>
                <a:cs typeface="Guttman Aharoni" panose="02010401010101010101" pitchFamily="2" charset="-79"/>
              </a:rPr>
              <a:t>(Huang, 2017; Lee, 2011) </a:t>
            </a:r>
            <a:endParaRPr lang="he-IL" sz="1600" dirty="0">
              <a:solidFill>
                <a:srgbClr val="2B3547"/>
              </a:solidFill>
              <a:latin typeface="YACgEX8C5Gg 0"/>
              <a:cs typeface="Guttman Aharoni" panose="02010401010101010101" pitchFamily="2" charset="-79"/>
            </a:endParaRPr>
          </a:p>
        </p:txBody>
      </p:sp>
    </p:spTree>
    <p:extLst>
      <p:ext uri="{BB962C8B-B14F-4D97-AF65-F5344CB8AC3E}">
        <p14:creationId xmlns:p14="http://schemas.microsoft.com/office/powerpoint/2010/main" val="1365793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9">
            <a:extLst>
              <a:ext uri="{FF2B5EF4-FFF2-40B4-BE49-F238E27FC236}">
                <a16:creationId xmlns:a16="http://schemas.microsoft.com/office/drawing/2014/main" id="{7727CBAB-A853-47F1-ADCD-649CB6E60042}"/>
              </a:ext>
            </a:extLst>
          </p:cNvPr>
          <p:cNvSpPr txBox="1"/>
          <p:nvPr/>
        </p:nvSpPr>
        <p:spPr>
          <a:xfrm>
            <a:off x="1031404" y="235185"/>
            <a:ext cx="9910916" cy="846386"/>
          </a:xfrm>
          <a:prstGeom prst="rect">
            <a:avLst/>
          </a:prstGeom>
          <a:noFill/>
        </p:spPr>
        <p:txBody>
          <a:bodyPr wrap="square" rtlCol="1">
            <a:spAutoFit/>
          </a:bodyPr>
          <a:lstStyle/>
          <a:p>
            <a:pPr algn="ctr"/>
            <a:r>
              <a:rPr lang="he-IL" sz="4900" b="1" dirty="0">
                <a:ln w="12700">
                  <a:solidFill>
                    <a:schemeClr val="accent1"/>
                  </a:solidFill>
                  <a:prstDash val="solid"/>
                </a:ln>
                <a:solidFill>
                  <a:srgbClr val="FF0000"/>
                </a:solidFill>
                <a:effectLst>
                  <a:outerShdw dist="38100" dir="2640000" algn="bl" rotWithShape="0">
                    <a:schemeClr val="accent1"/>
                  </a:outerShdw>
                </a:effectLst>
              </a:rPr>
              <a:t>מרחב לימודי קולי</a:t>
            </a:r>
          </a:p>
        </p:txBody>
      </p:sp>
      <p:sp>
        <p:nvSpPr>
          <p:cNvPr id="5" name="תיבת טקסט 4">
            <a:extLst>
              <a:ext uri="{FF2B5EF4-FFF2-40B4-BE49-F238E27FC236}">
                <a16:creationId xmlns:a16="http://schemas.microsoft.com/office/drawing/2014/main" id="{BAA6A471-C604-40B6-BBC0-69701D69AF94}"/>
              </a:ext>
            </a:extLst>
          </p:cNvPr>
          <p:cNvSpPr txBox="1"/>
          <p:nvPr/>
        </p:nvSpPr>
        <p:spPr>
          <a:xfrm>
            <a:off x="448640" y="980287"/>
            <a:ext cx="10428440" cy="4939814"/>
          </a:xfrm>
          <a:prstGeom prst="rect">
            <a:avLst/>
          </a:prstGeom>
          <a:noFill/>
        </p:spPr>
        <p:txBody>
          <a:bodyPr wrap="square" rtlCol="1">
            <a:spAutoFit/>
          </a:bodyPr>
          <a:lstStyle/>
          <a:p>
            <a:pPr marL="285750" indent="-285750" algn="r" rtl="1">
              <a:lnSpc>
                <a:spcPct val="150000"/>
              </a:lnSpc>
              <a:buFont typeface="Arial" panose="020B0604020202020204" pitchFamily="34" charset="0"/>
              <a:buChar char="•"/>
            </a:pPr>
            <a:r>
              <a:rPr lang="he-IL" sz="2800" dirty="0"/>
              <a:t>בקיץ 2014 נעשה ניסיון ראשון להקמת מרכז ללמידה מרחוק והוקם "מרחב לימודי קולי" </a:t>
            </a:r>
            <a:r>
              <a:rPr lang="he-IL" sz="2800" dirty="0" err="1"/>
              <a:t>ב"פודקסט</a:t>
            </a:r>
            <a:r>
              <a:rPr lang="he-IL" sz="2800" dirty="0"/>
              <a:t>" </a:t>
            </a:r>
            <a:r>
              <a:rPr lang="he-IL" sz="2800" dirty="0" err="1"/>
              <a:t>וב"חדרי</a:t>
            </a:r>
            <a:r>
              <a:rPr lang="he-IL" sz="2800" dirty="0"/>
              <a:t> וועידה" בשידור חי. בנוסף נערכו מבחנים במרחב קולי וכן באמצעות מייל בתנאי למידה מרחוק.</a:t>
            </a:r>
          </a:p>
          <a:p>
            <a:pPr algn="r" rtl="1">
              <a:lnSpc>
                <a:spcPct val="150000"/>
              </a:lnSpc>
            </a:pPr>
            <a:r>
              <a:rPr lang="he-IL" sz="2800" dirty="0"/>
              <a:t>                         </a:t>
            </a:r>
            <a:r>
              <a:rPr lang="he-IL" sz="1600" dirty="0"/>
              <a:t>  (</a:t>
            </a:r>
            <a:r>
              <a:rPr lang="he-IL" sz="1600" dirty="0" err="1"/>
              <a:t>קלעג'י</a:t>
            </a:r>
            <a:r>
              <a:rPr lang="he-IL" sz="1600" dirty="0"/>
              <a:t> ובראון </a:t>
            </a:r>
            <a:r>
              <a:rPr lang="he-IL" sz="1600" dirty="0" err="1"/>
              <a:t>לויסון</a:t>
            </a:r>
            <a:r>
              <a:rPr lang="he-IL" sz="1600" dirty="0"/>
              <a:t>, 2017). </a:t>
            </a:r>
          </a:p>
          <a:p>
            <a:pPr marL="285750" indent="-285750" algn="r" rtl="1">
              <a:lnSpc>
                <a:spcPct val="150000"/>
              </a:lnSpc>
              <a:buFont typeface="Arial" panose="020B0604020202020204" pitchFamily="34" charset="0"/>
              <a:buChar char="•"/>
            </a:pPr>
            <a:r>
              <a:rPr lang="he-IL" sz="2800" dirty="0"/>
              <a:t>במערכות למידה קוליות ישנן פחות אפשרויות לתחושה של נוכחות המרצה ולאינטראקציה סינכרונית המייצרת קשר משמעותי אונליין.</a:t>
            </a:r>
          </a:p>
          <a:p>
            <a:pPr marL="285750" indent="-285750" algn="r" rtl="1">
              <a:lnSpc>
                <a:spcPct val="150000"/>
              </a:lnSpc>
              <a:buFont typeface="Arial" panose="020B0604020202020204" pitchFamily="34" charset="0"/>
              <a:buChar char="•"/>
            </a:pPr>
            <a:endParaRPr lang="en-US" dirty="0"/>
          </a:p>
          <a:p>
            <a:pPr marL="285750" indent="-285750" algn="r" rtl="1">
              <a:lnSpc>
                <a:spcPct val="150000"/>
              </a:lnSpc>
              <a:buFont typeface="Arial" panose="020B0604020202020204" pitchFamily="34" charset="0"/>
              <a:buChar char="•"/>
            </a:pPr>
            <a:endParaRPr lang="he-IL" sz="2400" dirty="0">
              <a:solidFill>
                <a:srgbClr val="003957"/>
              </a:solidFill>
              <a:latin typeface="Calibri" panose="020F0502020204030204" pitchFamily="34" charset="0"/>
              <a:cs typeface="Calibri" panose="020F0502020204030204" pitchFamily="34" charset="0"/>
            </a:endParaRPr>
          </a:p>
        </p:txBody>
      </p:sp>
      <p:grpSp>
        <p:nvGrpSpPr>
          <p:cNvPr id="7" name="קבוצה 6"/>
          <p:cNvGrpSpPr/>
          <p:nvPr/>
        </p:nvGrpSpPr>
        <p:grpSpPr>
          <a:xfrm>
            <a:off x="143840" y="5253068"/>
            <a:ext cx="1481760" cy="1412135"/>
            <a:chOff x="435829" y="2667000"/>
            <a:chExt cx="2873896" cy="3978524"/>
          </a:xfrm>
        </p:grpSpPr>
        <p:pic>
          <p:nvPicPr>
            <p:cNvPr id="2" name="תמונה 1"/>
            <p:cNvPicPr>
              <a:picLocks noChangeAspect="1"/>
            </p:cNvPicPr>
            <p:nvPr/>
          </p:nvPicPr>
          <p:blipFill rotWithShape="1">
            <a:blip r:embed="rId3" cstate="print">
              <a:clrChange>
                <a:clrFrom>
                  <a:srgbClr val="F5F5F5"/>
                </a:clrFrom>
                <a:clrTo>
                  <a:srgbClr val="F5F5F5">
                    <a:alpha val="0"/>
                  </a:srgbClr>
                </a:clrTo>
              </a:clrChange>
              <a:extLst>
                <a:ext uri="{28A0092B-C50C-407E-A947-70E740481C1C}">
                  <a14:useLocalDpi xmlns:a14="http://schemas.microsoft.com/office/drawing/2010/main" val="0"/>
                </a:ext>
              </a:extLst>
            </a:blip>
            <a:srcRect l="21807" t="7500" r="15277" b="17222"/>
            <a:stretch/>
          </p:blipFill>
          <p:spPr>
            <a:xfrm>
              <a:off x="435829" y="3206999"/>
              <a:ext cx="2873896" cy="3438525"/>
            </a:xfrm>
            <a:prstGeom prst="rect">
              <a:avLst/>
            </a:prstGeom>
          </p:spPr>
        </p:pic>
        <p:sp>
          <p:nvSpPr>
            <p:cNvPr id="6" name="TextBox 5"/>
            <p:cNvSpPr txBox="1"/>
            <p:nvPr/>
          </p:nvSpPr>
          <p:spPr>
            <a:xfrm>
              <a:off x="923925" y="2667000"/>
              <a:ext cx="1619250" cy="1080000"/>
            </a:xfrm>
            <a:prstGeom prst="rect">
              <a:avLst/>
            </a:prstGeom>
            <a:solidFill>
              <a:srgbClr val="DDE1E0"/>
            </a:solidFill>
          </p:spPr>
          <p:txBody>
            <a:bodyPr wrap="square" rtlCol="1">
              <a:spAutoFit/>
            </a:bodyPr>
            <a:lstStyle/>
            <a:p>
              <a:pPr algn="ctr"/>
              <a:r>
                <a:rPr lang="he-IL" sz="5400" b="1" dirty="0">
                  <a:latin typeface="Calibri" panose="020F0502020204030204" pitchFamily="34" charset="0"/>
                  <a:cs typeface="Calibri" panose="020F0502020204030204" pitchFamily="34" charset="0"/>
                </a:rPr>
                <a:t>ידע</a:t>
              </a:r>
            </a:p>
          </p:txBody>
        </p:sp>
      </p:grpSp>
    </p:spTree>
    <p:extLst>
      <p:ext uri="{BB962C8B-B14F-4D97-AF65-F5344CB8AC3E}">
        <p14:creationId xmlns:p14="http://schemas.microsoft.com/office/powerpoint/2010/main" val="4058575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A27D1D3-FEC7-31E4-3ACE-E3918B1661A0}"/>
              </a:ext>
            </a:extLst>
          </p:cNvPr>
          <p:cNvSpPr>
            <a:spLocks noGrp="1"/>
          </p:cNvSpPr>
          <p:nvPr>
            <p:ph type="ctrTitle"/>
          </p:nvPr>
        </p:nvSpPr>
        <p:spPr>
          <a:xfrm>
            <a:off x="1015699" y="196689"/>
            <a:ext cx="8637073" cy="2541431"/>
          </a:xfrm>
        </p:spPr>
        <p:txBody>
          <a:bodyPr/>
          <a:lstStyle/>
          <a:p>
            <a:pPr algn="ctr"/>
            <a:r>
              <a:rPr lang="he-IL" sz="5400"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למידה באמצעות </a:t>
            </a:r>
            <a:r>
              <a:rPr lang="he-IL" sz="5400" b="1" dirty="0" err="1">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פודקאסט</a:t>
            </a:r>
            <a:r>
              <a:rPr lang="he-IL" sz="5400" b="1" dirty="0">
                <a:ln w="12700">
                  <a:solidFill>
                    <a:schemeClr val="accent1"/>
                  </a:solidFill>
                  <a:prstDash val="solid"/>
                </a:ln>
                <a:solidFill>
                  <a:srgbClr val="FF0000"/>
                </a:solidFill>
                <a:effectLst>
                  <a:outerShdw dist="38100" dir="2640000" algn="bl" rotWithShape="0">
                    <a:schemeClr val="accent1"/>
                  </a:outerShdw>
                </a:effectLst>
                <a:latin typeface="+mn-lt"/>
                <a:ea typeface="+mn-ea"/>
                <a:cs typeface="+mn-cs"/>
              </a:rPr>
              <a:t> - "הסכת"</a:t>
            </a:r>
            <a:br>
              <a:rPr lang="en-US" sz="1800" b="1" dirty="0">
                <a:effectLst/>
                <a:latin typeface="Calibri" panose="020F0502020204030204" pitchFamily="34" charset="0"/>
              </a:rPr>
            </a:br>
            <a:endParaRPr lang="he-IL" dirty="0"/>
          </a:p>
        </p:txBody>
      </p:sp>
      <p:sp>
        <p:nvSpPr>
          <p:cNvPr id="3" name="כותרת משנה 2">
            <a:extLst>
              <a:ext uri="{FF2B5EF4-FFF2-40B4-BE49-F238E27FC236}">
                <a16:creationId xmlns:a16="http://schemas.microsoft.com/office/drawing/2014/main" id="{98D15C37-26D8-B8C6-66EB-778FEF59A60C}"/>
              </a:ext>
            </a:extLst>
          </p:cNvPr>
          <p:cNvSpPr>
            <a:spLocks noGrp="1"/>
          </p:cNvSpPr>
          <p:nvPr>
            <p:ph type="subTitle" idx="1"/>
          </p:nvPr>
        </p:nvSpPr>
        <p:spPr>
          <a:xfrm>
            <a:off x="751540" y="2464404"/>
            <a:ext cx="8637072" cy="3590956"/>
          </a:xfrm>
        </p:spPr>
        <p:txBody>
          <a:bodyPr>
            <a:noAutofit/>
          </a:bodyPr>
          <a:lstStyle/>
          <a:p>
            <a:pPr algn="r"/>
            <a:r>
              <a:rPr lang="he-IL" sz="2800" dirty="0">
                <a:solidFill>
                  <a:schemeClr val="tx1"/>
                </a:solidFill>
                <a:effectLst/>
                <a:latin typeface="Gisha" panose="020B0502040204020203" pitchFamily="34" charset="-79"/>
                <a:ea typeface="David" panose="020E0502060401010101" pitchFamily="34" charset="-79"/>
                <a:cs typeface="Gisha" panose="020B0502040204020203" pitchFamily="34" charset="-79"/>
              </a:rPr>
              <a:t>מאופיין בהיותו קובץ קול המורד בשלמותו למחשב או למכשיר הטלפון הנייד, בפשטות, במהירות, באופן ידני ואוטומטי ללא תוכנות ייחודיות </a:t>
            </a:r>
            <a:r>
              <a:rPr lang="he-IL" sz="1200" dirty="0">
                <a:solidFill>
                  <a:schemeClr val="tx1"/>
                </a:solidFill>
                <a:effectLst/>
                <a:latin typeface="Gisha" panose="020B0502040204020203" pitchFamily="34" charset="-79"/>
                <a:ea typeface="David" panose="020E0502060401010101" pitchFamily="34" charset="-79"/>
                <a:cs typeface="Gisha" panose="020B0502040204020203" pitchFamily="34" charset="-79"/>
              </a:rPr>
              <a:t>(</a:t>
            </a:r>
            <a:r>
              <a:rPr lang="en-US" sz="1200" dirty="0">
                <a:solidFill>
                  <a:schemeClr val="tx1"/>
                </a:solidFill>
                <a:effectLst/>
                <a:latin typeface="Gisha" panose="020B0502040204020203" pitchFamily="34" charset="-79"/>
                <a:ea typeface="David" panose="020E0502060401010101" pitchFamily="34" charset="-79"/>
                <a:cs typeface="Gisha" panose="020B0502040204020203" pitchFamily="34" charset="-79"/>
              </a:rPr>
              <a:t>Dixon &amp; Greeson, 2006</a:t>
            </a:r>
            <a:r>
              <a:rPr lang="he-IL" sz="1200" dirty="0">
                <a:solidFill>
                  <a:schemeClr val="tx1"/>
                </a:solidFill>
                <a:effectLst/>
                <a:latin typeface="Gisha" panose="020B0502040204020203" pitchFamily="34" charset="-79"/>
                <a:ea typeface="David" panose="020E0502060401010101" pitchFamily="34" charset="-79"/>
                <a:cs typeface="Gisha" panose="020B0502040204020203" pitchFamily="34" charset="-79"/>
              </a:rPr>
              <a:t>).</a:t>
            </a:r>
          </a:p>
          <a:p>
            <a:pPr algn="r"/>
            <a:endParaRPr lang="he-IL" sz="2800" dirty="0">
              <a:solidFill>
                <a:schemeClr val="tx1"/>
              </a:solidFill>
              <a:effectLst/>
              <a:latin typeface="Gisha" panose="020B0502040204020203" pitchFamily="34" charset="-79"/>
              <a:ea typeface="David" panose="020E0502060401010101" pitchFamily="34" charset="-79"/>
              <a:cs typeface="Gisha" panose="020B0502040204020203" pitchFamily="34" charset="-79"/>
            </a:endParaRPr>
          </a:p>
          <a:p>
            <a:pPr algn="r"/>
            <a:r>
              <a:rPr lang="he-IL" sz="2800" dirty="0">
                <a:solidFill>
                  <a:schemeClr val="tx1"/>
                </a:solidFill>
                <a:effectLst/>
                <a:latin typeface="Gisha" panose="020B0502040204020203" pitchFamily="34" charset="-79"/>
                <a:ea typeface="David" panose="020E0502060401010101" pitchFamily="34" charset="-79"/>
                <a:cs typeface="Gisha" panose="020B0502040204020203" pitchFamily="34" charset="-79"/>
              </a:rPr>
              <a:t>תוכן ההסכת ניתן להאזנה במחשבים האישיים של המשתמש או במכשירים הניידים כמו טלפון נייד </a:t>
            </a:r>
            <a:r>
              <a:rPr lang="he-IL" sz="2800" dirty="0" err="1">
                <a:solidFill>
                  <a:schemeClr val="tx1"/>
                </a:solidFill>
                <a:effectLst/>
                <a:latin typeface="Gisha" panose="020B0502040204020203" pitchFamily="34" charset="-79"/>
                <a:ea typeface="David" panose="020E0502060401010101" pitchFamily="34" charset="-79"/>
                <a:cs typeface="Gisha" panose="020B0502040204020203" pitchFamily="34" charset="-79"/>
              </a:rPr>
              <a:t>ואייפד</a:t>
            </a:r>
            <a:r>
              <a:rPr lang="he-IL" sz="2800" dirty="0">
                <a:solidFill>
                  <a:schemeClr val="tx1"/>
                </a:solidFill>
                <a:effectLst/>
                <a:latin typeface="Gisha" panose="020B0502040204020203" pitchFamily="34" charset="-79"/>
                <a:ea typeface="David" panose="020E0502060401010101" pitchFamily="34" charset="-79"/>
                <a:cs typeface="Gisha" panose="020B0502040204020203" pitchFamily="34" charset="-79"/>
              </a:rPr>
              <a:t> או במכשיר שמע כמו נגני </a:t>
            </a:r>
            <a:r>
              <a:rPr lang="en-US" sz="2800" dirty="0">
                <a:solidFill>
                  <a:schemeClr val="tx1"/>
                </a:solidFill>
                <a:effectLst/>
                <a:latin typeface="Gisha" panose="020B0502040204020203" pitchFamily="34" charset="-79"/>
                <a:ea typeface="David" panose="020E0502060401010101" pitchFamily="34" charset="-79"/>
                <a:cs typeface="Gisha" panose="020B0502040204020203" pitchFamily="34" charset="-79"/>
              </a:rPr>
              <a:t>MP3</a:t>
            </a:r>
            <a:r>
              <a:rPr lang="he-IL" sz="2800" dirty="0">
                <a:solidFill>
                  <a:schemeClr val="tx1"/>
                </a:solidFill>
                <a:effectLst/>
                <a:latin typeface="Gisha" panose="020B0502040204020203" pitchFamily="34" charset="-79"/>
                <a:ea typeface="David" panose="020E0502060401010101" pitchFamily="34" charset="-79"/>
                <a:cs typeface="Gisha" panose="020B0502040204020203" pitchFamily="34" charset="-79"/>
              </a:rPr>
              <a:t> </a:t>
            </a:r>
            <a:r>
              <a:rPr lang="en-US" sz="1200" dirty="0">
                <a:solidFill>
                  <a:schemeClr val="tx1"/>
                </a:solidFill>
                <a:latin typeface="Gisha" panose="020B0502040204020203" pitchFamily="34" charset="-79"/>
                <a:cs typeface="Gisha" panose="020B0502040204020203" pitchFamily="34" charset="-79"/>
              </a:rPr>
              <a:t>(McLoughlin &amp; Lee, 2007)</a:t>
            </a:r>
            <a:r>
              <a:rPr lang="he-IL" sz="2800" dirty="0">
                <a:solidFill>
                  <a:schemeClr val="tx1"/>
                </a:solidFill>
                <a:effectLst/>
                <a:latin typeface="Gisha" panose="020B0502040204020203" pitchFamily="34" charset="-79"/>
                <a:ea typeface="David" panose="020E0502060401010101" pitchFamily="34" charset="-79"/>
                <a:cs typeface="Gisha" panose="020B0502040204020203" pitchFamily="34" charset="-79"/>
              </a:rPr>
              <a:t>. </a:t>
            </a:r>
            <a:endParaRPr lang="en-US" sz="2800" dirty="0">
              <a:solidFill>
                <a:schemeClr val="tx1"/>
              </a:solidFill>
              <a:effectLst/>
              <a:latin typeface="Gisha" panose="020B0502040204020203" pitchFamily="34" charset="-79"/>
              <a:ea typeface="Calibri" panose="020F0502020204030204" pitchFamily="34" charset="0"/>
              <a:cs typeface="Gisha" panose="020B0502040204020203" pitchFamily="34" charset="-79"/>
            </a:endParaRPr>
          </a:p>
          <a:p>
            <a:r>
              <a:rPr lang="he-IL" sz="2800" dirty="0">
                <a:solidFill>
                  <a:schemeClr val="tx1"/>
                </a:solidFill>
                <a:effectLst/>
                <a:latin typeface="Gisha" panose="020B0502040204020203" pitchFamily="34" charset="-79"/>
                <a:ea typeface="David" panose="020E0502060401010101" pitchFamily="34" charset="-79"/>
                <a:cs typeface="Gisha" panose="020B0502040204020203" pitchFamily="34" charset="-79"/>
              </a:rPr>
              <a:t> </a:t>
            </a:r>
            <a:endParaRPr lang="he-IL" sz="2800" dirty="0">
              <a:solidFill>
                <a:schemeClr val="tx1"/>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3084047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תיבת טקסט 4">
            <a:extLst>
              <a:ext uri="{FF2B5EF4-FFF2-40B4-BE49-F238E27FC236}">
                <a16:creationId xmlns:a16="http://schemas.microsoft.com/office/drawing/2014/main" id="{BAA6A471-C604-40B6-BBC0-69701D69AF94}"/>
              </a:ext>
            </a:extLst>
          </p:cNvPr>
          <p:cNvSpPr txBox="1"/>
          <p:nvPr/>
        </p:nvSpPr>
        <p:spPr>
          <a:xfrm>
            <a:off x="2924356" y="30866"/>
            <a:ext cx="6343287" cy="667042"/>
          </a:xfrm>
          <a:prstGeom prst="rect">
            <a:avLst/>
          </a:prstGeom>
          <a:noFill/>
        </p:spPr>
        <p:txBody>
          <a:bodyPr wrap="square" rtlCol="1">
            <a:spAutoFit/>
          </a:bodyPr>
          <a:lstStyle/>
          <a:p>
            <a:pPr>
              <a:lnSpc>
                <a:spcPct val="150000"/>
              </a:lnSpc>
            </a:pPr>
            <a:r>
              <a:rPr lang="he-IL" sz="2800" b="1" dirty="0">
                <a:ln w="12700">
                  <a:solidFill>
                    <a:schemeClr val="accent1"/>
                  </a:solidFill>
                  <a:prstDash val="solid"/>
                </a:ln>
                <a:solidFill>
                  <a:srgbClr val="FF0000"/>
                </a:solidFill>
                <a:effectLst>
                  <a:outerShdw dist="38100" dir="2640000" algn="bl" rotWithShape="0">
                    <a:schemeClr val="accent1"/>
                  </a:outerShdw>
                </a:effectLst>
              </a:rPr>
              <a:t>שינויים בהשכלה אקדמית במגזר החרדי</a:t>
            </a:r>
            <a:r>
              <a:rPr lang="he-IL" sz="2400" b="1" dirty="0">
                <a:solidFill>
                  <a:srgbClr val="FF0000"/>
                </a:solidFill>
                <a:latin typeface="Calibri" panose="020F0502020204030204" pitchFamily="34" charset="0"/>
                <a:cs typeface="Calibri" panose="020F0502020204030204" pitchFamily="34" charset="0"/>
              </a:rPr>
              <a:t>:</a:t>
            </a:r>
          </a:p>
        </p:txBody>
      </p:sp>
      <p:sp>
        <p:nvSpPr>
          <p:cNvPr id="6" name="TextBox 5"/>
          <p:cNvSpPr txBox="1"/>
          <p:nvPr/>
        </p:nvSpPr>
        <p:spPr>
          <a:xfrm>
            <a:off x="1798320" y="1120676"/>
            <a:ext cx="7907927" cy="2308324"/>
          </a:xfrm>
          <a:prstGeom prst="rect">
            <a:avLst/>
          </a:prstGeom>
          <a:noFill/>
        </p:spPr>
        <p:txBody>
          <a:bodyPr wrap="square" rtlCol="1">
            <a:spAutoFit/>
          </a:bodyPr>
          <a:lstStyle/>
          <a:p>
            <a:pPr marL="342900" indent="-342900" algn="r" rtl="1">
              <a:buFont typeface="Wingdings" panose="05000000000000000000" pitchFamily="2" charset="2"/>
              <a:buChar char="ü"/>
            </a:pPr>
            <a:r>
              <a:rPr lang="he-IL" sz="2400" dirty="0">
                <a:effectLst/>
                <a:ea typeface="Calibri" panose="020F0502020204030204" pitchFamily="34" charset="0"/>
              </a:rPr>
              <a:t>קיימת מגמת השתלבותו של המגזר החרדי בחברה הישראלית </a:t>
            </a:r>
          </a:p>
          <a:p>
            <a:pPr marL="342900" indent="-342900" algn="r" rtl="1">
              <a:buFont typeface="Wingdings" panose="05000000000000000000" pitchFamily="2" charset="2"/>
              <a:buChar char="ü"/>
            </a:pPr>
            <a:r>
              <a:rPr lang="he-IL" sz="2400" dirty="0">
                <a:latin typeface="Calibri" panose="020F0502020204030204" pitchFamily="34" charset="0"/>
              </a:rPr>
              <a:t>מסלולי החינוך לבנות כולל את כל מקצועות הלימוד</a:t>
            </a:r>
          </a:p>
          <a:p>
            <a:pPr marL="342900" indent="-342900" algn="r" rtl="1">
              <a:buFont typeface="Wingdings" panose="05000000000000000000" pitchFamily="2" charset="2"/>
              <a:buChar char="ü"/>
            </a:pPr>
            <a:r>
              <a:rPr lang="he-IL" sz="2400" dirty="0">
                <a:latin typeface="Calibri" panose="020F0502020204030204" pitchFamily="34" charset="0"/>
              </a:rPr>
              <a:t>קיימת הקפדה שהחומר לא יחפוף את בחינות הבגרות</a:t>
            </a:r>
          </a:p>
          <a:p>
            <a:pPr marL="342900" indent="-342900" algn="r" rtl="1">
              <a:buFont typeface="Wingdings" panose="05000000000000000000" pitchFamily="2" charset="2"/>
              <a:buChar char="ü"/>
            </a:pPr>
            <a:r>
              <a:rPr lang="he-IL" sz="2400" dirty="0">
                <a:latin typeface="Calibri" panose="020F0502020204030204" pitchFamily="34" charset="0"/>
              </a:rPr>
              <a:t>לכן נפתחו מסלולים ייחודיים במגזר הרגיל למגזר החרדי  (</a:t>
            </a:r>
            <a:r>
              <a:rPr lang="he-IL" sz="2400" dirty="0" err="1">
                <a:latin typeface="Calibri" panose="020F0502020204030204" pitchFamily="34" charset="0"/>
              </a:rPr>
              <a:t>קוליק</a:t>
            </a:r>
            <a:r>
              <a:rPr lang="he-IL" sz="2400" dirty="0">
                <a:latin typeface="Calibri" panose="020F0502020204030204" pitchFamily="34" charset="0"/>
              </a:rPr>
              <a:t>, 2012)</a:t>
            </a:r>
          </a:p>
          <a:p>
            <a:pPr marL="342900" indent="-342900" algn="r" rtl="1">
              <a:buFont typeface="Wingdings" panose="05000000000000000000" pitchFamily="2" charset="2"/>
              <a:buChar char="ü"/>
            </a:pPr>
            <a:endParaRPr lang="he-IL" sz="2400" dirty="0"/>
          </a:p>
        </p:txBody>
      </p:sp>
      <p:sp>
        <p:nvSpPr>
          <p:cNvPr id="11" name="TextBox 10"/>
          <p:cNvSpPr txBox="1"/>
          <p:nvPr/>
        </p:nvSpPr>
        <p:spPr>
          <a:xfrm>
            <a:off x="471863" y="4070011"/>
            <a:ext cx="6523377" cy="2308324"/>
          </a:xfrm>
          <a:prstGeom prst="rect">
            <a:avLst/>
          </a:prstGeom>
          <a:noFill/>
        </p:spPr>
        <p:txBody>
          <a:bodyPr wrap="square" rtlCol="1">
            <a:spAutoFit/>
          </a:bodyPr>
          <a:lstStyle/>
          <a:p>
            <a:pPr algn="r" rtl="1"/>
            <a:r>
              <a:rPr lang="he-IL" sz="2400" dirty="0">
                <a:solidFill>
                  <a:srgbClr val="C00000"/>
                </a:solidFill>
                <a:latin typeface="Calibri" panose="020F0502020204030204" pitchFamily="34" charset="0"/>
              </a:rPr>
              <a:t>במכללת הרצוג הוקמה:</a:t>
            </a:r>
          </a:p>
          <a:p>
            <a:pPr marL="342900" indent="-342900" algn="r" rtl="1">
              <a:buFont typeface="Wingdings" panose="05000000000000000000" pitchFamily="2" charset="2"/>
              <a:buChar char="û"/>
            </a:pPr>
            <a:endParaRPr lang="he-IL" sz="2400" u="sng" dirty="0">
              <a:solidFill>
                <a:srgbClr val="C00000"/>
              </a:solidFill>
              <a:latin typeface="Calibri" panose="020F0502020204030204" pitchFamily="34" charset="0"/>
            </a:endParaRPr>
          </a:p>
          <a:p>
            <a:pPr algn="r" rtl="1"/>
            <a:r>
              <a:rPr lang="he-IL" sz="2400" dirty="0">
                <a:solidFill>
                  <a:srgbClr val="C00000"/>
                </a:solidFill>
                <a:latin typeface="Lucida Sans Unicode" panose="020B0602030504020204" pitchFamily="34" charset="0"/>
              </a:rPr>
              <a:t>♣ </a:t>
            </a:r>
            <a:r>
              <a:rPr lang="he-IL" sz="2400" dirty="0">
                <a:solidFill>
                  <a:srgbClr val="C00000"/>
                </a:solidFill>
                <a:latin typeface="Calibri" panose="020F0502020204030204" pitchFamily="34" charset="0"/>
              </a:rPr>
              <a:t>תכנית </a:t>
            </a:r>
            <a:r>
              <a:rPr lang="he-IL" sz="2400" dirty="0" err="1">
                <a:solidFill>
                  <a:srgbClr val="C00000"/>
                </a:solidFill>
                <a:latin typeface="Calibri" panose="020F0502020204030204" pitchFamily="34" charset="0"/>
              </a:rPr>
              <a:t>מח"ר</a:t>
            </a:r>
            <a:r>
              <a:rPr lang="he-IL" sz="2400" dirty="0">
                <a:solidFill>
                  <a:srgbClr val="C00000"/>
                </a:solidFill>
                <a:latin typeface="Calibri" panose="020F0502020204030204" pitchFamily="34" charset="0"/>
              </a:rPr>
              <a:t> לתואר ראשון ייחודית לבנות המגזר החרדי</a:t>
            </a:r>
          </a:p>
          <a:p>
            <a:pPr algn="r" rtl="1"/>
            <a:r>
              <a:rPr lang="he-IL" sz="2400" dirty="0">
                <a:solidFill>
                  <a:srgbClr val="C00000"/>
                </a:solidFill>
                <a:latin typeface="Lucida Sans Unicode" panose="020B0602030504020204" pitchFamily="34" charset="0"/>
              </a:rPr>
              <a:t>♣ </a:t>
            </a:r>
            <a:r>
              <a:rPr lang="he-IL" sz="2400" dirty="0">
                <a:solidFill>
                  <a:srgbClr val="C00000"/>
                </a:solidFill>
                <a:latin typeface="Calibri" panose="020F0502020204030204" pitchFamily="34" charset="0"/>
              </a:rPr>
              <a:t>תכנית "אחכימה" ייחודית לתארים מתקדמים.</a:t>
            </a:r>
          </a:p>
          <a:p>
            <a:pPr algn="r" rtl="1"/>
            <a:r>
              <a:rPr lang="he-IL" sz="2400" dirty="0">
                <a:solidFill>
                  <a:srgbClr val="C00000"/>
                </a:solidFill>
                <a:latin typeface="Lucida Sans Unicode" panose="020B0602030504020204" pitchFamily="34" charset="0"/>
              </a:rPr>
              <a:t>♣ </a:t>
            </a:r>
            <a:r>
              <a:rPr lang="he-IL" sz="2400" dirty="0">
                <a:solidFill>
                  <a:srgbClr val="C00000"/>
                </a:solidFill>
                <a:latin typeface="Calibri" panose="020F0502020204030204" pitchFamily="34" charset="0"/>
              </a:rPr>
              <a:t>תכנית "אשכולה" לבנים חרדיים לתואר ראשון</a:t>
            </a:r>
            <a:r>
              <a:rPr lang="he-IL" sz="2400" dirty="0">
                <a:solidFill>
                  <a:srgbClr val="C00000"/>
                </a:solidFill>
                <a:latin typeface="Calibri" panose="020F0502020204030204" pitchFamily="34" charset="0"/>
                <a:cs typeface="Calibri" panose="020F0502020204030204" pitchFamily="34" charset="0"/>
              </a:rPr>
              <a:t>. </a:t>
            </a:r>
            <a:endParaRPr lang="he-IL" sz="2400" dirty="0"/>
          </a:p>
        </p:txBody>
      </p:sp>
      <p:sp>
        <p:nvSpPr>
          <p:cNvPr id="12" name="תיבת טקסט 4">
            <a:extLst>
              <a:ext uri="{FF2B5EF4-FFF2-40B4-BE49-F238E27FC236}">
                <a16:creationId xmlns:a16="http://schemas.microsoft.com/office/drawing/2014/main" id="{BAA6A471-C604-40B6-BBC0-69701D69AF94}"/>
              </a:ext>
            </a:extLst>
          </p:cNvPr>
          <p:cNvSpPr txBox="1"/>
          <p:nvPr/>
        </p:nvSpPr>
        <p:spPr>
          <a:xfrm>
            <a:off x="6814702" y="3360782"/>
            <a:ext cx="3889881" cy="667042"/>
          </a:xfrm>
          <a:prstGeom prst="rect">
            <a:avLst/>
          </a:prstGeom>
          <a:noFill/>
        </p:spPr>
        <p:txBody>
          <a:bodyPr wrap="square" rtlCol="1">
            <a:spAutoFit/>
          </a:bodyPr>
          <a:lstStyle/>
          <a:p>
            <a:pPr algn="ctr">
              <a:lnSpc>
                <a:spcPct val="150000"/>
              </a:lnSpc>
            </a:pPr>
            <a:r>
              <a:rPr lang="he-IL"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לכן....</a:t>
            </a:r>
          </a:p>
        </p:txBody>
      </p:sp>
    </p:spTree>
    <p:extLst>
      <p:ext uri="{BB962C8B-B14F-4D97-AF65-F5344CB8AC3E}">
        <p14:creationId xmlns:p14="http://schemas.microsoft.com/office/powerpoint/2010/main" val="367132575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פיאה">
  <a:themeElements>
    <a:clrScheme name="פיאה">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פיאה">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יאה">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אינטגרל</Template>
  <TotalTime>14893</TotalTime>
  <Words>2326</Words>
  <Application>Microsoft Office PowerPoint</Application>
  <PresentationFormat>מסך רחב</PresentationFormat>
  <Paragraphs>260</Paragraphs>
  <Slides>30</Slides>
  <Notes>7</Notes>
  <HiddenSlides>3</HiddenSlides>
  <MMClips>0</MMClips>
  <ScaleCrop>false</ScaleCrop>
  <HeadingPairs>
    <vt:vector size="6" baseType="variant">
      <vt:variant>
        <vt:lpstr>גופנים בשימוש</vt:lpstr>
      </vt:variant>
      <vt:variant>
        <vt:i4>13</vt:i4>
      </vt:variant>
      <vt:variant>
        <vt:lpstr>ערכת נושא</vt:lpstr>
      </vt:variant>
      <vt:variant>
        <vt:i4>2</vt:i4>
      </vt:variant>
      <vt:variant>
        <vt:lpstr>כותרות שקופיות</vt:lpstr>
      </vt:variant>
      <vt:variant>
        <vt:i4>30</vt:i4>
      </vt:variant>
    </vt:vector>
  </HeadingPairs>
  <TitlesOfParts>
    <vt:vector size="45" baseType="lpstr">
      <vt:lpstr>Arial</vt:lpstr>
      <vt:lpstr>Calibri</vt:lpstr>
      <vt:lpstr>Calibri Light</vt:lpstr>
      <vt:lpstr>David</vt:lpstr>
      <vt:lpstr>Gisha</vt:lpstr>
      <vt:lpstr>Guttman Yad-Brush</vt:lpstr>
      <vt:lpstr>Lucida Sans Unicode</vt:lpstr>
      <vt:lpstr>Times New Roman</vt:lpstr>
      <vt:lpstr>Trebuchet MS</vt:lpstr>
      <vt:lpstr>Wingdings</vt:lpstr>
      <vt:lpstr>Wingdings 2</vt:lpstr>
      <vt:lpstr>Wingdings 3</vt:lpstr>
      <vt:lpstr>YACgEX8C5Gg 0</vt:lpstr>
      <vt:lpstr>HDOfficeLightV0</vt:lpstr>
      <vt:lpstr>פיאה</vt:lpstr>
      <vt:lpstr>ציפיות  סטודנטיות חרדיות מהמרצה בקורס בלמידה מרחוק באמצעות המרחב הקולי בעקבות משבר הקורנה  </vt:lpstr>
      <vt:lpstr>נגישות לאינטרנט וגמישותם של קורסים מקוונים הפכו את הלמידה מרחוק לחלק בלתי נפרד מההשכלה הגבוהה.  רוב מוסדות ההשכלה הגבוהה מאמינים כי שיטת לימוד זו תהיה קריטית לעתיד ההשכלה הגבוהה.   ( Luyt, 2013; Allen &amp; Seaman, 2014)</vt:lpstr>
      <vt:lpstr>מצגת של PowerPoint‏</vt:lpstr>
      <vt:lpstr>מצגת של PowerPoint‏</vt:lpstr>
      <vt:lpstr>מצגת של PowerPoint‏</vt:lpstr>
      <vt:lpstr>מאפייני הלמידה המקוונת</vt:lpstr>
      <vt:lpstr>מצגת של PowerPoint‏</vt:lpstr>
      <vt:lpstr>למידה באמצעות פודקאסט - "הסכת" </vt:lpstr>
      <vt:lpstr>מצגת של PowerPoint‏</vt:lpstr>
      <vt:lpstr>מצגת של PowerPoint‏</vt:lpstr>
      <vt:lpstr>מטרת המחקר  </vt:lpstr>
      <vt:lpstr>מצגת של PowerPoint‏</vt:lpstr>
      <vt:lpstr>כלי המחקר</vt:lpstr>
      <vt:lpstr>מצגת של PowerPoint‏</vt:lpstr>
      <vt:lpstr>תפקיד המרצה בלמידה מקוונת</vt:lpstr>
      <vt:lpstr>מצגת של PowerPoint‏</vt:lpstr>
      <vt:lpstr>מצגת של PowerPoint‏</vt:lpstr>
      <vt:lpstr>   ממצאים  בוצע ניתוח גורמים בשיטת Varimax למשתנה תפיסת תפקיד המרצה בקורס מקוון</vt:lpstr>
      <vt:lpstr>מצגת של PowerPoint‏</vt:lpstr>
      <vt:lpstr>     טכני-ניהול    "על המרצה לנהל את הזמן בתהליך באופן מותאם"  "על המרצה לשלב דיונים בשידור חי"  "על המרצה לפתח קהילות לומדים ולתמוך בהם גם במסגרת למידה מרחוק"  </vt:lpstr>
      <vt:lpstr> פדגוגי   "על המרצה לתת הוראות והסברים ברורים"  "על המרצה להיות ברורה ומובנת"  "תהליך ההוראה צריך להיות ממוקד ומכוון"   </vt:lpstr>
      <vt:lpstr>       רגשי-אוטנומי      "על המרצה לתת תמיכה רגשית"  "המרצה צריכה לעודד למידה עצמאית"  "על המרצה לחשוף את הסטודנטיות לנקודות מבט שונות" </vt:lpstr>
      <vt:lpstr> ניהולי-קשוב    "על המרצה לא להעמיס יתר על המידה"  "על המרצה ליצור מערכת יחסים מכילה וקשובה"  " על המרצה להשתמש בתקשורת הנתונה (מייל/נייד) ביעילות הקורס" </vt:lpstr>
      <vt:lpstr>ממוצעי הגורמים</vt:lpstr>
      <vt:lpstr>נערכה רגרסיה לינארית היררכית</vt:lpstr>
      <vt:lpstr>מצגת של PowerPoint‏</vt:lpstr>
      <vt:lpstr>מצגת של PowerPoint‏</vt:lpstr>
      <vt:lpstr>מצגת של PowerPoint‏</vt:lpstr>
      <vt:lpstr>ביביליוגרפיה</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ציפיות  סטודנטיות חרדיות מהמרצה בקורס בלמידה מרחוק באמצעות המרחב הקולי בעקבות משבר הקורנה</dc:title>
  <dc:creator>וסרמן אגוזה</dc:creator>
  <cp:lastModifiedBy>וסרמן אגוזה</cp:lastModifiedBy>
  <cp:revision>31</cp:revision>
  <dcterms:created xsi:type="dcterms:W3CDTF">2023-05-11T15:58:45Z</dcterms:created>
  <dcterms:modified xsi:type="dcterms:W3CDTF">2023-06-27T09:38:32Z</dcterms:modified>
</cp:coreProperties>
</file>