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handoutMasterIdLst>
    <p:handoutMasterId r:id="rId11"/>
  </p:handoutMasterIdLst>
  <p:sldIdLst>
    <p:sldId id="256" r:id="rId2"/>
    <p:sldId id="331" r:id="rId3"/>
    <p:sldId id="335" r:id="rId4"/>
    <p:sldId id="334" r:id="rId5"/>
    <p:sldId id="305" r:id="rId6"/>
    <p:sldId id="332" r:id="rId7"/>
    <p:sldId id="336" r:id="rId8"/>
    <p:sldId id="274" r:id="rId9"/>
  </p:sldIdLst>
  <p:sldSz cx="12192000" cy="6858000"/>
  <p:notesSz cx="70104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0" y="0"/>
            <a:ext cx="3037840" cy="466434"/>
          </a:xfrm>
          <a:prstGeom prst="rect">
            <a:avLst/>
          </a:prstGeom>
        </p:spPr>
        <p:txBody>
          <a:bodyPr vert="horz" lIns="93177" tIns="46589" rIns="93177" bIns="46589" rtlCol="1"/>
          <a:lstStyle>
            <a:lvl1pPr algn="r">
              <a:defRPr sz="1200"/>
            </a:lvl1pPr>
          </a:lstStyle>
          <a:p>
            <a:endParaRPr lang="he-IL"/>
          </a:p>
        </p:txBody>
      </p:sp>
      <p:sp>
        <p:nvSpPr>
          <p:cNvPr id="3" name="מציין מיקום של תאריך 2"/>
          <p:cNvSpPr>
            <a:spLocks noGrp="1"/>
          </p:cNvSpPr>
          <p:nvPr>
            <p:ph type="dt" sz="quarter" idx="1"/>
          </p:nvPr>
        </p:nvSpPr>
        <p:spPr>
          <a:xfrm>
            <a:off x="1623" y="0"/>
            <a:ext cx="3037840" cy="466434"/>
          </a:xfrm>
          <a:prstGeom prst="rect">
            <a:avLst/>
          </a:prstGeom>
        </p:spPr>
        <p:txBody>
          <a:bodyPr vert="horz" lIns="93177" tIns="46589" rIns="93177" bIns="46589" rtlCol="1"/>
          <a:lstStyle>
            <a:lvl1pPr algn="l">
              <a:defRPr sz="1200"/>
            </a:lvl1pPr>
          </a:lstStyle>
          <a:p>
            <a:fld id="{263E293C-2578-407C-BD82-36D6BDC41A3C}" type="datetimeFigureOut">
              <a:rPr lang="he-IL" smtClean="0"/>
              <a:pPr/>
              <a:t>ח'/תמוז/תשפ"ג</a:t>
            </a:fld>
            <a:endParaRPr lang="he-IL"/>
          </a:p>
        </p:txBody>
      </p:sp>
      <p:sp>
        <p:nvSpPr>
          <p:cNvPr id="4" name="מציין מיקום של כותרת תחתונה 3"/>
          <p:cNvSpPr>
            <a:spLocks noGrp="1"/>
          </p:cNvSpPr>
          <p:nvPr>
            <p:ph type="ftr" sz="quarter" idx="2"/>
          </p:nvPr>
        </p:nvSpPr>
        <p:spPr>
          <a:xfrm>
            <a:off x="3972560" y="8829967"/>
            <a:ext cx="3037840" cy="466433"/>
          </a:xfrm>
          <a:prstGeom prst="rect">
            <a:avLst/>
          </a:prstGeom>
        </p:spPr>
        <p:txBody>
          <a:bodyPr vert="horz" lIns="93177" tIns="46589" rIns="93177" bIns="46589"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23" y="8829967"/>
            <a:ext cx="3037840" cy="466433"/>
          </a:xfrm>
          <a:prstGeom prst="rect">
            <a:avLst/>
          </a:prstGeom>
        </p:spPr>
        <p:txBody>
          <a:bodyPr vert="horz" lIns="93177" tIns="46589" rIns="93177" bIns="46589" rtlCol="1" anchor="b"/>
          <a:lstStyle>
            <a:lvl1pPr algn="l">
              <a:defRPr sz="1200"/>
            </a:lvl1pPr>
          </a:lstStyle>
          <a:p>
            <a:fld id="{A687715A-D1A8-4B9A-8032-F4F04A8BF2F5}" type="slidenum">
              <a:rPr lang="he-IL" smtClean="0"/>
              <a:pPr/>
              <a:t>‹#›</a:t>
            </a:fld>
            <a:endParaRPr lang="he-IL"/>
          </a:p>
        </p:txBody>
      </p:sp>
    </p:spTree>
    <p:extLst>
      <p:ext uri="{BB962C8B-B14F-4D97-AF65-F5344CB8AC3E}">
        <p14:creationId xmlns:p14="http://schemas.microsoft.com/office/powerpoint/2010/main" val="227641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מציין מיקום של תאריך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16B8E8-14E4-4C3E-A43A-6F8D78D996B5}" type="datetimeFigureOut">
              <a:rPr lang="en-US" smtClean="0"/>
              <a:pPr/>
              <a:t>6/27/2023</a:t>
            </a:fld>
            <a:endParaRPr lang="en-US"/>
          </a:p>
        </p:txBody>
      </p:sp>
      <p:sp>
        <p:nvSpPr>
          <p:cNvPr id="4" name="מציין מיקום של תמונת שקופית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מציין מיקום של הערות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15B81-409E-4E97-9250-3A21FCED386F}" type="slidenum">
              <a:rPr lang="en-US" smtClean="0"/>
              <a:pPr/>
              <a:t>‹#›</a:t>
            </a:fld>
            <a:endParaRPr lang="en-US"/>
          </a:p>
        </p:txBody>
      </p:sp>
    </p:spTree>
    <p:extLst>
      <p:ext uri="{BB962C8B-B14F-4D97-AF65-F5344CB8AC3E}">
        <p14:creationId xmlns:p14="http://schemas.microsoft.com/office/powerpoint/2010/main" val="96193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B7B4BC1-1963-47A3-AC31-C091497C60E0}" type="datetime8">
              <a:rPr lang="he-IL" smtClean="0"/>
              <a:pPr/>
              <a:t>27 יוני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382745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B0B403B-5C1B-433A-B497-055A8CDCAF53}" type="datetime8">
              <a:rPr lang="he-IL" smtClean="0"/>
              <a:pPr/>
              <a:t>27 יוני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226674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3D71242-0FC1-4D79-BFAE-A4013B33A0F4}" type="datetime8">
              <a:rPr lang="he-IL" smtClean="0"/>
              <a:pPr/>
              <a:t>27 יוני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165482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A10A131-3176-4E13-B47F-96C8FAA91EFF}" type="datetime8">
              <a:rPr lang="he-IL" smtClean="0"/>
              <a:pPr/>
              <a:t>27 יוני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22608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4D728A2-DFE4-4B22-957D-B7A5BF6FF4A4}" type="datetime8">
              <a:rPr lang="he-IL" smtClean="0"/>
              <a:pPr/>
              <a:t>27 יוני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24134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393F998-B83E-4400-B9E4-54701AB3EA12}" type="datetime8">
              <a:rPr lang="he-IL" smtClean="0"/>
              <a:pPr/>
              <a:t>27 יוני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31134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6C589BA-51E0-4B4C-BBDC-C8611B15D021}" type="datetime8">
              <a:rPr lang="he-IL" smtClean="0"/>
              <a:pPr/>
              <a:t>27 יוני 23</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323592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BFC967F-4F88-4B2B-89BB-106E10ADD446}" type="datetime8">
              <a:rPr lang="he-IL" smtClean="0"/>
              <a:pPr/>
              <a:t>27 יוני 23</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92481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FCDCCD3-92F7-4C51-A49D-F46D8CF19A04}" type="datetime8">
              <a:rPr lang="he-IL" smtClean="0"/>
              <a:pPr/>
              <a:t>27 יוני 23</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417999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D3CB051-5318-4783-A241-CD0CAC121F3C}" type="datetime8">
              <a:rPr lang="he-IL" smtClean="0"/>
              <a:pPr/>
              <a:t>27 יוני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56392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9A021FF-DA56-4EF5-A0AD-966B76C6C768}" type="datetime8">
              <a:rPr lang="he-IL" smtClean="0"/>
              <a:pPr/>
              <a:t>27 יוני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FCBE61F-3E75-451B-A94E-9BD2BFC9541B}" type="slidenum">
              <a:rPr lang="he-IL" smtClean="0"/>
              <a:pPr/>
              <a:t>‹#›</a:t>
            </a:fld>
            <a:endParaRPr lang="he-IL"/>
          </a:p>
        </p:txBody>
      </p:sp>
    </p:spTree>
    <p:extLst>
      <p:ext uri="{BB962C8B-B14F-4D97-AF65-F5344CB8AC3E}">
        <p14:creationId xmlns:p14="http://schemas.microsoft.com/office/powerpoint/2010/main" val="406310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AA8545-37A2-489B-A2C8-D6AC3251DAC4}" type="datetime8">
              <a:rPr lang="he-IL" smtClean="0"/>
              <a:pPr/>
              <a:t>27 יוני 23</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CBE61F-3E75-451B-A94E-9BD2BFC9541B}" type="slidenum">
              <a:rPr lang="he-IL" smtClean="0"/>
              <a:pPr/>
              <a:t>‹#›</a:t>
            </a:fld>
            <a:endParaRPr lang="he-IL"/>
          </a:p>
        </p:txBody>
      </p:sp>
    </p:spTree>
    <p:extLst>
      <p:ext uri="{BB962C8B-B14F-4D97-AF65-F5344CB8AC3E}">
        <p14:creationId xmlns:p14="http://schemas.microsoft.com/office/powerpoint/2010/main" val="33292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oogle.co.il/url?sa=i&amp;rct=j&amp;q=&amp;esrc=s&amp;source=images&amp;cd=&amp;cad=rja&amp;uact=8&amp;ved=0ahUKEwis553666zPAhWLExoKHU-eDWwQjRwIBw&amp;url=http://timeout.co.il/%D7%AA%D7%A8%D7%91%D7%95%D7%AA/%D7%94%D7%9E%D7%93%D7%A8%D7%99%D7%9A-%D7%94%D7%A9%D7%9C%D7%9D-%D7%9C%D7%A1%D7%9E%D7%99%D7%99%D7%9C%D7%99%D7%9D-%D7%A9%D7%9C-%D7%90%D7%99%D7%9E%D7%95%D7%92%D7%99&amp;psig=AFQjCNFYB8PBkzjOB2hoYC_1zhom0os6iw&amp;ust=147497272833395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24444" y="241069"/>
            <a:ext cx="11646131" cy="6201296"/>
          </a:xfrm>
          <a:solidFill>
            <a:schemeClr val="bg1"/>
          </a:solidFill>
          <a:ln w="31750">
            <a:noFill/>
          </a:ln>
        </p:spPr>
        <p:txBody>
          <a:bodyPr>
            <a:normAutofit fontScale="55000" lnSpcReduction="20000"/>
          </a:bodyPr>
          <a:lstStyle/>
          <a:p>
            <a:endParaRPr lang="he-IL" sz="3200" b="1" dirty="0" smtClean="0">
              <a:solidFill>
                <a:srgbClr val="4F2270"/>
              </a:solidFill>
              <a:latin typeface="Levenim MT" panose="02010502060101010101" pitchFamily="2" charset="-79"/>
              <a:cs typeface="Levenim MT" panose="02010502060101010101" pitchFamily="2" charset="-79"/>
            </a:endParaRPr>
          </a:p>
          <a:p>
            <a:endParaRPr lang="he-IL" sz="3200" b="1" dirty="0" smtClean="0">
              <a:solidFill>
                <a:srgbClr val="4F2270"/>
              </a:solidFill>
              <a:latin typeface="Levenim MT" panose="02010502060101010101" pitchFamily="2" charset="-79"/>
              <a:cs typeface="Levenim MT" panose="02010502060101010101" pitchFamily="2" charset="-79"/>
            </a:endParaRPr>
          </a:p>
          <a:p>
            <a:endParaRPr lang="he-IL" sz="4700" b="1" dirty="0" smtClean="0">
              <a:solidFill>
                <a:srgbClr val="4F2270"/>
              </a:solidFill>
              <a:latin typeface="Levenim MT" panose="02010502060101010101" pitchFamily="2" charset="-79"/>
              <a:cs typeface="Levenim MT" panose="02010502060101010101" pitchFamily="2" charset="-79"/>
            </a:endParaRPr>
          </a:p>
          <a:p>
            <a:endParaRPr lang="en-US" sz="5700" b="1" dirty="0" smtClean="0">
              <a:solidFill>
                <a:srgbClr val="4F2270"/>
              </a:solidFill>
              <a:latin typeface="Levenim MT" panose="02010502060101010101" pitchFamily="2" charset="-79"/>
              <a:cs typeface="Levenim MT" panose="02010502060101010101" pitchFamily="2" charset="-79"/>
            </a:endParaRPr>
          </a:p>
          <a:p>
            <a:endParaRPr lang="en-US" sz="5700" b="1" dirty="0" smtClean="0">
              <a:solidFill>
                <a:srgbClr val="4F2270"/>
              </a:solidFill>
              <a:latin typeface="Levenim MT" panose="02010502060101010101" pitchFamily="2" charset="-79"/>
              <a:cs typeface="Levenim MT" panose="02010502060101010101" pitchFamily="2" charset="-79"/>
            </a:endParaRPr>
          </a:p>
          <a:p>
            <a:endParaRPr lang="he-IL" sz="6400" b="1" dirty="0" smtClean="0">
              <a:solidFill>
                <a:srgbClr val="4F2270"/>
              </a:solidFill>
              <a:latin typeface="Levenim MT" panose="02010502060101010101" pitchFamily="2" charset="-79"/>
              <a:cs typeface="Levenim MT" panose="02010502060101010101" pitchFamily="2" charset="-79"/>
            </a:endParaRPr>
          </a:p>
          <a:p>
            <a:r>
              <a:rPr lang="he-IL" sz="8000" b="1" dirty="0" smtClean="0">
                <a:solidFill>
                  <a:srgbClr val="4F2270"/>
                </a:solidFill>
                <a:latin typeface="Levenim MT" panose="02010502060101010101" pitchFamily="2" charset="-79"/>
                <a:cs typeface="Levenim MT" panose="02010502060101010101" pitchFamily="2" charset="-79"/>
              </a:rPr>
              <a:t>ברוכים הבאים למהפכת ה-</a:t>
            </a:r>
            <a:r>
              <a:rPr lang="en-US" sz="8000" b="1" dirty="0" smtClean="0">
                <a:solidFill>
                  <a:srgbClr val="4F2270"/>
                </a:solidFill>
                <a:latin typeface="Levenim MT" panose="02010502060101010101" pitchFamily="2" charset="-79"/>
                <a:cs typeface="Levenim MT" panose="02010502060101010101" pitchFamily="2" charset="-79"/>
              </a:rPr>
              <a:t>AI </a:t>
            </a:r>
            <a:r>
              <a:rPr lang="he-IL" sz="8000" b="1" dirty="0" smtClean="0">
                <a:solidFill>
                  <a:srgbClr val="4F2270"/>
                </a:solidFill>
                <a:latin typeface="Levenim MT" panose="02010502060101010101" pitchFamily="2" charset="-79"/>
                <a:cs typeface="Levenim MT" panose="02010502060101010101" pitchFamily="2" charset="-79"/>
              </a:rPr>
              <a:t> באקדמיה</a:t>
            </a:r>
            <a:endParaRPr lang="he-IL" sz="8000" b="1" dirty="0">
              <a:solidFill>
                <a:srgbClr val="7030A0"/>
              </a:solidFill>
              <a:latin typeface="Levenim MT" panose="02010502060101010101" pitchFamily="2" charset="-79"/>
              <a:cs typeface="Levenim MT" panose="02010502060101010101" pitchFamily="2" charset="-79"/>
            </a:endParaRPr>
          </a:p>
          <a:p>
            <a:endParaRPr lang="en-US" sz="6400" b="1" dirty="0" smtClean="0">
              <a:solidFill>
                <a:srgbClr val="4F2270"/>
              </a:solidFill>
              <a:latin typeface="Levenim MT" panose="02010502060101010101" pitchFamily="2" charset="-79"/>
              <a:cs typeface="Levenim MT" panose="02010502060101010101" pitchFamily="2" charset="-79"/>
            </a:endParaRPr>
          </a:p>
          <a:p>
            <a:r>
              <a:rPr lang="he-IL" sz="6400" b="1" dirty="0" err="1" smtClean="0">
                <a:solidFill>
                  <a:srgbClr val="4F2270"/>
                </a:solidFill>
                <a:latin typeface="Levenim MT" panose="02010502060101010101" pitchFamily="2" charset="-79"/>
                <a:cs typeface="Levenim MT" panose="02010502060101010101" pitchFamily="2" charset="-79"/>
              </a:rPr>
              <a:t>פרופ</a:t>
            </a:r>
            <a:r>
              <a:rPr lang="he-IL" sz="6400" b="1" dirty="0" smtClean="0">
                <a:solidFill>
                  <a:srgbClr val="4F2270"/>
                </a:solidFill>
                <a:latin typeface="Levenim MT" panose="02010502060101010101" pitchFamily="2" charset="-79"/>
                <a:cs typeface="Levenim MT" panose="02010502060101010101" pitchFamily="2" charset="-79"/>
              </a:rPr>
              <a:t>'. </a:t>
            </a:r>
            <a:r>
              <a:rPr lang="he-IL" sz="6400" b="1" dirty="0">
                <a:solidFill>
                  <a:srgbClr val="4F2270"/>
                </a:solidFill>
                <a:latin typeface="Levenim MT" panose="02010502060101010101" pitchFamily="2" charset="-79"/>
                <a:cs typeface="Levenim MT" panose="02010502060101010101" pitchFamily="2" charset="-79"/>
              </a:rPr>
              <a:t>רבקה </a:t>
            </a:r>
            <a:r>
              <a:rPr lang="he-IL" sz="6400" b="1" dirty="0" smtClean="0">
                <a:solidFill>
                  <a:srgbClr val="4F2270"/>
                </a:solidFill>
                <a:latin typeface="Levenim MT" panose="02010502060101010101" pitchFamily="2" charset="-79"/>
                <a:cs typeface="Levenim MT" panose="02010502060101010101" pitchFamily="2" charset="-79"/>
              </a:rPr>
              <a:t>ודמני</a:t>
            </a:r>
          </a:p>
          <a:p>
            <a:endParaRPr lang="he-IL" b="1" dirty="0">
              <a:solidFill>
                <a:srgbClr val="4F2270"/>
              </a:solidFill>
              <a:latin typeface="Levenim MT" panose="02010502060101010101" pitchFamily="2" charset="-79"/>
              <a:cs typeface="Levenim MT" panose="02010502060101010101" pitchFamily="2" charset="-79"/>
            </a:endParaRPr>
          </a:p>
          <a:p>
            <a:endParaRPr lang="en-US" b="1" dirty="0">
              <a:solidFill>
                <a:srgbClr val="4F2270"/>
              </a:solidFill>
              <a:latin typeface="Levenim MT" panose="02010502060101010101" pitchFamily="2" charset="-79"/>
              <a:cs typeface="Levenim MT" panose="02010502060101010101" pitchFamily="2" charset="-79"/>
            </a:endParaRPr>
          </a:p>
          <a:p>
            <a:r>
              <a:rPr lang="he-IL" sz="5100" b="1" dirty="0" smtClean="0">
                <a:solidFill>
                  <a:srgbClr val="4F2270"/>
                </a:solidFill>
                <a:latin typeface="Levenim MT" panose="02010502060101010101" pitchFamily="2" charset="-79"/>
                <a:cs typeface="Levenim MT" panose="02010502060101010101" pitchFamily="2" charset="-79"/>
              </a:rPr>
              <a:t>כנס </a:t>
            </a:r>
            <a:r>
              <a:rPr lang="he-IL" sz="5100" b="1" dirty="0" err="1" smtClean="0">
                <a:solidFill>
                  <a:srgbClr val="4F2270"/>
                </a:solidFill>
                <a:latin typeface="Levenim MT" panose="02010502060101010101" pitchFamily="2" charset="-79"/>
                <a:cs typeface="Levenim MT" panose="02010502060101010101" pitchFamily="2" charset="-79"/>
              </a:rPr>
              <a:t>מיט"ל</a:t>
            </a:r>
            <a:r>
              <a:rPr lang="he-IL" sz="5100" b="1" dirty="0" smtClean="0">
                <a:solidFill>
                  <a:srgbClr val="4F2270"/>
                </a:solidFill>
                <a:latin typeface="Levenim MT" panose="02010502060101010101" pitchFamily="2" charset="-79"/>
                <a:cs typeface="Levenim MT" panose="02010502060101010101" pitchFamily="2" charset="-79"/>
              </a:rPr>
              <a:t>  ה-21</a:t>
            </a:r>
            <a:endParaRPr lang="he-IL" sz="5100" b="1" dirty="0">
              <a:solidFill>
                <a:srgbClr val="4F2270"/>
              </a:solidFill>
              <a:latin typeface="Levenim MT" panose="02010502060101010101" pitchFamily="2" charset="-79"/>
              <a:cs typeface="Levenim MT" panose="02010502060101010101" pitchFamily="2" charset="-79"/>
            </a:endParaRPr>
          </a:p>
          <a:p>
            <a:endParaRPr lang="he-IL" sz="4600" b="1" dirty="0">
              <a:solidFill>
                <a:srgbClr val="4F2270"/>
              </a:solidFill>
              <a:latin typeface="Levenim MT" panose="02010502060101010101" pitchFamily="2" charset="-79"/>
              <a:cs typeface="Levenim MT" panose="02010502060101010101" pitchFamily="2" charset="-79"/>
            </a:endParaRPr>
          </a:p>
          <a:p>
            <a:endParaRPr lang="he-IL" b="1" dirty="0">
              <a:solidFill>
                <a:srgbClr val="7030A0"/>
              </a:solidFill>
            </a:endParaRPr>
          </a:p>
          <a:p>
            <a:pPr lvl="0" algn="r"/>
            <a:r>
              <a:rPr lang="he-IL" sz="4400" b="1" dirty="0" smtClean="0">
                <a:solidFill>
                  <a:srgbClr val="4F2270"/>
                </a:solidFill>
                <a:latin typeface="Levenim MT" panose="02010502060101010101" pitchFamily="2" charset="-79"/>
                <a:cs typeface="Levenim MT" panose="02010502060101010101" pitchFamily="2" charset="-79"/>
              </a:rPr>
              <a:t>        </a:t>
            </a:r>
            <a:r>
              <a:rPr lang="he-IL" sz="4400" b="1" dirty="0" smtClean="0">
                <a:solidFill>
                  <a:srgbClr val="4F2270"/>
                </a:solidFill>
                <a:latin typeface="Levenim MT" panose="02010502060101010101" pitchFamily="2" charset="-79"/>
                <a:cs typeface="Levenim MT" panose="02010502060101010101" pitchFamily="2" charset="-79"/>
              </a:rPr>
              <a:t>ט' תמוז תשפ"ג                                                                28.6.2023</a:t>
            </a:r>
            <a:endParaRPr lang="he-IL" b="1" dirty="0">
              <a:solidFill>
                <a:srgbClr val="7030A0"/>
              </a:solidFill>
            </a:endParaRPr>
          </a:p>
        </p:txBody>
      </p:sp>
      <p:sp>
        <p:nvSpPr>
          <p:cNvPr id="2" name="מציין מיקום של מספר שקופית 1"/>
          <p:cNvSpPr>
            <a:spLocks noGrp="1"/>
          </p:cNvSpPr>
          <p:nvPr>
            <p:ph type="sldNum" sz="quarter" idx="12"/>
          </p:nvPr>
        </p:nvSpPr>
        <p:spPr/>
        <p:txBody>
          <a:bodyPr/>
          <a:lstStyle/>
          <a:p>
            <a:fld id="{3FCBE61F-3E75-451B-A94E-9BD2BFC9541B}" type="slidenum">
              <a:rPr lang="he-IL" smtClean="0"/>
              <a:pPr/>
              <a:t>1</a:t>
            </a:fld>
            <a:endParaRPr lang="he-IL"/>
          </a:p>
        </p:txBody>
      </p:sp>
      <p:pic>
        <p:nvPicPr>
          <p:cNvPr id="6" name="תמונה 5"/>
          <p:cNvPicPr>
            <a:picLocks noChangeAspect="1"/>
          </p:cNvPicPr>
          <p:nvPr/>
        </p:nvPicPr>
        <p:blipFill>
          <a:blip r:embed="rId2"/>
          <a:stretch>
            <a:fillRect/>
          </a:stretch>
        </p:blipFill>
        <p:spPr>
          <a:xfrm>
            <a:off x="4599302" y="241069"/>
            <a:ext cx="2993395" cy="1878676"/>
          </a:xfrm>
          <a:prstGeom prst="rect">
            <a:avLst/>
          </a:prstGeom>
        </p:spPr>
      </p:pic>
    </p:spTree>
    <p:extLst>
      <p:ext uri="{BB962C8B-B14F-4D97-AF65-F5344CB8AC3E}">
        <p14:creationId xmlns:p14="http://schemas.microsoft.com/office/powerpoint/2010/main" val="330153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8063" y="1752600"/>
            <a:ext cx="11736937" cy="7525137"/>
          </a:xfrm>
          <a:prstGeom prst="rect">
            <a:avLst/>
          </a:prstGeom>
        </p:spPr>
        <p:txBody>
          <a:bodyPr wrap="square">
            <a:spAutoFit/>
          </a:bodyPr>
          <a:lstStyle/>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טכנולוגיה חדשה מסוג בינה מלאכותית (</a:t>
            </a:r>
            <a:r>
              <a:rPr lang="en-US" sz="2800" dirty="0" smtClean="0">
                <a:solidFill>
                  <a:srgbClr val="4F2270"/>
                </a:solidFill>
                <a:latin typeface="Levenim MT" panose="02010502060101010101" pitchFamily="2" charset="-79"/>
                <a:ea typeface="Times New Roman"/>
                <a:cs typeface="Levenim MT" panose="02010502060101010101" pitchFamily="2" charset="-79"/>
              </a:rPr>
              <a:t>AI</a:t>
            </a:r>
            <a:r>
              <a:rPr lang="he-IL" sz="2800" dirty="0" smtClean="0">
                <a:solidFill>
                  <a:srgbClr val="4F2270"/>
                </a:solidFill>
                <a:latin typeface="Levenim MT" panose="02010502060101010101" pitchFamily="2" charset="-79"/>
                <a:ea typeface="Times New Roman"/>
                <a:cs typeface="Levenim MT" panose="02010502060101010101" pitchFamily="2" charset="-79"/>
              </a:rPr>
              <a:t>)</a:t>
            </a: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r>
              <a:rPr lang="he-IL" sz="2800" dirty="0" smtClean="0">
                <a:solidFill>
                  <a:srgbClr val="4F2270"/>
                </a:solidFill>
                <a:latin typeface="Levenim MT" panose="02010502060101010101" pitchFamily="2" charset="-79"/>
                <a:ea typeface="Times New Roman"/>
                <a:cs typeface="Levenim MT" panose="02010502060101010101" pitchFamily="2" charset="-79"/>
              </a:rPr>
              <a:t>פרצה</a:t>
            </a:r>
            <a:endPar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R="0" lvl="0" algn="r" defTabSz="914400" rtl="1" eaLnBrk="1" fontAlgn="auto" latinLnBrk="0" hangingPunct="1">
              <a:lnSpc>
                <a:spcPct val="115000"/>
              </a:lnSpc>
              <a:spcBef>
                <a:spcPts val="0"/>
              </a:spcBef>
              <a:spcAft>
                <a:spcPts val="0"/>
              </a:spcAft>
              <a:buClrTx/>
              <a:buSzTx/>
              <a:tabLst/>
              <a:defRPr/>
            </a:pP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בסערה לעולם ומתפשטת במהירות לכל תחומי החיים.</a:t>
            </a:r>
          </a:p>
          <a:p>
            <a:pPr marR="0" lvl="0" algn="r" defTabSz="914400" rtl="1" eaLnBrk="1" fontAlgn="auto" latinLnBrk="0" hangingPunct="1">
              <a:lnSpc>
                <a:spcPct val="115000"/>
              </a:lnSpc>
              <a:spcBef>
                <a:spcPts val="0"/>
              </a:spcBef>
              <a:spcAft>
                <a:spcPts val="0"/>
              </a:spcAft>
              <a:buClrTx/>
              <a:buSzTx/>
              <a:tabLst/>
              <a:defRPr/>
            </a:pPr>
            <a:endPar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lang="he-IL" sz="2800" dirty="0" smtClean="0">
                <a:solidFill>
                  <a:srgbClr val="4F2270"/>
                </a:solidFill>
                <a:latin typeface="Levenim MT" panose="02010502060101010101" pitchFamily="2" charset="-79"/>
                <a:ea typeface="Times New Roman"/>
                <a:cs typeface="Levenim MT" panose="02010502060101010101" pitchFamily="2" charset="-79"/>
              </a:rPr>
              <a:t>יישומי הבינה המלאכותית מציעים שיח בשפה טבעית בין אדם למכונה המאפשר למכונה לענות בד"כ על שאלות בצורה חכמה ורהוטה, להציע ביקורת על טקסטים ורעיונות, לסכם מאמרים, לכתוב סקירת ספרות מחקר, לכתוב/לתקן קבצי תכנות, לכתוב שירים ולהלחינם, ועוד. </a:t>
            </a: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US" sz="2800" dirty="0" smtClean="0">
              <a:solidFill>
                <a:srgbClr val="4F2270"/>
              </a:solidFill>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lang="he-IL" sz="2800" noProof="0" dirty="0" smtClean="0">
                <a:solidFill>
                  <a:srgbClr val="4F2270"/>
                </a:solidFill>
                <a:latin typeface="Levenim MT" panose="02010502060101010101" pitchFamily="2" charset="-79"/>
                <a:ea typeface="Times New Roman"/>
                <a:cs typeface="Levenim MT" panose="02010502060101010101" pitchFamily="2" charset="-79"/>
              </a:rPr>
              <a:t>השיח עם בינה מלאכותית מאפשר קבלת תוצר ויזואלי, טקסטואלי, מוזיקלי.....שלעיתים לא ניתן להבחין האם מכונה או אדם יצר אותו.</a:t>
            </a:r>
            <a:endPar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CBE61F-3E75-451B-A94E-9BD2BFC9541B}"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כותרת 1"/>
          <p:cNvSpPr>
            <a:spLocks noGrp="1"/>
          </p:cNvSpPr>
          <p:nvPr>
            <p:ph type="title"/>
          </p:nvPr>
        </p:nvSpPr>
        <p:spPr>
          <a:xfrm>
            <a:off x="-20854" y="794460"/>
            <a:ext cx="12192000" cy="741373"/>
          </a:xfrm>
          <a:solidFill>
            <a:schemeClr val="accent4"/>
          </a:solidFill>
        </p:spPr>
        <p:txBody>
          <a:bodyPr>
            <a:noAutofit/>
          </a:bodyPr>
          <a:lstStyle/>
          <a:p>
            <a:pPr lvl="0" algn="ctr">
              <a:spcBef>
                <a:spcPts val="1000"/>
              </a:spcBef>
            </a:pPr>
            <a:r>
              <a:rPr lang="he-IL" sz="3200" b="1" dirty="0">
                <a:solidFill>
                  <a:srgbClr val="4F2270"/>
                </a:solidFill>
                <a:latin typeface="Levenim MT" panose="02010502060101010101" pitchFamily="2" charset="-79"/>
                <a:cs typeface="Levenim MT" panose="02010502060101010101" pitchFamily="2" charset="-79"/>
              </a:rPr>
              <a:t/>
            </a:r>
            <a:br>
              <a:rPr lang="he-IL" sz="3200" b="1" dirty="0">
                <a:solidFill>
                  <a:srgbClr val="4F2270"/>
                </a:solidFill>
                <a:latin typeface="Levenim MT" panose="02010502060101010101" pitchFamily="2" charset="-79"/>
                <a:cs typeface="Levenim MT" panose="02010502060101010101" pitchFamily="2" charset="-79"/>
              </a:rPr>
            </a:br>
            <a:r>
              <a:rPr lang="he-IL" sz="3200" b="1" dirty="0" smtClean="0">
                <a:solidFill>
                  <a:srgbClr val="4F2270"/>
                </a:solidFill>
                <a:latin typeface="Levenim MT" panose="02010502060101010101" pitchFamily="2" charset="-79"/>
                <a:cs typeface="Levenim MT" panose="02010502060101010101" pitchFamily="2" charset="-79"/>
              </a:rPr>
              <a:t>פריצת הבינה המלאכותית לחיינו</a:t>
            </a:r>
            <a:endParaRPr lang="he-IL" sz="3600" dirty="0"/>
          </a:p>
        </p:txBody>
      </p:sp>
      <p:pic>
        <p:nvPicPr>
          <p:cNvPr id="3074" name="Picture 2" descr="בינה מלאכותית בפשטות, פרק 1: מה זה בכלל? איך זה עובד?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94460"/>
            <a:ext cx="2857500" cy="238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11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8063" y="1752600"/>
            <a:ext cx="11736937" cy="2058256"/>
          </a:xfrm>
          <a:prstGeom prst="rect">
            <a:avLst/>
          </a:prstGeom>
        </p:spPr>
        <p:txBody>
          <a:bodyPr wrap="square">
            <a:spAutoFit/>
          </a:bodyPr>
          <a:lstStyle/>
          <a:p>
            <a:pPr marR="0" lvl="0" algn="r" defTabSz="914400" rtl="1" eaLnBrk="1" fontAlgn="auto" latinLnBrk="0" hangingPunct="1">
              <a:lnSpc>
                <a:spcPct val="115000"/>
              </a:lnSpc>
              <a:spcBef>
                <a:spcPts val="0"/>
              </a:spcBef>
              <a:spcAft>
                <a:spcPts val="0"/>
              </a:spcAft>
              <a:buClrTx/>
              <a:buSzTx/>
              <a:tabLst/>
              <a:defRPr/>
            </a:pPr>
            <a:endPar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CBE61F-3E75-451B-A94E-9BD2BFC9541B}"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כותרת 1"/>
          <p:cNvSpPr>
            <a:spLocks noGrp="1"/>
          </p:cNvSpPr>
          <p:nvPr>
            <p:ph type="title"/>
          </p:nvPr>
        </p:nvSpPr>
        <p:spPr>
          <a:xfrm>
            <a:off x="-20854" y="288758"/>
            <a:ext cx="12192000" cy="793593"/>
          </a:xfrm>
          <a:solidFill>
            <a:schemeClr val="accent4"/>
          </a:solidFill>
        </p:spPr>
        <p:txBody>
          <a:bodyPr>
            <a:noAutofit/>
          </a:bodyPr>
          <a:lstStyle/>
          <a:p>
            <a:pPr lvl="0" algn="ctr">
              <a:spcBef>
                <a:spcPts val="1000"/>
              </a:spcBef>
            </a:pPr>
            <a:r>
              <a:rPr lang="he-IL" sz="3200" b="1" dirty="0">
                <a:solidFill>
                  <a:srgbClr val="4F2270"/>
                </a:solidFill>
                <a:latin typeface="Levenim MT" panose="02010502060101010101" pitchFamily="2" charset="-79"/>
                <a:cs typeface="Levenim MT" panose="02010502060101010101" pitchFamily="2" charset="-79"/>
              </a:rPr>
              <a:t/>
            </a:r>
            <a:br>
              <a:rPr lang="he-IL" sz="3200" b="1" dirty="0">
                <a:solidFill>
                  <a:srgbClr val="4F2270"/>
                </a:solidFill>
                <a:latin typeface="Levenim MT" panose="02010502060101010101" pitchFamily="2" charset="-79"/>
                <a:cs typeface="Levenim MT" panose="02010502060101010101" pitchFamily="2" charset="-79"/>
              </a:rPr>
            </a:br>
            <a:r>
              <a:rPr lang="en-US" sz="3600" b="1" dirty="0" smtClean="0">
                <a:solidFill>
                  <a:srgbClr val="4F2270"/>
                </a:solidFill>
                <a:latin typeface="Levenim MT" panose="02010502060101010101" pitchFamily="2" charset="-79"/>
                <a:cs typeface="Levenim MT" panose="02010502060101010101" pitchFamily="2" charset="-79"/>
              </a:rPr>
              <a:t>AI</a:t>
            </a:r>
            <a:r>
              <a:rPr lang="he-IL" sz="3600" b="1" dirty="0" smtClean="0">
                <a:solidFill>
                  <a:srgbClr val="4F2270"/>
                </a:solidFill>
                <a:latin typeface="Levenim MT" panose="02010502060101010101" pitchFamily="2" charset="-79"/>
                <a:cs typeface="Levenim MT" panose="02010502060101010101" pitchFamily="2" charset="-79"/>
              </a:rPr>
              <a:t> באקדמיה - האם לאמץ או להדוף?</a:t>
            </a:r>
            <a:endParaRPr lang="he-IL" sz="3600" dirty="0"/>
          </a:p>
        </p:txBody>
      </p:sp>
      <p:pic>
        <p:nvPicPr>
          <p:cNvPr id="2" name="תמונה 1"/>
          <p:cNvPicPr>
            <a:picLocks noChangeAspect="1"/>
          </p:cNvPicPr>
          <p:nvPr/>
        </p:nvPicPr>
        <p:blipFill>
          <a:blip r:embed="rId3"/>
          <a:stretch>
            <a:fillRect/>
          </a:stretch>
        </p:blipFill>
        <p:spPr>
          <a:xfrm>
            <a:off x="1030777" y="1330035"/>
            <a:ext cx="10041775" cy="5220393"/>
          </a:xfrm>
          <a:prstGeom prst="rect">
            <a:avLst/>
          </a:prstGeom>
        </p:spPr>
      </p:pic>
    </p:spTree>
    <p:extLst>
      <p:ext uri="{BB962C8B-B14F-4D97-AF65-F5344CB8AC3E}">
        <p14:creationId xmlns:p14="http://schemas.microsoft.com/office/powerpoint/2010/main" val="321024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8063" y="1752600"/>
            <a:ext cx="11736937" cy="2058256"/>
          </a:xfrm>
          <a:prstGeom prst="rect">
            <a:avLst/>
          </a:prstGeom>
        </p:spPr>
        <p:txBody>
          <a:bodyPr wrap="square">
            <a:spAutoFit/>
          </a:bodyPr>
          <a:lstStyle/>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CBE61F-3E75-451B-A94E-9BD2BFC9541B}"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כותרת 1"/>
          <p:cNvSpPr>
            <a:spLocks noGrp="1"/>
          </p:cNvSpPr>
          <p:nvPr>
            <p:ph type="title"/>
          </p:nvPr>
        </p:nvSpPr>
        <p:spPr>
          <a:xfrm>
            <a:off x="-20854" y="106133"/>
            <a:ext cx="12192000" cy="1560741"/>
          </a:xfrm>
          <a:solidFill>
            <a:schemeClr val="accent4"/>
          </a:solidFill>
        </p:spPr>
        <p:txBody>
          <a:bodyPr>
            <a:noAutofit/>
          </a:bodyPr>
          <a:lstStyle/>
          <a:p>
            <a:pPr lvl="0" algn="ctr">
              <a:lnSpc>
                <a:spcPct val="115000"/>
              </a:lnSpc>
              <a:spcBef>
                <a:spcPts val="0"/>
              </a:spcBef>
              <a:defRPr/>
            </a:pPr>
            <a:r>
              <a:rPr lang="he-IL" sz="3200" b="1" dirty="0">
                <a:solidFill>
                  <a:srgbClr val="4F2270"/>
                </a:solidFill>
                <a:latin typeface="Levenim MT" panose="02010502060101010101" pitchFamily="2" charset="-79"/>
                <a:ea typeface="+mn-ea"/>
                <a:cs typeface="Levenim MT" panose="02010502060101010101" pitchFamily="2" charset="-79"/>
              </a:rPr>
              <a:t>האם הבינה המלאכותית תחליף את המרצים או תסייע להם?</a:t>
            </a:r>
            <a:br>
              <a:rPr lang="he-IL" sz="3200" b="1" dirty="0">
                <a:solidFill>
                  <a:srgbClr val="4F2270"/>
                </a:solidFill>
                <a:latin typeface="Levenim MT" panose="02010502060101010101" pitchFamily="2" charset="-79"/>
                <a:ea typeface="+mn-ea"/>
                <a:cs typeface="Levenim MT" panose="02010502060101010101" pitchFamily="2" charset="-79"/>
              </a:rPr>
            </a:br>
            <a:endParaRPr lang="he-IL" sz="2800" b="1" dirty="0">
              <a:solidFill>
                <a:srgbClr val="4F2270"/>
              </a:solidFill>
              <a:latin typeface="Levenim MT" panose="02010502060101010101" pitchFamily="2" charset="-79"/>
              <a:ea typeface="Times New Roman"/>
              <a:cs typeface="Levenim MT" panose="02010502060101010101" pitchFamily="2" charset="-79"/>
            </a:endParaRPr>
          </a:p>
        </p:txBody>
      </p:sp>
      <p:pic>
        <p:nvPicPr>
          <p:cNvPr id="2" name="תמונה 1"/>
          <p:cNvPicPr>
            <a:picLocks noChangeAspect="1"/>
          </p:cNvPicPr>
          <p:nvPr/>
        </p:nvPicPr>
        <p:blipFill>
          <a:blip r:embed="rId3"/>
          <a:stretch>
            <a:fillRect/>
          </a:stretch>
        </p:blipFill>
        <p:spPr>
          <a:xfrm>
            <a:off x="2851265" y="2809874"/>
            <a:ext cx="5706581" cy="3709278"/>
          </a:xfrm>
          <a:prstGeom prst="rect">
            <a:avLst/>
          </a:prstGeom>
        </p:spPr>
      </p:pic>
    </p:spTree>
    <p:extLst>
      <p:ext uri="{BB962C8B-B14F-4D97-AF65-F5344CB8AC3E}">
        <p14:creationId xmlns:p14="http://schemas.microsoft.com/office/powerpoint/2010/main" val="299355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4800" y="1727200"/>
            <a:ext cx="11667067" cy="6958828"/>
          </a:xfrm>
          <a:prstGeom prst="rect">
            <a:avLst/>
          </a:prstGeom>
        </p:spPr>
        <p:txBody>
          <a:bodyPr wrap="square">
            <a:spAutoFit/>
          </a:bodyPr>
          <a:lstStyle/>
          <a:p>
            <a:pPr marL="342900" lvl="0" indent="-342900">
              <a:lnSpc>
                <a:spcPct val="115000"/>
              </a:lnSpc>
              <a:buFont typeface="Symbol" panose="05050102010706020507" pitchFamily="18" charset="2"/>
              <a:buChar char=""/>
            </a:pPr>
            <a:r>
              <a:rPr lang="he-IL" sz="2800" b="1" dirty="0" smtClean="0">
                <a:solidFill>
                  <a:srgbClr val="4F2270"/>
                </a:solidFill>
                <a:latin typeface="Levenim MT" panose="02010502060101010101" pitchFamily="2" charset="-79"/>
                <a:ea typeface="Times New Roman"/>
                <a:cs typeface="Levenim MT" panose="02010502060101010101" pitchFamily="2" charset="-79"/>
              </a:rPr>
              <a:t>מיומנויות רגשיות ותקשורתיות </a:t>
            </a:r>
            <a:r>
              <a:rPr lang="he-IL" sz="2000" dirty="0" smtClean="0">
                <a:solidFill>
                  <a:srgbClr val="4F2270"/>
                </a:solidFill>
                <a:latin typeface="Levenim MT" panose="02010502060101010101" pitchFamily="2" charset="-79"/>
                <a:ea typeface="Times New Roman"/>
                <a:cs typeface="Levenim MT" panose="02010502060101010101" pitchFamily="2" charset="-79"/>
              </a:rPr>
              <a:t>(היכולת לייצר קשר רגשי ואמפתי עם הלומדים כדי לסייע להם לצמוח ולהתפתח, לגלות רגישות תרבותית, לחולל מוטיבציה ללמידה, לזהות קשיים והתנגדויות, לפתח בלומדים מודעות עצמית, לשמש דוגמא אישית)</a:t>
            </a:r>
          </a:p>
          <a:p>
            <a:pPr lvl="0">
              <a:lnSpc>
                <a:spcPct val="115000"/>
              </a:lnSpc>
            </a:pPr>
            <a:endParaRPr lang="en-US" sz="2800" dirty="0" smtClean="0">
              <a:solidFill>
                <a:srgbClr val="4F2270"/>
              </a:solidFill>
              <a:latin typeface="Levenim MT" panose="02010502060101010101" pitchFamily="2" charset="-79"/>
              <a:ea typeface="Times New Roman"/>
              <a:cs typeface="Levenim MT" panose="02010502060101010101" pitchFamily="2" charset="-79"/>
            </a:endParaRPr>
          </a:p>
          <a:p>
            <a:pPr marL="342900" lvl="0" indent="-342900">
              <a:lnSpc>
                <a:spcPct val="115000"/>
              </a:lnSpc>
              <a:buFont typeface="Symbol" panose="05050102010706020507" pitchFamily="18" charset="2"/>
              <a:buChar char=""/>
            </a:pPr>
            <a:r>
              <a:rPr lang="he-IL" sz="2800" b="1" dirty="0" smtClean="0">
                <a:solidFill>
                  <a:srgbClr val="4F2270"/>
                </a:solidFill>
                <a:latin typeface="Levenim MT" panose="02010502060101010101" pitchFamily="2" charset="-79"/>
                <a:ea typeface="Times New Roman"/>
                <a:cs typeface="Levenim MT" panose="02010502060101010101" pitchFamily="2" charset="-79"/>
              </a:rPr>
              <a:t>מיומנויות פדגוגיות </a:t>
            </a:r>
            <a:r>
              <a:rPr lang="he-IL" sz="2000" dirty="0" smtClean="0">
                <a:solidFill>
                  <a:srgbClr val="4F2270"/>
                </a:solidFill>
                <a:latin typeface="Levenim MT" panose="02010502060101010101" pitchFamily="2" charset="-79"/>
                <a:ea typeface="Times New Roman"/>
                <a:cs typeface="Levenim MT" panose="02010502060101010101" pitchFamily="2" charset="-79"/>
              </a:rPr>
              <a:t>(</a:t>
            </a:r>
            <a:r>
              <a:rPr lang="he-IL" sz="2000" dirty="0">
                <a:solidFill>
                  <a:srgbClr val="4F2270"/>
                </a:solidFill>
                <a:latin typeface="Levenim MT" panose="02010502060101010101" pitchFamily="2" charset="-79"/>
                <a:ea typeface="Times New Roman"/>
                <a:cs typeface="Levenim MT" panose="02010502060101010101" pitchFamily="2" charset="-79"/>
              </a:rPr>
              <a:t>להתאים אסטרטגיות ושיטות הוראה המתאימות לצרכי הסטודנטים שלהם באופן </a:t>
            </a:r>
            <a:r>
              <a:rPr lang="he-IL" sz="2000" dirty="0" smtClean="0">
                <a:solidFill>
                  <a:srgbClr val="4F2270"/>
                </a:solidFill>
                <a:latin typeface="Levenim MT" panose="02010502060101010101" pitchFamily="2" charset="-79"/>
                <a:ea typeface="Times New Roman"/>
                <a:cs typeface="Levenim MT" panose="02010502060101010101" pitchFamily="2" charset="-79"/>
              </a:rPr>
              <a:t>אפקטיבי; ליצור סקרנות ופתיחות לרעיונות חדשים; לצייד ביכולת להתמודד עם קונפליקטים)</a:t>
            </a:r>
          </a:p>
          <a:p>
            <a:pPr lvl="0">
              <a:lnSpc>
                <a:spcPct val="115000"/>
              </a:lnSpc>
            </a:pPr>
            <a:endParaRPr lang="he-IL" sz="2800" dirty="0" smtClean="0">
              <a:solidFill>
                <a:srgbClr val="4F2270"/>
              </a:solidFill>
              <a:latin typeface="Levenim MT" panose="02010502060101010101" pitchFamily="2" charset="-79"/>
              <a:ea typeface="Times New Roman"/>
              <a:cs typeface="Levenim MT" panose="02010502060101010101" pitchFamily="2" charset="-79"/>
            </a:endParaRPr>
          </a:p>
          <a:p>
            <a:pPr marL="342900" lvl="0" indent="-342900">
              <a:lnSpc>
                <a:spcPct val="115000"/>
              </a:lnSpc>
              <a:buFont typeface="Symbol" panose="05050102010706020507" pitchFamily="18" charset="2"/>
              <a:buChar char=""/>
            </a:pPr>
            <a:r>
              <a:rPr lang="he-IL" sz="2800" b="1" dirty="0" smtClean="0">
                <a:solidFill>
                  <a:srgbClr val="4F2270"/>
                </a:solidFill>
                <a:latin typeface="Levenim MT" panose="02010502060101010101" pitchFamily="2" charset="-79"/>
                <a:ea typeface="Times New Roman"/>
                <a:cs typeface="Levenim MT" panose="02010502060101010101" pitchFamily="2" charset="-79"/>
              </a:rPr>
              <a:t>פיתוח מיומנויות הוליסטיות בעולם של </a:t>
            </a:r>
            <a:r>
              <a:rPr lang="en-US" sz="2800" b="1" dirty="0" smtClean="0">
                <a:solidFill>
                  <a:srgbClr val="4F2270"/>
                </a:solidFill>
                <a:latin typeface="Levenim MT" panose="02010502060101010101" pitchFamily="2" charset="-79"/>
                <a:ea typeface="Times New Roman"/>
                <a:cs typeface="Levenim MT" panose="02010502060101010101" pitchFamily="2" charset="-79"/>
              </a:rPr>
              <a:t>AI</a:t>
            </a:r>
            <a:r>
              <a:rPr lang="he-IL" sz="2800" dirty="0" smtClean="0">
                <a:solidFill>
                  <a:srgbClr val="4F2270"/>
                </a:solidFill>
                <a:latin typeface="Levenim MT" panose="02010502060101010101" pitchFamily="2" charset="-79"/>
                <a:ea typeface="Times New Roman"/>
                <a:cs typeface="Levenim MT" panose="02010502060101010101" pitchFamily="2" charset="-79"/>
              </a:rPr>
              <a:t> </a:t>
            </a:r>
            <a:r>
              <a:rPr lang="he-IL" sz="2000" dirty="0" smtClean="0">
                <a:solidFill>
                  <a:srgbClr val="4F2270"/>
                </a:solidFill>
                <a:latin typeface="Levenim MT" panose="02010502060101010101" pitchFamily="2" charset="-79"/>
                <a:ea typeface="Times New Roman"/>
                <a:cs typeface="Levenim MT" panose="02010502060101010101" pitchFamily="2" charset="-79"/>
              </a:rPr>
              <a:t>(פיתוח יכולות כגון: יצירתיות, חשיבה ביקורתית, עבודת צוות ושיתוף פעולה, חשיבה חדשנית, ניהול זמן וניהול עצמי)</a:t>
            </a:r>
            <a:endParaRPr lang="en-US" sz="2000" dirty="0" smtClean="0">
              <a:solidFill>
                <a:srgbClr val="4F2270"/>
              </a:solidFill>
              <a:latin typeface="Levenim MT" panose="02010502060101010101" pitchFamily="2" charset="-79"/>
              <a:ea typeface="Times New Roman"/>
              <a:cs typeface="Levenim MT" panose="02010502060101010101" pitchFamily="2" charset="-79"/>
            </a:endParaRPr>
          </a:p>
          <a:p>
            <a:pPr lvl="0">
              <a:lnSpc>
                <a:spcPct val="115000"/>
              </a:lnSpc>
            </a:pPr>
            <a:r>
              <a:rPr lang="en-US" sz="2800" dirty="0" smtClean="0">
                <a:solidFill>
                  <a:srgbClr val="4F2270"/>
                </a:solidFill>
                <a:latin typeface="Levenim MT" panose="02010502060101010101" pitchFamily="2" charset="-79"/>
                <a:ea typeface="Times New Roman"/>
                <a:cs typeface="Levenim MT" panose="02010502060101010101" pitchFamily="2" charset="-79"/>
              </a:rPr>
              <a:t> </a:t>
            </a:r>
          </a:p>
          <a:p>
            <a:pPr lvl="0">
              <a:lnSpc>
                <a:spcPct val="115000"/>
              </a:lnSpc>
            </a:pPr>
            <a:endParaRPr lang="en-US" sz="2800" dirty="0" smtClean="0">
              <a:solidFill>
                <a:srgbClr val="4F2270"/>
              </a:solidFill>
              <a:latin typeface="Levenim MT" panose="02010502060101010101" pitchFamily="2" charset="-79"/>
              <a:ea typeface="Times New Roman"/>
              <a:cs typeface="Levenim MT" panose="02010502060101010101" pitchFamily="2" charset="-79"/>
            </a:endParaRPr>
          </a:p>
          <a:p>
            <a:pPr marL="342900" lvl="0" indent="-342900">
              <a:lnSpc>
                <a:spcPct val="115000"/>
              </a:lnSpc>
              <a:buFont typeface="Symbol" panose="05050102010706020507" pitchFamily="18" charset="2"/>
              <a:buChar char=""/>
            </a:pPr>
            <a:endParaRPr lang="he-IL" sz="2800" b="1" dirty="0" smtClean="0">
              <a:solidFill>
                <a:srgbClr val="4F2270"/>
              </a:solidFill>
              <a:latin typeface="Levenim MT" panose="02010502060101010101" pitchFamily="2" charset="-79"/>
              <a:ea typeface="Times New Roman"/>
              <a:cs typeface="Levenim MT" panose="02010502060101010101" pitchFamily="2" charset="-79"/>
            </a:endParaRPr>
          </a:p>
          <a:p>
            <a:pPr marL="514350" lvl="0" indent="-514350">
              <a:lnSpc>
                <a:spcPct val="115000"/>
              </a:lnSpc>
              <a:buFont typeface="+mj-lt"/>
              <a:buAutoNum type="arabicPeriod"/>
            </a:pPr>
            <a:endParaRPr lang="he-IL" sz="2800" b="1" dirty="0">
              <a:solidFill>
                <a:srgbClr val="4F2270"/>
              </a:solidFill>
              <a:latin typeface="Levenim MT" panose="02010502060101010101" pitchFamily="2" charset="-79"/>
              <a:ea typeface="Times New Roman"/>
              <a:cs typeface="Levenim MT" panose="02010502060101010101" pitchFamily="2" charset="-79"/>
            </a:endParaRPr>
          </a:p>
          <a:p>
            <a:pPr marL="514350" lvl="0" indent="-514350">
              <a:lnSpc>
                <a:spcPct val="115000"/>
              </a:lnSpc>
              <a:buFont typeface="+mj-lt"/>
              <a:buAutoNum type="arabicPeriod"/>
            </a:pPr>
            <a:endParaRPr lang="en-US" sz="2800" b="1" dirty="0">
              <a:solidFill>
                <a:srgbClr val="4F2270"/>
              </a:solidFill>
              <a:latin typeface="Levenim MT" panose="02010502060101010101" pitchFamily="2" charset="-79"/>
              <a:ea typeface="Times New Roman"/>
              <a:cs typeface="Levenim MT" panose="02010502060101010101" pitchFamily="2" charset="-79"/>
            </a:endParaRPr>
          </a:p>
          <a:p>
            <a:pPr marL="342900" lvl="0" indent="-342900">
              <a:lnSpc>
                <a:spcPct val="115000"/>
              </a:lnSpc>
              <a:spcAft>
                <a:spcPts val="1000"/>
              </a:spcAft>
              <a:buFont typeface="Symbol" panose="05050102010706020507" pitchFamily="18" charset="2"/>
              <a:buChar char=""/>
            </a:pPr>
            <a:endParaRPr lang="en-US" sz="2800" dirty="0">
              <a:solidFill>
                <a:srgbClr val="4F2270"/>
              </a:solidFill>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fld id="{3FCBE61F-3E75-451B-A94E-9BD2BFC9541B}" type="slidenum">
              <a:rPr lang="he-IL" smtClean="0"/>
              <a:pPr/>
              <a:t>5</a:t>
            </a:fld>
            <a:endParaRPr lang="he-IL"/>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כותרת 1"/>
          <p:cNvSpPr>
            <a:spLocks noGrp="1"/>
          </p:cNvSpPr>
          <p:nvPr>
            <p:ph type="title"/>
          </p:nvPr>
        </p:nvSpPr>
        <p:spPr>
          <a:xfrm>
            <a:off x="-20854" y="288758"/>
            <a:ext cx="12192000" cy="793593"/>
          </a:xfrm>
          <a:solidFill>
            <a:schemeClr val="accent4"/>
          </a:solidFill>
        </p:spPr>
        <p:txBody>
          <a:bodyPr>
            <a:noAutofit/>
          </a:bodyPr>
          <a:lstStyle/>
          <a:p>
            <a:pPr lvl="0" algn="ctr">
              <a:spcBef>
                <a:spcPts val="1000"/>
              </a:spcBef>
            </a:pPr>
            <a:r>
              <a:rPr lang="he-IL" sz="3200" b="1" dirty="0">
                <a:solidFill>
                  <a:srgbClr val="4F2270"/>
                </a:solidFill>
                <a:latin typeface="Levenim MT" panose="02010502060101010101" pitchFamily="2" charset="-79"/>
                <a:cs typeface="Levenim MT" panose="02010502060101010101" pitchFamily="2" charset="-79"/>
              </a:rPr>
              <a:t/>
            </a:r>
            <a:br>
              <a:rPr lang="he-IL" sz="3200" b="1" dirty="0">
                <a:solidFill>
                  <a:srgbClr val="4F2270"/>
                </a:solidFill>
                <a:latin typeface="Levenim MT" panose="02010502060101010101" pitchFamily="2" charset="-79"/>
                <a:cs typeface="Levenim MT" panose="02010502060101010101" pitchFamily="2" charset="-79"/>
              </a:rPr>
            </a:br>
            <a:r>
              <a:rPr lang="he-IL" sz="3200" b="1" dirty="0" smtClean="0">
                <a:solidFill>
                  <a:srgbClr val="4F2270"/>
                </a:solidFill>
                <a:latin typeface="Levenim MT" panose="02010502060101010101" pitchFamily="2" charset="-79"/>
                <a:cs typeface="Levenim MT" panose="02010502060101010101" pitchFamily="2" charset="-79"/>
              </a:rPr>
              <a:t>תפקידי המרצה העתידי בעידן ה-</a:t>
            </a:r>
            <a:r>
              <a:rPr lang="en-US" sz="3200" b="1" dirty="0" smtClean="0">
                <a:solidFill>
                  <a:srgbClr val="4F2270"/>
                </a:solidFill>
                <a:latin typeface="Levenim MT" panose="02010502060101010101" pitchFamily="2" charset="-79"/>
                <a:cs typeface="Levenim MT" panose="02010502060101010101" pitchFamily="2" charset="-79"/>
              </a:rPr>
              <a:t>AI </a:t>
            </a:r>
            <a:endParaRPr lang="he-IL" sz="3600" dirty="0"/>
          </a:p>
        </p:txBody>
      </p:sp>
    </p:spTree>
    <p:extLst>
      <p:ext uri="{BB962C8B-B14F-4D97-AF65-F5344CB8AC3E}">
        <p14:creationId xmlns:p14="http://schemas.microsoft.com/office/powerpoint/2010/main" val="1705181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4800" y="1727200"/>
            <a:ext cx="11667067" cy="7241983"/>
          </a:xfrm>
          <a:prstGeom prst="rect">
            <a:avLst/>
          </a:prstGeom>
        </p:spPr>
        <p:txBody>
          <a:bodyPr wrap="square">
            <a:spAutoFit/>
          </a:bodyPr>
          <a:lstStyle/>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מצפן אתי, מוסרי וערכי </a:t>
            </a:r>
            <a:r>
              <a:rPr kumimoji="0" lang="he-IL"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(חינוך מתמיד להפעלת שיקולים אתיים, מוסריים וערכיים סביב הכללת </a:t>
            </a:r>
            <a:r>
              <a:rPr kumimoji="0" lang="en-US"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AI</a:t>
            </a:r>
            <a:r>
              <a:rPr kumimoji="0" lang="he-IL"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בתהליכי הלמידה: זיהוי הטיות, שימוש לא ראוי, הגנת מידע ופרטיות)</a:t>
            </a:r>
          </a:p>
          <a:p>
            <a:pPr marR="0" lvl="0" algn="r" defTabSz="914400" rtl="1" eaLnBrk="1" fontAlgn="auto" latinLnBrk="0" hangingPunct="1">
              <a:lnSpc>
                <a:spcPct val="115000"/>
              </a:lnSpc>
              <a:spcBef>
                <a:spcPts val="0"/>
              </a:spcBef>
              <a:spcAft>
                <a:spcPts val="0"/>
              </a:spcAft>
              <a:buClrTx/>
              <a:buSzTx/>
              <a:tabLst/>
              <a:defRPr/>
            </a:pPr>
            <a:endPar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תמיכה אישית בסטודנטים בעלי צרכים שונים</a:t>
            </a:r>
          </a:p>
          <a:p>
            <a:pPr marR="0" lvl="0" algn="r" defTabSz="914400" rtl="1" eaLnBrk="1" fontAlgn="auto" latinLnBrk="0" hangingPunct="1">
              <a:lnSpc>
                <a:spcPct val="115000"/>
              </a:lnSpc>
              <a:spcBef>
                <a:spcPts val="0"/>
              </a:spcBef>
              <a:spcAft>
                <a:spcPts val="0"/>
              </a:spcAft>
              <a:buClrTx/>
              <a:buSzTx/>
              <a:tabLst/>
              <a:defRPr/>
            </a:pP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חברות פעילה בקהילה מקצועית והתפתחות מקצועית</a:t>
            </a:r>
            <a:r>
              <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r>
              <a:rPr kumimoji="0" lang="en-US"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r>
              <a:rPr kumimoji="0" lang="he-IL"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(כדי</a:t>
            </a:r>
            <a:r>
              <a:rPr kumimoji="0" lang="he-IL" sz="2000" b="0" i="0" u="none" strike="noStrike" kern="1200" cap="none" spc="0" normalizeH="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לשלב באופן מיטבי את המכונה עם המגע האנושי בתהליכי הוראה ולמידה)</a:t>
            </a:r>
            <a:r>
              <a:rPr kumimoji="0" lang="en-US" sz="20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הדרכה וייעוץ </a:t>
            </a:r>
            <a:endParaRPr kumimoji="0" lang="en-US"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rPr>
              <a:t> </a:t>
            </a: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0" marR="0" lvl="0" indent="0" algn="r" defTabSz="914400" rtl="1"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CBE61F-3E75-451B-A94E-9BD2BFC9541B}"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כותרת 1"/>
          <p:cNvSpPr>
            <a:spLocks noGrp="1"/>
          </p:cNvSpPr>
          <p:nvPr>
            <p:ph type="title"/>
          </p:nvPr>
        </p:nvSpPr>
        <p:spPr>
          <a:xfrm>
            <a:off x="-20854" y="288758"/>
            <a:ext cx="12192000" cy="793593"/>
          </a:xfrm>
          <a:solidFill>
            <a:schemeClr val="accent4"/>
          </a:solidFill>
        </p:spPr>
        <p:txBody>
          <a:bodyPr>
            <a:noAutofit/>
          </a:bodyPr>
          <a:lstStyle/>
          <a:p>
            <a:pPr lvl="0" algn="ctr">
              <a:spcBef>
                <a:spcPts val="1000"/>
              </a:spcBef>
            </a:pPr>
            <a:r>
              <a:rPr lang="he-IL" sz="3200" b="1" dirty="0">
                <a:solidFill>
                  <a:srgbClr val="4F2270"/>
                </a:solidFill>
                <a:latin typeface="Levenim MT" panose="02010502060101010101" pitchFamily="2" charset="-79"/>
                <a:cs typeface="Levenim MT" panose="02010502060101010101" pitchFamily="2" charset="-79"/>
              </a:rPr>
              <a:t/>
            </a:r>
            <a:br>
              <a:rPr lang="he-IL" sz="3200" b="1" dirty="0">
                <a:solidFill>
                  <a:srgbClr val="4F2270"/>
                </a:solidFill>
                <a:latin typeface="Levenim MT" panose="02010502060101010101" pitchFamily="2" charset="-79"/>
                <a:cs typeface="Levenim MT" panose="02010502060101010101" pitchFamily="2" charset="-79"/>
              </a:rPr>
            </a:br>
            <a:r>
              <a:rPr lang="he-IL" sz="3200" b="1" dirty="0" smtClean="0">
                <a:solidFill>
                  <a:srgbClr val="4F2270"/>
                </a:solidFill>
                <a:latin typeface="Levenim MT" panose="02010502060101010101" pitchFamily="2" charset="-79"/>
                <a:cs typeface="Levenim MT" panose="02010502060101010101" pitchFamily="2" charset="-79"/>
              </a:rPr>
              <a:t>תפקידי המרצה העתידי בעידן ה-</a:t>
            </a:r>
            <a:r>
              <a:rPr lang="en-US" sz="3200" b="1" dirty="0" smtClean="0">
                <a:solidFill>
                  <a:srgbClr val="4F2270"/>
                </a:solidFill>
                <a:latin typeface="Levenim MT" panose="02010502060101010101" pitchFamily="2" charset="-79"/>
                <a:cs typeface="Levenim MT" panose="02010502060101010101" pitchFamily="2" charset="-79"/>
              </a:rPr>
              <a:t>AI </a:t>
            </a:r>
            <a:endParaRPr lang="he-IL" sz="3600" dirty="0"/>
          </a:p>
        </p:txBody>
      </p:sp>
    </p:spTree>
    <p:extLst>
      <p:ext uri="{BB962C8B-B14F-4D97-AF65-F5344CB8AC3E}">
        <p14:creationId xmlns:p14="http://schemas.microsoft.com/office/powerpoint/2010/main" val="266551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65018" y="1727200"/>
            <a:ext cx="11306849" cy="7029617"/>
          </a:xfrm>
          <a:prstGeom prst="rect">
            <a:avLst/>
          </a:prstGeom>
        </p:spPr>
        <p:txBody>
          <a:bodyPr wrap="square">
            <a:spAutoFit/>
          </a:bodyPr>
          <a:lstStyle/>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להיות מומחה התוכן הבלעדי הצריך להקנות את התוכן הלימודי </a:t>
            </a:r>
          </a:p>
          <a:p>
            <a:pPr marR="0" lvl="0" algn="r" defTabSz="914400" rtl="1" eaLnBrk="1" fontAlgn="auto" latinLnBrk="0" hangingPunct="1">
              <a:lnSpc>
                <a:spcPct val="115000"/>
              </a:lnSpc>
              <a:spcBef>
                <a:spcPts val="0"/>
              </a:spcBef>
              <a:spcAft>
                <a:spcPts val="0"/>
              </a:spcAft>
              <a:buClrTx/>
              <a:buSzTx/>
              <a:tabLst/>
              <a:defRPr/>
            </a:pPr>
            <a:r>
              <a:rPr lang="he-IL" sz="2800" dirty="0">
                <a:solidFill>
                  <a:srgbClr val="4F2270"/>
                </a:solidFill>
                <a:latin typeface="Levenim MT" panose="02010502060101010101" pitchFamily="2" charset="-79"/>
                <a:ea typeface="Times New Roman"/>
                <a:cs typeface="Levenim MT" panose="02010502060101010101" pitchFamily="2" charset="-79"/>
              </a:rPr>
              <a:t> </a:t>
            </a:r>
            <a:r>
              <a:rPr lang="he-IL" sz="2800" dirty="0" smtClean="0">
                <a:solidFill>
                  <a:srgbClr val="4F2270"/>
                </a:solidFill>
                <a:latin typeface="Levenim MT" panose="02010502060101010101" pitchFamily="2" charset="-79"/>
                <a:ea typeface="Times New Roman"/>
                <a:cs typeface="Levenim MT" panose="02010502060101010101" pitchFamily="2" charset="-79"/>
              </a:rPr>
              <a:t>  </a:t>
            </a: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ו"להרביץ תורה".</a:t>
            </a:r>
            <a:r>
              <a:rPr kumimoji="0" lang="he-IL" sz="2800" b="0" i="0" u="none" strike="noStrike" kern="1200" cap="none" spc="0" normalizeH="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p>
          <a:p>
            <a:pPr marR="0" lvl="0" algn="r" defTabSz="914400" rtl="1" eaLnBrk="1" fontAlgn="auto" latinLnBrk="0" hangingPunct="1">
              <a:lnSpc>
                <a:spcPct val="115000"/>
              </a:lnSpc>
              <a:spcBef>
                <a:spcPts val="0"/>
              </a:spcBef>
              <a:spcAft>
                <a:spcPts val="0"/>
              </a:spcAft>
              <a:buClrTx/>
              <a:buSzTx/>
              <a:tabLst/>
              <a:defRPr/>
            </a:pPr>
            <a:r>
              <a:rPr lang="he-IL" sz="2800" baseline="0" dirty="0" smtClean="0">
                <a:solidFill>
                  <a:srgbClr val="4F2270"/>
                </a:solidFill>
                <a:latin typeface="Levenim MT" panose="02010502060101010101" pitchFamily="2" charset="-79"/>
                <a:ea typeface="Times New Roman"/>
                <a:cs typeface="Levenim MT" panose="02010502060101010101" pitchFamily="2" charset="-79"/>
              </a:rPr>
              <a:t>  </a:t>
            </a:r>
            <a:r>
              <a:rPr lang="he-IL" sz="2800" b="1" baseline="0" dirty="0" smtClean="0">
                <a:solidFill>
                  <a:srgbClr val="4F2270"/>
                </a:solidFill>
                <a:latin typeface="Levenim MT" panose="02010502060101010101" pitchFamily="2" charset="-79"/>
                <a:ea typeface="Times New Roman"/>
                <a:cs typeface="Levenim MT" panose="02010502060101010101" pitchFamily="2" charset="-79"/>
              </a:rPr>
              <a:t>קבלת הידע</a:t>
            </a:r>
            <a:r>
              <a:rPr lang="he-IL" sz="2800" b="1" dirty="0" smtClean="0">
                <a:solidFill>
                  <a:srgbClr val="4F2270"/>
                </a:solidFill>
                <a:latin typeface="Levenim MT" panose="02010502060101010101" pitchFamily="2" charset="-79"/>
                <a:ea typeface="Times New Roman"/>
                <a:cs typeface="Levenim MT" panose="02010502060101010101" pitchFamily="2" charset="-79"/>
              </a:rPr>
              <a:t> והתוכן הלימודי יגיעו בעיקר מהמכונה.</a:t>
            </a: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a:t>
            </a:r>
          </a:p>
          <a:p>
            <a:pPr marR="0" lvl="0" algn="r" defTabSz="914400" rtl="1" eaLnBrk="1" fontAlgn="auto" latinLnBrk="0" hangingPunct="1">
              <a:lnSpc>
                <a:spcPct val="115000"/>
              </a:lnSpc>
              <a:spcBef>
                <a:spcPts val="0"/>
              </a:spcBef>
              <a:spcAft>
                <a:spcPts val="0"/>
              </a:spcAft>
              <a:buClrTx/>
              <a:buSzTx/>
              <a:tabLst/>
              <a:defRPr/>
            </a:pPr>
            <a:endParaRPr lang="he-IL" sz="2800" dirty="0">
              <a:solidFill>
                <a:srgbClr val="4F2270"/>
              </a:solidFill>
              <a:latin typeface="Levenim MT" panose="02010502060101010101" pitchFamily="2" charset="-79"/>
              <a:ea typeface="Times New Roman"/>
              <a:cs typeface="Levenim MT" panose="02010502060101010101" pitchFamily="2" charset="-79"/>
            </a:endParaRPr>
          </a:p>
          <a:p>
            <a:pPr marR="0" lvl="0" defTabSz="914400" rtl="1" eaLnBrk="1" fontAlgn="auto" latinLnBrk="0" hangingPunct="1">
              <a:lnSpc>
                <a:spcPct val="115000"/>
              </a:lnSpc>
              <a:spcBef>
                <a:spcPts val="0"/>
              </a:spcBef>
              <a:spcAft>
                <a:spcPts val="0"/>
              </a:spcAft>
              <a:buClrTx/>
              <a:buSzTx/>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"מחשבים מסלול מחדש" – למידה מותאמת יעילה ואפקטיבית יותר </a:t>
            </a:r>
          </a:p>
          <a:p>
            <a:pPr marR="0" lvl="0" defTabSz="914400" rtl="1" eaLnBrk="1" fontAlgn="auto" latinLnBrk="0" hangingPunct="1">
              <a:lnSpc>
                <a:spcPct val="115000"/>
              </a:lnSpc>
              <a:spcBef>
                <a:spcPts val="0"/>
              </a:spcBef>
              <a:spcAft>
                <a:spcPts val="0"/>
              </a:spcAft>
              <a:buClrTx/>
              <a:buSzTx/>
              <a:tabLst/>
              <a:defRPr/>
            </a:pPr>
            <a:r>
              <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ללא אבדן מגע אנושי.</a:t>
            </a:r>
          </a:p>
          <a:p>
            <a:pPr marR="0" lvl="0" algn="r" defTabSz="914400" rtl="1" eaLnBrk="1" fontAlgn="auto" latinLnBrk="0" hangingPunct="1">
              <a:lnSpc>
                <a:spcPct val="115000"/>
              </a:lnSpc>
              <a:spcBef>
                <a:spcPts val="0"/>
              </a:spcBef>
              <a:spcAft>
                <a:spcPts val="0"/>
              </a:spcAft>
              <a:buClrTx/>
              <a:buSzTx/>
              <a:tabLst/>
              <a:defRPr/>
            </a:pPr>
            <a:r>
              <a:rPr kumimoji="0" lang="he-IL"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הוראה ולמידה בעולם של בינה מלאכותית ומציאות מעורבת ידרשו מהמרצה לטפח מיומנויות חברתיות, רגשיות,</a:t>
            </a:r>
            <a:r>
              <a:rPr kumimoji="0" lang="he-IL" sz="2800" b="0" i="0" u="none" strike="noStrike" kern="1200" cap="none" spc="0" normalizeH="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rPr>
              <a:t> ערכיות, מוסריות, אתיות, תרבותיות, התנהגותיות אצל הלומדים</a:t>
            </a: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0" marR="0" lvl="0" indent="0" algn="r" defTabSz="914400" rtl="1"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he-IL" sz="2800" b="1" i="0" u="none" strike="noStrike" kern="1200" cap="none" spc="0" normalizeH="0" baseline="0" noProof="0" dirty="0" smtClean="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he-IL"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514350" marR="0" lvl="0" indent="-514350" algn="r" defTabSz="914400" rtl="1" eaLnBrk="1" fontAlgn="auto" latinLnBrk="0" hangingPunct="1">
              <a:lnSpc>
                <a:spcPct val="115000"/>
              </a:lnSpc>
              <a:spcBef>
                <a:spcPts val="0"/>
              </a:spcBef>
              <a:spcAft>
                <a:spcPts val="0"/>
              </a:spcAft>
              <a:buClrTx/>
              <a:buSzTx/>
              <a:buFont typeface="+mj-lt"/>
              <a:buAutoNum type="arabicPeriod"/>
              <a:tabLst/>
              <a:defRPr/>
            </a:pPr>
            <a:endParaRPr kumimoji="0" lang="en-US" sz="2800" b="1"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a:p>
            <a:pPr marL="342900" marR="0" lvl="0" indent="-342900" algn="r" defTabSz="914400" rtl="1" eaLnBrk="1" fontAlgn="auto" latinLnBrk="0" hangingPunct="1">
              <a:lnSpc>
                <a:spcPct val="115000"/>
              </a:lnSpc>
              <a:spcBef>
                <a:spcPts val="0"/>
              </a:spcBef>
              <a:spcAft>
                <a:spcPts val="1000"/>
              </a:spcAft>
              <a:buClrTx/>
              <a:buSzTx/>
              <a:buFont typeface="Symbol" panose="05050102010706020507" pitchFamily="18" charset="2"/>
              <a:buChar char=""/>
              <a:tabLst/>
              <a:defRPr/>
            </a:pPr>
            <a:endParaRPr kumimoji="0" lang="en-US" sz="2800" b="0" i="0" u="none" strike="noStrike" kern="1200" cap="none" spc="0" normalizeH="0" baseline="0" noProof="0" dirty="0">
              <a:ln>
                <a:noFill/>
              </a:ln>
              <a:solidFill>
                <a:srgbClr val="4F2270"/>
              </a:solidFill>
              <a:effectLst/>
              <a:uLnTx/>
              <a:uFillTx/>
              <a:latin typeface="Levenim MT" panose="02010502060101010101" pitchFamily="2" charset="-79"/>
              <a:ea typeface="Times New Roman"/>
              <a:cs typeface="Levenim MT" panose="02010502060101010101" pitchFamily="2" charset="-79"/>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CBE61F-3E75-451B-A94E-9BD2BFC9541B}"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AutoShape 4" descr="Image result for ‫אימוג'י‬‎">
            <a:hlinkClick r:id="rId2"/>
          </p:cNvPr>
          <p:cNvSpPr>
            <a:spLocks noChangeAspect="1" noChangeArrowheads="1"/>
          </p:cNvSpPr>
          <p:nvPr/>
        </p:nvSpPr>
        <p:spPr bwMode="auto">
          <a:xfrm>
            <a:off x="5252989" y="-609601"/>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כותרת 1"/>
          <p:cNvSpPr>
            <a:spLocks noGrp="1"/>
          </p:cNvSpPr>
          <p:nvPr>
            <p:ph type="title"/>
          </p:nvPr>
        </p:nvSpPr>
        <p:spPr>
          <a:xfrm>
            <a:off x="-20854" y="288758"/>
            <a:ext cx="12192000" cy="793593"/>
          </a:xfrm>
          <a:solidFill>
            <a:schemeClr val="accent4"/>
          </a:solidFill>
        </p:spPr>
        <p:txBody>
          <a:bodyPr>
            <a:noAutofit/>
          </a:bodyPr>
          <a:lstStyle/>
          <a:p>
            <a:pPr lvl="0" algn="ctr">
              <a:spcBef>
                <a:spcPts val="1000"/>
              </a:spcBef>
            </a:pPr>
            <a:r>
              <a:rPr lang="he-IL" sz="3200" b="1" dirty="0" smtClean="0">
                <a:solidFill>
                  <a:srgbClr val="4F2270"/>
                </a:solidFill>
                <a:latin typeface="Levenim MT" panose="02010502060101010101" pitchFamily="2" charset="-79"/>
                <a:cs typeface="Levenim MT" panose="02010502060101010101" pitchFamily="2" charset="-79"/>
              </a:rPr>
              <a:t/>
            </a:r>
            <a:br>
              <a:rPr lang="he-IL" sz="3200" b="1" dirty="0" smtClean="0">
                <a:solidFill>
                  <a:srgbClr val="4F2270"/>
                </a:solidFill>
                <a:latin typeface="Levenim MT" panose="02010502060101010101" pitchFamily="2" charset="-79"/>
                <a:cs typeface="Levenim MT" panose="02010502060101010101" pitchFamily="2" charset="-79"/>
              </a:rPr>
            </a:br>
            <a:r>
              <a:rPr lang="he-IL" sz="3200" b="1" dirty="0" smtClean="0">
                <a:solidFill>
                  <a:srgbClr val="4F2270"/>
                </a:solidFill>
                <a:latin typeface="Levenim MT" panose="02010502060101010101" pitchFamily="2" charset="-79"/>
                <a:cs typeface="Levenim MT" panose="02010502060101010101" pitchFamily="2" charset="-79"/>
              </a:rPr>
              <a:t>מה לא נצפה מהמרצה העתידי בעידן ה-</a:t>
            </a:r>
            <a:r>
              <a:rPr lang="en-US" sz="3200" b="1" dirty="0" smtClean="0">
                <a:solidFill>
                  <a:srgbClr val="4F2270"/>
                </a:solidFill>
                <a:latin typeface="Levenim MT" panose="02010502060101010101" pitchFamily="2" charset="-79"/>
                <a:cs typeface="Levenim MT" panose="02010502060101010101" pitchFamily="2" charset="-79"/>
              </a:rPr>
              <a:t>AI</a:t>
            </a:r>
            <a:r>
              <a:rPr lang="he-IL" sz="3200" b="1" dirty="0" smtClean="0">
                <a:solidFill>
                  <a:srgbClr val="4F2270"/>
                </a:solidFill>
                <a:latin typeface="Levenim MT" panose="02010502060101010101" pitchFamily="2" charset="-79"/>
                <a:cs typeface="Levenim MT" panose="02010502060101010101" pitchFamily="2" charset="-79"/>
              </a:rPr>
              <a:t>?</a:t>
            </a:r>
            <a:endParaRPr lang="he-IL" sz="3600" dirty="0"/>
          </a:p>
        </p:txBody>
      </p:sp>
    </p:spTree>
    <p:extLst>
      <p:ext uri="{BB962C8B-B14F-4D97-AF65-F5344CB8AC3E}">
        <p14:creationId xmlns:p14="http://schemas.microsoft.com/office/powerpoint/2010/main" val="263515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0" y="0"/>
            <a:ext cx="12192000" cy="5876145"/>
          </a:xfrm>
          <a:noFill/>
        </p:spPr>
        <p:txBody>
          <a:bodyPr>
            <a:normAutofit fontScale="90000"/>
          </a:bodyPr>
          <a:lstStyle/>
          <a:p>
            <a:pPr lvl="0" algn="ctr">
              <a:lnSpc>
                <a:spcPct val="115000"/>
              </a:lnSpc>
              <a:spcBef>
                <a:spcPts val="1000"/>
              </a:spcBef>
              <a:spcAft>
                <a:spcPts val="1000"/>
              </a:spcAft>
            </a:pPr>
            <a: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t/>
            </a:r>
            <a:b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br>
            <a: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t/>
            </a:r>
            <a:b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br>
            <a:r>
              <a:rPr lang="he-IL" sz="8000" b="1" dirty="0">
                <a:solidFill>
                  <a:schemeClr val="accent6">
                    <a:lumMod val="75000"/>
                  </a:schemeClr>
                </a:solidFill>
                <a:latin typeface="Levenim MT" panose="02010502060101010101" pitchFamily="2" charset="-79"/>
                <a:ea typeface="Times New Roman"/>
                <a:cs typeface="Levenim MT" panose="02010502060101010101" pitchFamily="2" charset="-79"/>
              </a:rPr>
              <a:t/>
            </a:r>
            <a:br>
              <a:rPr lang="he-IL" sz="8000" b="1" dirty="0">
                <a:solidFill>
                  <a:schemeClr val="accent6">
                    <a:lumMod val="75000"/>
                  </a:schemeClr>
                </a:solidFill>
                <a:latin typeface="Levenim MT" panose="02010502060101010101" pitchFamily="2" charset="-79"/>
                <a:ea typeface="Times New Roman"/>
                <a:cs typeface="Levenim MT" panose="02010502060101010101" pitchFamily="2" charset="-79"/>
              </a:rPr>
            </a:br>
            <a: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t>תודה </a:t>
            </a:r>
            <a:r>
              <a:rPr lang="he-IL" sz="8000" b="1" dirty="0" smtClean="0">
                <a:solidFill>
                  <a:schemeClr val="accent6">
                    <a:lumMod val="75000"/>
                  </a:schemeClr>
                </a:solidFill>
                <a:latin typeface="Levenim MT" panose="02010502060101010101" pitchFamily="2" charset="-79"/>
                <a:ea typeface="Times New Roman"/>
                <a:cs typeface="Levenim MT" panose="02010502060101010101" pitchFamily="2" charset="-79"/>
              </a:rPr>
              <a:t>!    </a:t>
            </a:r>
            <a:r>
              <a:rPr lang="he-IL" sz="8000" b="1" dirty="0">
                <a:solidFill>
                  <a:schemeClr val="accent6">
                    <a:lumMod val="75000"/>
                  </a:schemeClr>
                </a:solidFill>
                <a:latin typeface="Calibri" panose="020F0502020204030204"/>
                <a:ea typeface="+mn-ea"/>
                <a:cs typeface="Arial" panose="020B0604020202020204" pitchFamily="34" charset="0"/>
              </a:rPr>
              <a:t/>
            </a:r>
            <a:br>
              <a:rPr lang="he-IL" sz="8000" b="1" dirty="0">
                <a:solidFill>
                  <a:schemeClr val="accent6">
                    <a:lumMod val="75000"/>
                  </a:schemeClr>
                </a:solidFill>
                <a:latin typeface="Calibri" panose="020F0502020204030204"/>
                <a:ea typeface="+mn-ea"/>
                <a:cs typeface="Arial" panose="020B0604020202020204" pitchFamily="34" charset="0"/>
              </a:rPr>
            </a:br>
            <a:endParaRPr lang="he-IL" sz="4800" dirty="0">
              <a:solidFill>
                <a:schemeClr val="accent6">
                  <a:lumMod val="75000"/>
                </a:schemeClr>
              </a:solidFill>
            </a:endParaRPr>
          </a:p>
        </p:txBody>
      </p:sp>
      <p:sp>
        <p:nvSpPr>
          <p:cNvPr id="3" name="מציין מיקום של מספר שקופית 2"/>
          <p:cNvSpPr>
            <a:spLocks noGrp="1"/>
          </p:cNvSpPr>
          <p:nvPr>
            <p:ph type="sldNum" sz="quarter" idx="12"/>
          </p:nvPr>
        </p:nvSpPr>
        <p:spPr/>
        <p:txBody>
          <a:bodyPr/>
          <a:lstStyle/>
          <a:p>
            <a:fld id="{3FCBE61F-3E75-451B-A94E-9BD2BFC9541B}" type="slidenum">
              <a:rPr lang="he-IL" smtClean="0"/>
              <a:pPr/>
              <a:t>8</a:t>
            </a:fld>
            <a:endParaRPr lang="he-IL"/>
          </a:p>
        </p:txBody>
      </p:sp>
      <p:pic>
        <p:nvPicPr>
          <p:cNvPr id="4098" name="Picture 2" descr="בינה מלאכותית זה כבר לגמרי מיינסטרים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288" y="340822"/>
            <a:ext cx="4821382" cy="26850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גם למורים מגיעים עוזרים אישיים: בינה מלאכותית בשירות ההוראה והלמידה - הידע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611" y="2958379"/>
            <a:ext cx="3493713" cy="29177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מורים ומרצים חוששים: בינה מלאכותית משוכללת תוביל לרמאות ענפה - מקור ראשו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783" y="3025833"/>
            <a:ext cx="2567248" cy="313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8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343</Words>
  <Application>Microsoft Office PowerPoint</Application>
  <PresentationFormat>מסך רחב</PresentationFormat>
  <Paragraphs>73</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Arial</vt:lpstr>
      <vt:lpstr>Calibri</vt:lpstr>
      <vt:lpstr>Calibri Light</vt:lpstr>
      <vt:lpstr>Levenim MT</vt:lpstr>
      <vt:lpstr>Symbol</vt:lpstr>
      <vt:lpstr>Times New Roman</vt:lpstr>
      <vt:lpstr>ערכת נושא Office</vt:lpstr>
      <vt:lpstr>מצגת של PowerPoint‏</vt:lpstr>
      <vt:lpstr> פריצת הבינה המלאכותית לחיינו</vt:lpstr>
      <vt:lpstr> AI באקדמיה - האם לאמץ או להדוף?</vt:lpstr>
      <vt:lpstr>האם הבינה המלאכותית תחליף את המרצים או תסייע להם? </vt:lpstr>
      <vt:lpstr> תפקידי המרצה העתידי בעידן ה-AI </vt:lpstr>
      <vt:lpstr> תפקידי המרצה העתידי בעידן ה-AI </vt:lpstr>
      <vt:lpstr> מה לא נצפה מהמרצה העתידי בעידן ה-AI?</vt:lpstr>
      <vt:lpstr>   תודה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Ayelet Shoval</dc:creator>
  <cp:lastModifiedBy>User</cp:lastModifiedBy>
  <cp:revision>246</cp:revision>
  <cp:lastPrinted>2016-09-27T08:41:17Z</cp:lastPrinted>
  <dcterms:created xsi:type="dcterms:W3CDTF">2015-03-29T07:37:02Z</dcterms:created>
  <dcterms:modified xsi:type="dcterms:W3CDTF">2023-06-27T21:54:09Z</dcterms:modified>
</cp:coreProperties>
</file>