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8.xml" ContentType="application/inkml+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ink/ink13.xml" ContentType="application/inkml+xml"/>
  <Override PartName="/ppt/notesSlides/notesSlide21.xml" ContentType="application/vnd.openxmlformats-officedocument.presentationml.notesSlide+xml"/>
  <Override PartName="/ppt/ink/ink14.xml" ContentType="application/inkml+xml"/>
  <Override PartName="/ppt/notesSlides/notesSlide22.xml" ContentType="application/vnd.openxmlformats-officedocument.presentationml.notesSlide+xml"/>
  <Override PartName="/ppt/ink/ink15.xml" ContentType="application/inkml+xml"/>
  <Override PartName="/ppt/ink/ink16.xml" ContentType="application/inkml+xml"/>
  <Override PartName="/ppt/notesSlides/notesSlide23.xml" ContentType="application/vnd.openxmlformats-officedocument.presentationml.notesSlide+xml"/>
  <Override PartName="/ppt/ink/ink17.xml" ContentType="application/inkml+xml"/>
  <Override PartName="/ppt/ink/ink18.xml" ContentType="application/inkml+xml"/>
  <Override PartName="/ppt/notesSlides/notesSlide24.xml" ContentType="application/vnd.openxmlformats-officedocument.presentationml.notesSlide+xml"/>
  <Override PartName="/ppt/ink/ink19.xml" ContentType="application/inkml+xml"/>
  <Override PartName="/ppt/ink/ink20.xml" ContentType="application/inkml+xml"/>
  <Override PartName="/ppt/notesSlides/notesSlide25.xml" ContentType="application/vnd.openxmlformats-officedocument.presentationml.notesSlide+xml"/>
  <Override PartName="/ppt/ink/ink21.xml" ContentType="application/inkml+xml"/>
  <Override PartName="/ppt/notesSlides/notesSlide26.xml" ContentType="application/vnd.openxmlformats-officedocument.presentationml.notesSlide+xml"/>
  <Override PartName="/ppt/ink/ink22.xml" ContentType="application/inkml+xml"/>
  <Override PartName="/ppt/notesSlides/notesSlide27.xml" ContentType="application/vnd.openxmlformats-officedocument.presentationml.notesSlide+xml"/>
  <Override PartName="/ppt/ink/ink23.xml" ContentType="application/inkml+xml"/>
  <Override PartName="/ppt/notesSlides/notesSlide28.xml" ContentType="application/vnd.openxmlformats-officedocument.presentationml.notesSlide+xml"/>
  <Override PartName="/ppt/ink/ink2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5.xml" ContentType="application/inkml+xml"/>
  <Override PartName="/ppt/notesSlides/notesSlide31.xml" ContentType="application/vnd.openxmlformats-officedocument.presentationml.notesSlide+xml"/>
  <Override PartName="/ppt/ink/ink26.xml" ContentType="application/inkml+xml"/>
  <Override PartName="/ppt/notesSlides/notesSlide32.xml" ContentType="application/vnd.openxmlformats-officedocument.presentationml.notesSlide+xml"/>
  <Override PartName="/ppt/ink/ink27.xml" ContentType="application/inkml+xml"/>
  <Override PartName="/ppt/notesSlides/notesSlide33.xml" ContentType="application/vnd.openxmlformats-officedocument.presentationml.notesSlide+xml"/>
  <Override PartName="/ppt/ink/ink28.xml" ContentType="application/inkml+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73" r:id="rId2"/>
    <p:sldId id="274" r:id="rId3"/>
    <p:sldId id="375" r:id="rId4"/>
    <p:sldId id="373" r:id="rId5"/>
    <p:sldId id="332" r:id="rId6"/>
    <p:sldId id="374" r:id="rId7"/>
    <p:sldId id="304" r:id="rId8"/>
    <p:sldId id="365" r:id="rId9"/>
    <p:sldId id="349" r:id="rId10"/>
    <p:sldId id="334" r:id="rId11"/>
    <p:sldId id="874" r:id="rId12"/>
    <p:sldId id="376" r:id="rId13"/>
    <p:sldId id="871" r:id="rId14"/>
    <p:sldId id="872" r:id="rId15"/>
    <p:sldId id="361" r:id="rId16"/>
    <p:sldId id="362" r:id="rId17"/>
    <p:sldId id="377" r:id="rId18"/>
    <p:sldId id="379" r:id="rId19"/>
    <p:sldId id="380" r:id="rId20"/>
    <p:sldId id="381" r:id="rId21"/>
    <p:sldId id="382" r:id="rId22"/>
    <p:sldId id="383" r:id="rId23"/>
    <p:sldId id="384" r:id="rId24"/>
    <p:sldId id="385" r:id="rId25"/>
    <p:sldId id="386" r:id="rId26"/>
    <p:sldId id="387" r:id="rId27"/>
    <p:sldId id="388" r:id="rId28"/>
    <p:sldId id="389" r:id="rId29"/>
    <p:sldId id="306" r:id="rId30"/>
    <p:sldId id="391" r:id="rId31"/>
    <p:sldId id="873" r:id="rId32"/>
    <p:sldId id="392" r:id="rId33"/>
    <p:sldId id="875" r:id="rId34"/>
    <p:sldId id="371" r:id="rId35"/>
    <p:sldId id="330" r:id="rId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AV HAYAK" initials="MH" lastIdx="1" clrIdx="0">
    <p:extLst>
      <p:ext uri="{19B8F6BF-5375-455C-9EA6-DF929625EA0E}">
        <p15:presenceInfo xmlns:p15="http://schemas.microsoft.com/office/powerpoint/2012/main" userId="a3de01d0e43d06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15"/>
    <a:srgbClr val="2185C5"/>
    <a:srgbClr val="F20253"/>
    <a:srgbClr val="7ECEFD"/>
    <a:srgbClr val="EAEFF1"/>
    <a:srgbClr val="F4286D"/>
    <a:srgbClr val="6774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סגנון בהיר 2 - הדגשה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8" autoAdjust="0"/>
    <p:restoredTop sz="73790" autoAdjust="0"/>
  </p:normalViewPr>
  <p:slideViewPr>
    <p:cSldViewPr snapToGrid="0">
      <p:cViewPr varScale="1">
        <p:scale>
          <a:sx n="60" d="100"/>
          <a:sy n="60" d="100"/>
        </p:scale>
        <p:origin x="108" y="3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3-06-23T12:41:47.934"/>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3-06-23T12:41:47.934"/>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3-06-23T12:41:47.934"/>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19-02-26T05:53:30.178"/>
    </inkml:context>
    <inkml:brush xml:id="br0">
      <inkml:brushProperty name="width" value="0.05" units="cm"/>
      <inkml:brushProperty name="height" value="0.05" units="cm"/>
      <inkml:brushProperty name="color" value="#2B608B"/>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806019B-4C2B-4D0D-8F0F-4B7CC1735600}" type="datetimeFigureOut">
              <a:rPr lang="he-IL" smtClean="0"/>
              <a:t>ח'/תמוז/תשפ"ג</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947F906-4009-47A6-8A31-5B3A45AFA8F7}" type="slidenum">
              <a:rPr lang="he-IL" smtClean="0"/>
              <a:t>‹#›</a:t>
            </a:fld>
            <a:endParaRPr lang="he-IL" dirty="0"/>
          </a:p>
        </p:txBody>
      </p:sp>
    </p:spTree>
    <p:extLst>
      <p:ext uri="{BB962C8B-B14F-4D97-AF65-F5344CB8AC3E}">
        <p14:creationId xmlns:p14="http://schemas.microsoft.com/office/powerpoint/2010/main" val="25282002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09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solidFill>
                  <a:schemeClr val="accent3">
                    <a:lumMod val="50000"/>
                  </a:schemeClr>
                </a:solidFill>
              </a:rPr>
              <a:t>. מורים אלו אותרו על ידי פרחי ההוראה במסגרת קורס במכללה להכשרה להוראה העוסק בחדשנות טכנולוגית. כמו כן מייצגים מגוון שכבות גיל מיסודי ועד </a:t>
            </a:r>
            <a:r>
              <a:rPr lang="he-IL" sz="1200" dirty="0" err="1">
                <a:solidFill>
                  <a:schemeClr val="accent3">
                    <a:lumMod val="50000"/>
                  </a:schemeClr>
                </a:solidFill>
              </a:rPr>
              <a:t>חט"ע</a:t>
            </a:r>
            <a:r>
              <a:rPr lang="he-IL" sz="1200" dirty="0">
                <a:solidFill>
                  <a:schemeClr val="accent3">
                    <a:lumMod val="50000"/>
                  </a:schemeClr>
                </a:solidFill>
              </a:rPr>
              <a:t>. </a:t>
            </a:r>
          </a:p>
          <a:p>
            <a:pPr marL="0" lvl="0" indent="0" algn="r" rtl="1">
              <a:spcBef>
                <a:spcPts val="0"/>
              </a:spcBef>
              <a:spcAft>
                <a:spcPts val="0"/>
              </a:spcAft>
              <a:buNone/>
            </a:pPr>
            <a:r>
              <a:rPr lang="he-IL" sz="1200" dirty="0">
                <a:solidFill>
                  <a:schemeClr val="accent3">
                    <a:lumMod val="50000"/>
                  </a:schemeClr>
                </a:solidFill>
              </a:rPr>
              <a:t>70 אחוז מהנחקרים הם על יסודי היתר יסודי.</a:t>
            </a:r>
          </a:p>
          <a:p>
            <a:pPr marL="0" lvl="0" indent="0" algn="r" rtl="1">
              <a:spcBef>
                <a:spcPts val="0"/>
              </a:spcBef>
              <a:spcAft>
                <a:spcPts val="0"/>
              </a:spcAft>
              <a:buNone/>
            </a:pPr>
            <a:endParaRPr lang="he-IL" sz="1200" dirty="0">
              <a:solidFill>
                <a:schemeClr val="accent3">
                  <a:lumMod val="50000"/>
                </a:schemeClr>
              </a:solidFill>
            </a:endParaRPr>
          </a:p>
          <a:p>
            <a:pPr marL="0" lvl="0" indent="0" algn="r" rtl="1">
              <a:spcBef>
                <a:spcPts val="0"/>
              </a:spcBef>
              <a:spcAft>
                <a:spcPts val="0"/>
              </a:spcAft>
              <a:buNone/>
            </a:pPr>
            <a:r>
              <a:rPr lang="he-IL" dirty="0"/>
              <a:t>שם התפקיד רכזים טכנו-פדגוגיים / רכזי תקשוב בית </a:t>
            </a:r>
            <a:r>
              <a:rPr lang="he-IL" dirty="0" err="1"/>
              <a:t>ספריים</a:t>
            </a:r>
            <a:r>
              <a:rPr lang="he-IL" dirty="0"/>
              <a:t> בתוכנית התקשוב הלאומית </a:t>
            </a:r>
          </a:p>
          <a:p>
            <a:pPr marL="0" lvl="0" indent="0" algn="r" rtl="1">
              <a:spcBef>
                <a:spcPts val="0"/>
              </a:spcBef>
              <a:spcAft>
                <a:spcPts val="0"/>
              </a:spcAft>
              <a:buNone/>
            </a:pPr>
            <a:r>
              <a:rPr lang="he-IL" dirty="0"/>
              <a:t>הם אחראים להובלת שינוי ארגוני ופדגוגי להפיכת בית הספר לארגון מתוקשב ופיתוח לומדים עצמאיים בעלי כישורים מותאמים למאה ה.21- הרכזים הם חברי צוות מוביל בית ספרי, אחראים להטמעת תחום התקשוב, ומשפיעים ומחוללים שינוי בתחומים שבאחריותם באמצעות חדשנות דיגיטלית לקידום טרנספורמציה דיגיטלית והנעת תהליכי שינוי מערכתיים בכל הרבדים הבית </a:t>
            </a:r>
            <a:r>
              <a:rPr lang="he-IL" dirty="0" err="1"/>
              <a:t>ספריים</a:t>
            </a:r>
            <a:r>
              <a:rPr lang="he-IL" dirty="0"/>
              <a:t>. תפקידיהם המרכזיים של הרכזים הובלת שילוב טכנו-פדגוגיה בהוראה, למידה והערכה בבית הספר:  שימוש בסביבות סינכרוניות ואסינכרוניות.  שילוב תוכן, ספרים דיגיטליים.  הקניית אוריינות דיגיטלית.  הערכה והיבחנות בסביבה דיגיטלית.  שימוש בתוכנות ניהול פדגוגי.  ליווי והדרכת צוות בית הספר בשימוש בסביבות ענן.  יישום כל תפוקות תוכנית התקשוב הלאומית בהלימה למדיניות משרד החינוך. תחומי אחריות  קשר עקבי ושוטף עם הפיקוח וההדרכה על התקשוב במחוז.  תיאום בין מדריכי תחומי הדעת לבין בעלי תפקידים בבית הספר בתחומי טכנו-פדגוגיה.  עדכון בעלי תפקידים ומורים במידע ובהנחיות המופצים מטעם </a:t>
            </a:r>
            <a:r>
              <a:rPr lang="he-IL" dirty="0" err="1"/>
              <a:t>מינהל</a:t>
            </a:r>
            <a:r>
              <a:rPr lang="he-IL" dirty="0"/>
              <a:t> חינוך טכנולוגי ומעקב אחר ביצועם.  שותפות בבניית תוכנית לימודים בית ספרית ליישום מיטבי של תוכניות וכלים המקדמים שילוב טכנו-פדגוגיה בתחומי הדעת, בכפוף למדיניות התוכנית להתאמת מערכת החינוך למאה ה.21-  הנחיית צוותי הוראה פדגוגית וטכנו-פדגוגית.  שימוש בסביבות סינכרוניות ואסינכרוניות להוראה ולמידה היברידית.  הטמעת הלמידה בסביבות ענן בבית הספר ברמה בית ספרית.  בחירה ושילוב מושכל של תוכן דיגיטלי בתהליכי הלמידה והערכה מתוקשבת.  קידום חדשנות טכנולוגית.</a:t>
            </a:r>
            <a:endParaRPr dirty="0"/>
          </a:p>
        </p:txBody>
      </p:sp>
    </p:spTree>
    <p:extLst>
      <p:ext uri="{BB962C8B-B14F-4D97-AF65-F5344CB8AC3E}">
        <p14:creationId xmlns:p14="http://schemas.microsoft.com/office/powerpoint/2010/main" val="129805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1200" dirty="0">
                <a:solidFill>
                  <a:schemeClr val="accent3">
                    <a:lumMod val="50000"/>
                  </a:schemeClr>
                </a:solidFill>
              </a:rPr>
              <a:t>. מורים אלו אותרו על ידי פרחי ההוראה במסגרת קורס במכללה להכשרה להוראה העוסק בחדשנות טכנולוגית. כמו כן מייצגים מגוון שכבות גיל מיסודי ועד </a:t>
            </a:r>
            <a:r>
              <a:rPr lang="he-IL" sz="1200" dirty="0" err="1">
                <a:solidFill>
                  <a:schemeClr val="accent3">
                    <a:lumMod val="50000"/>
                  </a:schemeClr>
                </a:solidFill>
              </a:rPr>
              <a:t>חט"ע</a:t>
            </a:r>
            <a:r>
              <a:rPr lang="he-IL" sz="1200" dirty="0">
                <a:solidFill>
                  <a:schemeClr val="accent3">
                    <a:lumMod val="50000"/>
                  </a:schemeClr>
                </a:solidFill>
              </a:rPr>
              <a:t>. </a:t>
            </a:r>
          </a:p>
          <a:p>
            <a:pPr marL="0" lvl="0" indent="0" algn="l" rtl="0">
              <a:spcBef>
                <a:spcPts val="0"/>
              </a:spcBef>
              <a:spcAft>
                <a:spcPts val="0"/>
              </a:spcAft>
              <a:buNone/>
            </a:pPr>
            <a:endParaRPr lang="he-IL" sz="1200" dirty="0">
              <a:solidFill>
                <a:schemeClr val="accent3">
                  <a:lumMod val="50000"/>
                </a:schemeClr>
              </a:solidFill>
            </a:endParaRPr>
          </a:p>
          <a:p>
            <a:pPr marL="0" lvl="0" indent="0" algn="r" rtl="1">
              <a:spcBef>
                <a:spcPts val="0"/>
              </a:spcBef>
              <a:spcAft>
                <a:spcPts val="0"/>
              </a:spcAft>
              <a:buNone/>
            </a:pPr>
            <a:r>
              <a:rPr lang="he-IL" dirty="0"/>
              <a:t>שם התפקיד רכזים טכנו-פדגוגיים / רכזי תקשוב בית </a:t>
            </a:r>
            <a:r>
              <a:rPr lang="he-IL" dirty="0" err="1"/>
              <a:t>ספריים</a:t>
            </a:r>
            <a:r>
              <a:rPr lang="he-IL" dirty="0"/>
              <a:t> בתוכנית התקשוב הלאומית </a:t>
            </a:r>
          </a:p>
          <a:p>
            <a:pPr marL="0" lvl="0" indent="0" algn="r" rtl="1">
              <a:spcBef>
                <a:spcPts val="0"/>
              </a:spcBef>
              <a:spcAft>
                <a:spcPts val="0"/>
              </a:spcAft>
              <a:buNone/>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הרכז כמומחה לתקשוב – תפיסה המדגישה את יכולותיו ה טכניות ואת שליטתו במיומנויות תקשוב לסוגיהן . ב. הרכז כמורה ומדריך תקשוב – תפיסה המוסיפה על השליטה במיומנויות גם יכולת הוראה וכישורי הדרכה . ג. הרכז כמנהיג שינוי – תפיסה המדגישה יכולות הנהגה והובלת שינוי, נוסף ליכולות הטכניות והפדגוגיות</a:t>
            </a:r>
            <a:endParaRPr lang="he-IL" sz="1200" dirty="0">
              <a:solidFill>
                <a:schemeClr val="accent3">
                  <a:lumMod val="50000"/>
                </a:schemeClr>
              </a:solidFill>
            </a:endParaRP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הם אחראים להובלת שינוי ארגוני ופדגוגי להפיכת בית הספר לארגון מתוקשב ופיתוח לומדים עצמאיים בעלי כישורים מותאמים למאה ה.21- הרכזים הם חברי צוות מוביל בית ספרי, אחראים להטמעת תחום התקשוב, ומשפיעים ומחוללים שינוי בתחומים שבאחריותם באמצעות חדשנות דיגיטלית לקידום טרנספורמציה דיגיטלית והנעת תהליכי שינוי מערכתיים בכל הרבדים הבית </a:t>
            </a:r>
            <a:r>
              <a:rPr lang="he-IL" dirty="0" err="1"/>
              <a:t>ספריים</a:t>
            </a:r>
            <a:r>
              <a:rPr lang="he-IL" dirty="0"/>
              <a:t>. תפקידיהם המרכזיים של הרכזים הובלת שילוב טכנו-פדגוגיה בהוראה, למידה והערכה בבית הספר:  שימוש בסביבות סינכרוניות ואסינכרוניות.  שילוב תוכן, ספרים דיגיטליים.  הקניית אוריינות דיגיטלית.  הערכה והיבחנות בסביבה דיגיטלית.  שימוש בתוכנות ניהול פדגוגי.  ליווי והדרכת צוות בית הספר בשימוש בסביבות ענן.  יישום כל תפוקות תוכנית התקשוב הלאומית בהלימה למדיניות משרד החינוך. תחומי אחריות  קשר עקבי ושוטף עם הפיקוח וההדרכה על התקשוב במחוז.  תיאום בין מדריכי תחומי הדעת לבין בעלי תפקידים בבית הספר בתחומי טכנו-פדגוגיה.  עדכון בעלי תפקידים ומורים במידע ובהנחיות המופצים מטעם </a:t>
            </a:r>
            <a:r>
              <a:rPr lang="he-IL" dirty="0" err="1"/>
              <a:t>מינהל</a:t>
            </a:r>
            <a:r>
              <a:rPr lang="he-IL" dirty="0"/>
              <a:t> חינוך טכנולוגי ומעקב אחר ביצועם.  שותפות בבניית תוכנית לימודים בית ספרית ליישום מיטבי של תוכניות וכלים המקדמים שילוב טכנו-פדגוגיה בתחומי הדעת, בכפוף למדיניות התוכנית להתאמת מערכת החינוך למאה ה.21-  הנחיית צוותי הוראה פדגוגית וטכנו-פדגוגית.  שימוש בסביבות סינכרוניות ואסינכרוניות להוראה ולמידה היברידית.  הטמעת הלמידה בסביבות ענן בבית הספר ברמה בית ספרית.  בחירה ושילוב מושכל של תוכן דיגיטלי בתהליכי הלמידה והערכה מתוקשבת.  קידום חדשנות טכנולוגית.</a:t>
            </a:r>
            <a:endParaRPr dirty="0"/>
          </a:p>
        </p:txBody>
      </p:sp>
    </p:spTree>
    <p:extLst>
      <p:ext uri="{BB962C8B-B14F-4D97-AF65-F5344CB8AC3E}">
        <p14:creationId xmlns:p14="http://schemas.microsoft.com/office/powerpoint/2010/main" val="239189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1200" dirty="0">
                <a:solidFill>
                  <a:schemeClr val="accent3">
                    <a:lumMod val="50000"/>
                  </a:schemeClr>
                </a:solidFill>
              </a:rPr>
              <a:t>. מורים אלו אותרו על ידי פרחי ההוראה במסגרת קורס במכללה להכשרה להוראה העוסק בחדשנות טכנולוגית. כמו כן מייצגים מגוון שכבות גיל מיסודי ועד </a:t>
            </a:r>
            <a:r>
              <a:rPr lang="he-IL" sz="1200" dirty="0" err="1">
                <a:solidFill>
                  <a:schemeClr val="accent3">
                    <a:lumMod val="50000"/>
                  </a:schemeClr>
                </a:solidFill>
              </a:rPr>
              <a:t>חט"ע</a:t>
            </a:r>
            <a:r>
              <a:rPr lang="he-IL" sz="1200" dirty="0">
                <a:solidFill>
                  <a:schemeClr val="accent3">
                    <a:lumMod val="50000"/>
                  </a:schemeClr>
                </a:solidFill>
              </a:rPr>
              <a:t>. </a:t>
            </a:r>
            <a:endParaRPr dirty="0"/>
          </a:p>
        </p:txBody>
      </p:sp>
    </p:spTree>
    <p:extLst>
      <p:ext uri="{BB962C8B-B14F-4D97-AF65-F5344CB8AC3E}">
        <p14:creationId xmlns:p14="http://schemas.microsoft.com/office/powerpoint/2010/main" val="374315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spcBef>
                <a:spcPts val="0"/>
              </a:spcBef>
              <a:spcAft>
                <a:spcPts val="0"/>
              </a:spcAft>
              <a:buNone/>
            </a:pPr>
            <a:r>
              <a:rPr lang="en-US" b="0" dirty="0">
                <a:effectLst/>
              </a:rPr>
              <a:t>https://www.futurepedia.io/</a:t>
            </a:r>
          </a:p>
          <a:p>
            <a:r>
              <a:rPr lang="en-US" dirty="0"/>
              <a:t>https://www.tiu.runi.ac.il/chatgpt</a:t>
            </a:r>
            <a:br>
              <a:rPr lang="en-US" dirty="0"/>
            </a:br>
            <a:endParaRPr dirty="0"/>
          </a:p>
        </p:txBody>
      </p:sp>
    </p:spTree>
    <p:extLst>
      <p:ext uri="{BB962C8B-B14F-4D97-AF65-F5344CB8AC3E}">
        <p14:creationId xmlns:p14="http://schemas.microsoft.com/office/powerpoint/2010/main" val="8789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fontAlgn="base"/>
            <a:r>
              <a:rPr lang="he-IL" b="0" i="0" dirty="0">
                <a:solidFill>
                  <a:srgbClr val="000000"/>
                </a:solidFill>
                <a:effectLst/>
                <a:latin typeface="Assistant" pitchFamily="2" charset="-79"/>
                <a:cs typeface="Assistant" pitchFamily="2" charset="-79"/>
              </a:rPr>
              <a:t>לאמצעים כמו מל"טים מונחי בינה מלאכותית, שיכולים לתקוף ולהרוג ללא התערבות אנושית. מעבר לפגיעה הישירה בחיי אדם, שימוש כזה בבינה מלאכותית עלול להסלים סכסוכים צבאיים.</a:t>
            </a:r>
            <a:endParaRPr lang="he-IL" b="0" i="0" dirty="0">
              <a:solidFill>
                <a:srgbClr val="191919"/>
              </a:solidFill>
              <a:effectLst/>
              <a:latin typeface="Assistant" pitchFamily="2" charset="-79"/>
              <a:cs typeface="Assistant" pitchFamily="2" charset="-79"/>
            </a:endParaRPr>
          </a:p>
        </p:txBody>
      </p:sp>
    </p:spTree>
    <p:extLst>
      <p:ext uri="{BB962C8B-B14F-4D97-AF65-F5344CB8AC3E}">
        <p14:creationId xmlns:p14="http://schemas.microsoft.com/office/powerpoint/2010/main" val="375312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698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752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יתכן והתפיסות השליליות כלפי </a:t>
            </a:r>
            <a:r>
              <a:rPr lang="en-US" dirty="0"/>
              <a:t>AI</a:t>
            </a:r>
            <a:r>
              <a:rPr lang="he-IL" dirty="0"/>
              <a:t> והחשש מרמזות על הטמעה של חשיבות ה </a:t>
            </a:r>
            <a:r>
              <a:rPr lang="en-US" dirty="0"/>
              <a:t>SEL </a:t>
            </a:r>
            <a:r>
              <a:rPr lang="he-IL" dirty="0"/>
              <a:t> </a:t>
            </a:r>
            <a:r>
              <a:rPr lang="en-US" dirty="0"/>
              <a:t>self regulated learning </a:t>
            </a:r>
            <a:r>
              <a:rPr lang="he-IL" dirty="0"/>
              <a:t> בבית הספר?</a:t>
            </a:r>
            <a:endParaRPr dirty="0"/>
          </a:p>
        </p:txBody>
      </p:sp>
    </p:spTree>
    <p:extLst>
      <p:ext uri="{BB962C8B-B14F-4D97-AF65-F5344CB8AC3E}">
        <p14:creationId xmlns:p14="http://schemas.microsoft.com/office/powerpoint/2010/main" val="226179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57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093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992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2036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1065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2283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078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8797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8749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897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8844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1939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905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081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1200" dirty="0">
                <a:solidFill>
                  <a:schemeClr val="accent3">
                    <a:lumMod val="50000"/>
                  </a:schemeClr>
                </a:solidFill>
              </a:rPr>
              <a:t>. מורים אלו אותרו על ידי פרחי ההוראה במסגרת קורס במכללה להכשרה להוראה העוסק בחדשנות טכנולוגית. כמו כן מייצגים מגוון שכבות גיל מיסודי ועד </a:t>
            </a:r>
            <a:r>
              <a:rPr lang="he-IL" sz="1200" dirty="0" err="1">
                <a:solidFill>
                  <a:schemeClr val="accent3">
                    <a:lumMod val="50000"/>
                  </a:schemeClr>
                </a:solidFill>
              </a:rPr>
              <a:t>חט"ע</a:t>
            </a:r>
            <a:r>
              <a:rPr lang="he-IL" sz="1200" dirty="0">
                <a:solidFill>
                  <a:schemeClr val="accent3">
                    <a:lumMod val="50000"/>
                  </a:schemeClr>
                </a:solidFill>
              </a:rPr>
              <a:t>. </a:t>
            </a:r>
            <a:endParaRPr dirty="0"/>
          </a:p>
        </p:txBody>
      </p:sp>
    </p:spTree>
    <p:extLst>
      <p:ext uri="{BB962C8B-B14F-4D97-AF65-F5344CB8AC3E}">
        <p14:creationId xmlns:p14="http://schemas.microsoft.com/office/powerpoint/2010/main" val="104305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1200" dirty="0">
                <a:solidFill>
                  <a:schemeClr val="accent3">
                    <a:lumMod val="50000"/>
                  </a:schemeClr>
                </a:solidFill>
              </a:rPr>
              <a:t>. מורים אלו אותרו על ידי פרחי ההוראה במסגרת קורס במכללה להכשרה להוראה העוסק בחדשנות טכנולוגית. כמו כן מייצגים מגוון שכבות גיל מיסודי ועד </a:t>
            </a:r>
            <a:r>
              <a:rPr lang="he-IL" sz="1200" dirty="0" err="1">
                <a:solidFill>
                  <a:schemeClr val="accent3">
                    <a:lumMod val="50000"/>
                  </a:schemeClr>
                </a:solidFill>
              </a:rPr>
              <a:t>חט"ע</a:t>
            </a:r>
            <a:r>
              <a:rPr lang="he-IL" sz="1200" dirty="0">
                <a:solidFill>
                  <a:schemeClr val="accent3">
                    <a:lumMod val="50000"/>
                  </a:schemeClr>
                </a:solidFill>
              </a:rPr>
              <a:t>. </a:t>
            </a:r>
            <a:endParaRPr dirty="0"/>
          </a:p>
        </p:txBody>
      </p:sp>
    </p:spTree>
    <p:extLst>
      <p:ext uri="{BB962C8B-B14F-4D97-AF65-F5344CB8AC3E}">
        <p14:creationId xmlns:p14="http://schemas.microsoft.com/office/powerpoint/2010/main" val="2831235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4417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1200" dirty="0">
                <a:solidFill>
                  <a:schemeClr val="accent3">
                    <a:lumMod val="50000"/>
                  </a:schemeClr>
                </a:solidFill>
              </a:rPr>
              <a:t>. מורים אלו אותרו על ידי פרחי ההוראה במסגרת קורס במכללה להכשרה להוראה העוסק בחדשנות טכנולוגית. כמו כן מייצגים מגוון שכבות גיל מיסודי ועד </a:t>
            </a:r>
            <a:r>
              <a:rPr lang="he-IL" sz="1200" dirty="0" err="1">
                <a:solidFill>
                  <a:schemeClr val="accent3">
                    <a:lumMod val="50000"/>
                  </a:schemeClr>
                </a:solidFill>
              </a:rPr>
              <a:t>חט"ע</a:t>
            </a:r>
            <a:r>
              <a:rPr lang="he-IL" sz="1200" dirty="0">
                <a:solidFill>
                  <a:schemeClr val="accent3">
                    <a:lumMod val="50000"/>
                  </a:schemeClr>
                </a:solidFill>
              </a:rPr>
              <a:t>. </a:t>
            </a:r>
            <a:endParaRPr dirty="0"/>
          </a:p>
        </p:txBody>
      </p:sp>
    </p:spTree>
    <p:extLst>
      <p:ext uri="{BB962C8B-B14F-4D97-AF65-F5344CB8AC3E}">
        <p14:creationId xmlns:p14="http://schemas.microsoft.com/office/powerpoint/2010/main" val="949907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414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321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987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614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806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053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772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172136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195482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7842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1900" y="3785246"/>
            <a:ext cx="69556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7917661" y="3377550"/>
            <a:ext cx="9624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2" name="Google Shape;12;p2"/>
          <p:cNvSpPr/>
          <p:nvPr/>
        </p:nvSpPr>
        <p:spPr>
          <a:xfrm>
            <a:off x="8879815" y="3377550"/>
            <a:ext cx="9624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3" name="Google Shape;13;p2"/>
          <p:cNvSpPr/>
          <p:nvPr/>
        </p:nvSpPr>
        <p:spPr>
          <a:xfrm>
            <a:off x="-1" y="3377550"/>
            <a:ext cx="9624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4" name="Google Shape;14;p2"/>
          <p:cNvSpPr/>
          <p:nvPr/>
        </p:nvSpPr>
        <p:spPr>
          <a:xfrm>
            <a:off x="961900" y="3377550"/>
            <a:ext cx="6955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2126961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1191500" y="1600200"/>
            <a:ext cx="41824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5625941" y="1600200"/>
            <a:ext cx="41824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4" name="Google Shape;44;p6"/>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5" name="Google Shape;45;p6"/>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6" name="Google Shape;46;p6"/>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7" name="Google Shape;47;p6"/>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dirty="0"/>
          </a:p>
        </p:txBody>
      </p:sp>
    </p:spTree>
    <p:extLst>
      <p:ext uri="{BB962C8B-B14F-4D97-AF65-F5344CB8AC3E}">
        <p14:creationId xmlns:p14="http://schemas.microsoft.com/office/powerpoint/2010/main" val="196522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1191600" y="1831450"/>
            <a:ext cx="86168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5" name="Google Shape;35;p5"/>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6" name="Google Shape;36;p5"/>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5"/>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8" name="Google Shape;38;p5"/>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dirty="0"/>
          </a:p>
        </p:txBody>
      </p:sp>
    </p:spTree>
    <p:extLst>
      <p:ext uri="{BB962C8B-B14F-4D97-AF65-F5344CB8AC3E}">
        <p14:creationId xmlns:p14="http://schemas.microsoft.com/office/powerpoint/2010/main" val="431312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2280567" y="2882400"/>
            <a:ext cx="7631600" cy="10932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4791200" y="1575225"/>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dirty="0">
              <a:solidFill>
                <a:srgbClr val="97ABBC"/>
              </a:solidFill>
            </a:endParaRPr>
          </a:p>
        </p:txBody>
      </p:sp>
      <p:sp>
        <p:nvSpPr>
          <p:cNvPr id="26" name="Google Shape;26;p4"/>
          <p:cNvSpPr/>
          <p:nvPr/>
        </p:nvSpPr>
        <p:spPr>
          <a:xfrm>
            <a:off x="7631044" y="2132900"/>
            <a:ext cx="22804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 name="Google Shape;27;p4"/>
          <p:cNvSpPr/>
          <p:nvPr/>
        </p:nvSpPr>
        <p:spPr>
          <a:xfrm>
            <a:off x="9912236" y="2132900"/>
            <a:ext cx="22804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 name="Google Shape;28;p4"/>
          <p:cNvSpPr/>
          <p:nvPr/>
        </p:nvSpPr>
        <p:spPr>
          <a:xfrm>
            <a:off x="0" y="2132900"/>
            <a:ext cx="22804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 name="Google Shape;29;p4"/>
          <p:cNvSpPr/>
          <p:nvPr/>
        </p:nvSpPr>
        <p:spPr>
          <a:xfrm>
            <a:off x="2280567" y="2132900"/>
            <a:ext cx="22804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 name="Google Shape;30;p4"/>
          <p:cNvSpPr txBox="1">
            <a:spLocks noGrp="1"/>
          </p:cNvSpPr>
          <p:nvPr>
            <p:ph type="sldNum" idx="12"/>
          </p:nvPr>
        </p:nvSpPr>
        <p:spPr>
          <a:xfrm>
            <a:off x="-167" y="6440375"/>
            <a:ext cx="12192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rtl="0"/>
            <a:fld id="{00000000-1234-1234-1234-123412341234}" type="slidenum">
              <a:rPr lang="en" smtClean="0"/>
              <a:pPr rtl="0"/>
              <a:t>‹#›</a:t>
            </a:fld>
            <a:endParaRPr lang="en" dirty="0"/>
          </a:p>
        </p:txBody>
      </p:sp>
    </p:spTree>
    <p:extLst>
      <p:ext uri="{BB962C8B-B14F-4D97-AF65-F5344CB8AC3E}">
        <p14:creationId xmlns:p14="http://schemas.microsoft.com/office/powerpoint/2010/main" val="384168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1191600" y="1600200"/>
            <a:ext cx="31616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4515205" y="1600200"/>
            <a:ext cx="31616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7838809" y="1600200"/>
            <a:ext cx="31616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54" name="Google Shape;54;p7"/>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55" name="Google Shape;55;p7"/>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56" name="Google Shape;56;p7"/>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57" name="Google Shape;57;p7"/>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dirty="0"/>
          </a:p>
        </p:txBody>
      </p:sp>
    </p:spTree>
    <p:extLst>
      <p:ext uri="{BB962C8B-B14F-4D97-AF65-F5344CB8AC3E}">
        <p14:creationId xmlns:p14="http://schemas.microsoft.com/office/powerpoint/2010/main" val="230960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12192000" cy="53238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3"/>
          <p:cNvSpPr txBox="1">
            <a:spLocks noGrp="1"/>
          </p:cNvSpPr>
          <p:nvPr>
            <p:ph type="ctrTitle"/>
          </p:nvPr>
        </p:nvSpPr>
        <p:spPr>
          <a:xfrm>
            <a:off x="914400" y="2111123"/>
            <a:ext cx="103632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914400" y="3786738"/>
            <a:ext cx="1036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4063605" y="5323800"/>
            <a:ext cx="4063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8128361" y="5323800"/>
            <a:ext cx="4063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1" y="5323800"/>
            <a:ext cx="4063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txBox="1">
            <a:spLocks noGrp="1"/>
          </p:cNvSpPr>
          <p:nvPr>
            <p:ph type="sldNum" idx="12"/>
          </p:nvPr>
        </p:nvSpPr>
        <p:spPr>
          <a:xfrm>
            <a:off x="-167" y="6440375"/>
            <a:ext cx="12192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rtl="0"/>
            <a:fld id="{00000000-1234-1234-1234-123412341234}" type="slidenum">
              <a:rPr lang="en" smtClean="0"/>
              <a:pPr rtl="0"/>
              <a:t>‹#›</a:t>
            </a:fld>
            <a:endParaRPr lang="en"/>
          </a:p>
        </p:txBody>
      </p:sp>
    </p:spTree>
    <p:extLst>
      <p:ext uri="{BB962C8B-B14F-4D97-AF65-F5344CB8AC3E}">
        <p14:creationId xmlns:p14="http://schemas.microsoft.com/office/powerpoint/2010/main" val="47876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190340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296847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415889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35474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416852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41870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99032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200D8F-565A-424E-8E6E-4564E749518A}" type="datetimeFigureOut">
              <a:rPr lang="he-IL" smtClean="0"/>
              <a:t>ח'/תמוז/תשפ"ג</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7CFAE53C-F45F-4D97-9D3C-F04FF8B7171E}" type="slidenum">
              <a:rPr lang="he-IL" smtClean="0"/>
              <a:t>‹#›</a:t>
            </a:fld>
            <a:endParaRPr lang="he-IL" dirty="0"/>
          </a:p>
        </p:txBody>
      </p:sp>
    </p:spTree>
    <p:extLst>
      <p:ext uri="{BB962C8B-B14F-4D97-AF65-F5344CB8AC3E}">
        <p14:creationId xmlns:p14="http://schemas.microsoft.com/office/powerpoint/2010/main" val="100350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200D8F-565A-424E-8E6E-4564E749518A}" type="datetimeFigureOut">
              <a:rPr lang="he-IL" smtClean="0"/>
              <a:t>ח'/תמוז/תשפ"ג</a:t>
            </a:fld>
            <a:endParaRPr lang="he-IL"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FAE53C-F45F-4D97-9D3C-F04FF8B7171E}" type="slidenum">
              <a:rPr lang="he-IL" smtClean="0"/>
              <a:t>‹#›</a:t>
            </a:fld>
            <a:endParaRPr lang="he-IL" dirty="0"/>
          </a:p>
        </p:txBody>
      </p:sp>
    </p:spTree>
    <p:extLst>
      <p:ext uri="{BB962C8B-B14F-4D97-AF65-F5344CB8AC3E}">
        <p14:creationId xmlns:p14="http://schemas.microsoft.com/office/powerpoint/2010/main" val="262676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Meravper22@gamil.co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5.xml"/><Relationship Id="rId7"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emf"/><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meyda.education.gov.il/files/anan_chinuchi/tikshuv/tafkid_rkaz_tikshuv.pdf" TargetMode="Externa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ustomXml" Target="../ink/ink13.xml"/><Relationship Id="rId7" Type="http://schemas.openxmlformats.org/officeDocument/2006/relationships/image" Target="../media/image20.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40.png"/></Relationships>
</file>

<file path=ppt/slides/_rels/slide21.xml.rels><?xml version="1.0" encoding="UTF-8" standalone="yes"?>
<Relationships xmlns="http://schemas.openxmlformats.org/package/2006/relationships"><Relationship Id="rId3" Type="http://schemas.openxmlformats.org/officeDocument/2006/relationships/customXml" Target="../ink/ink14.xml"/><Relationship Id="rId7" Type="http://schemas.openxmlformats.org/officeDocument/2006/relationships/image" Target="../media/image20.sv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customXml" Target="../ink/ink15.xml"/><Relationship Id="rId7" Type="http://schemas.openxmlformats.org/officeDocument/2006/relationships/image" Target="../media/image140.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customXml" Target="../ink/ink16.xml"/><Relationship Id="rId5" Type="http://schemas.openxmlformats.org/officeDocument/2006/relationships/image" Target="../media/image6.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customXml" Target="../ink/ink17.xml"/><Relationship Id="rId7" Type="http://schemas.openxmlformats.org/officeDocument/2006/relationships/image" Target="../media/image14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customXml" Target="../ink/ink18.xml"/><Relationship Id="rId5" Type="http://schemas.openxmlformats.org/officeDocument/2006/relationships/image" Target="../media/image6.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customXml" Target="../ink/ink19.xml"/><Relationship Id="rId7"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customXml" Target="../ink/ink20.xml"/><Relationship Id="rId5" Type="http://schemas.openxmlformats.org/officeDocument/2006/relationships/image" Target="../media/image6.pn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mailto:Meravper22@gamil.com" TargetMode="Externa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מלבן 3">
            <a:extLst>
              <a:ext uri="{FF2B5EF4-FFF2-40B4-BE49-F238E27FC236}">
                <a16:creationId xmlns:a16="http://schemas.microsoft.com/office/drawing/2014/main" id="{8B63CAC6-E44F-4C20-8DC0-B4E3CC53958F}"/>
              </a:ext>
            </a:extLst>
          </p:cNvPr>
          <p:cNvSpPr/>
          <p:nvPr/>
        </p:nvSpPr>
        <p:spPr>
          <a:xfrm>
            <a:off x="347593" y="483432"/>
            <a:ext cx="11241555" cy="2308324"/>
          </a:xfrm>
          <a:prstGeom prst="rect">
            <a:avLst/>
          </a:prstGeom>
        </p:spPr>
        <p:txBody>
          <a:bodyPr wrap="square">
            <a:spAutoFit/>
          </a:bodyPr>
          <a:lstStyle/>
          <a:p>
            <a:pPr algn="ctr" rtl="1"/>
            <a:r>
              <a:rPr lang="he-IL" sz="4800" b="1" dirty="0">
                <a:solidFill>
                  <a:srgbClr val="0070C0"/>
                </a:solidFill>
                <a:effectLst>
                  <a:outerShdw blurRad="38100" dist="38100" dir="2700000" algn="tl">
                    <a:srgbClr val="000000">
                      <a:alpha val="43137"/>
                    </a:srgbClr>
                  </a:outerShdw>
                </a:effectLst>
              </a:rPr>
              <a:t>תפיסות מורים ביחס לשילוב יישומי בינה מלאכותית</a:t>
            </a:r>
            <a:r>
              <a:rPr lang="en-US" sz="4800" b="1" dirty="0">
                <a:solidFill>
                  <a:srgbClr val="0070C0"/>
                </a:solidFill>
                <a:effectLst>
                  <a:outerShdw blurRad="38100" dist="38100" dir="2700000" algn="tl">
                    <a:srgbClr val="000000">
                      <a:alpha val="43137"/>
                    </a:srgbClr>
                  </a:outerShdw>
                </a:effectLst>
              </a:rPr>
              <a:t>AI) </a:t>
            </a:r>
            <a:r>
              <a:rPr lang="he-IL" sz="4800" b="1" dirty="0">
                <a:solidFill>
                  <a:srgbClr val="0070C0"/>
                </a:solidFill>
                <a:effectLst>
                  <a:outerShdw blurRad="38100" dist="38100" dir="2700000" algn="tl">
                    <a:srgbClr val="000000">
                      <a:alpha val="43137"/>
                    </a:srgbClr>
                  </a:outerShdw>
                </a:effectLst>
              </a:rPr>
              <a:t>) בזירה החינוכית</a:t>
            </a:r>
          </a:p>
          <a:p>
            <a:pPr algn="ctr" rtl="1"/>
            <a:endParaRPr lang="he-IL" sz="4800" b="1" dirty="0">
              <a:solidFill>
                <a:srgbClr val="0070C0"/>
              </a:solidFill>
              <a:effectLst>
                <a:outerShdw blurRad="38100" dist="38100" dir="2700000" algn="tl">
                  <a:srgbClr val="000000">
                    <a:alpha val="43137"/>
                  </a:srgbClr>
                </a:outerShdw>
              </a:effectLst>
            </a:endParaRPr>
          </a:p>
        </p:txBody>
      </p:sp>
      <p:graphicFrame>
        <p:nvGraphicFramePr>
          <p:cNvPr id="11" name="טבלה 10">
            <a:extLst>
              <a:ext uri="{FF2B5EF4-FFF2-40B4-BE49-F238E27FC236}">
                <a16:creationId xmlns:a16="http://schemas.microsoft.com/office/drawing/2014/main" id="{7009AB6A-027A-4AA9-BD84-2A7C21D5E474}"/>
              </a:ext>
            </a:extLst>
          </p:cNvPr>
          <p:cNvGraphicFramePr>
            <a:graphicFrameLocks noGrp="1"/>
          </p:cNvGraphicFramePr>
          <p:nvPr>
            <p:extLst>
              <p:ext uri="{D42A27DB-BD31-4B8C-83A1-F6EECF244321}">
                <p14:modId xmlns:p14="http://schemas.microsoft.com/office/powerpoint/2010/main" val="2376121036"/>
              </p:ext>
            </p:extLst>
          </p:nvPr>
        </p:nvGraphicFramePr>
        <p:xfrm>
          <a:off x="5656919" y="3520733"/>
          <a:ext cx="8552302" cy="1920240"/>
        </p:xfrm>
        <a:graphic>
          <a:graphicData uri="http://schemas.openxmlformats.org/drawingml/2006/table">
            <a:tbl>
              <a:tblPr rtl="1" firstRow="1" bandRow="1">
                <a:tableStyleId>{2D5ABB26-0587-4C30-8999-92F81FD0307C}</a:tableStyleId>
              </a:tblPr>
              <a:tblGrid>
                <a:gridCol w="4276151">
                  <a:extLst>
                    <a:ext uri="{9D8B030D-6E8A-4147-A177-3AD203B41FA5}">
                      <a16:colId xmlns:a16="http://schemas.microsoft.com/office/drawing/2014/main" val="20000"/>
                    </a:ext>
                  </a:extLst>
                </a:gridCol>
                <a:gridCol w="4276151">
                  <a:extLst>
                    <a:ext uri="{9D8B030D-6E8A-4147-A177-3AD203B41FA5}">
                      <a16:colId xmlns:a16="http://schemas.microsoft.com/office/drawing/2014/main" val="20001"/>
                    </a:ext>
                  </a:extLst>
                </a:gridCol>
              </a:tblGrid>
              <a:tr h="1357553">
                <a:tc>
                  <a:txBody>
                    <a:bodyPr/>
                    <a:lstStyle/>
                    <a:p>
                      <a:pPr algn="ctr" rtl="1"/>
                      <a:r>
                        <a:rPr lang="he-IL" sz="2000" b="0" i="0" u="none" strike="noStrike" cap="none" dirty="0">
                          <a:solidFill>
                            <a:srgbClr val="677480"/>
                          </a:solidFill>
                          <a:latin typeface="Lato"/>
                          <a:cs typeface="Lato"/>
                          <a:sym typeface="Raleway"/>
                        </a:rPr>
                        <a:t> </a:t>
                      </a:r>
                      <a:endParaRPr lang="en-US" sz="2000" b="0" i="0" u="none" strike="noStrike" cap="none" dirty="0">
                        <a:solidFill>
                          <a:srgbClr val="677480"/>
                        </a:solidFill>
                        <a:latin typeface="Lato"/>
                        <a:cs typeface="Lato"/>
                        <a:sym typeface="Raleway"/>
                      </a:endParaRPr>
                    </a:p>
                    <a:p>
                      <a:pPr algn="ctr" rtl="1"/>
                      <a:endParaRPr lang="he-IL" sz="2000" b="0" i="0" u="none" strike="noStrike" cap="none" dirty="0">
                        <a:solidFill>
                          <a:srgbClr val="677480"/>
                        </a:solidFill>
                        <a:latin typeface="Lato"/>
                        <a:cs typeface="Lato"/>
                        <a:sym typeface="Raleway"/>
                      </a:endParaRPr>
                    </a:p>
                  </a:txBody>
                  <a:tcPr/>
                </a:tc>
                <a:tc>
                  <a:txBody>
                    <a:bodyPr/>
                    <a:lstStyle/>
                    <a:p>
                      <a:pPr algn="ctr" rtl="1"/>
                      <a:r>
                        <a:rPr lang="he-IL" sz="2000" b="0" i="0" u="none" strike="noStrike" kern="1200" cap="none" dirty="0">
                          <a:solidFill>
                            <a:srgbClr val="677480"/>
                          </a:solidFill>
                          <a:latin typeface="Lato"/>
                          <a:ea typeface="+mn-ea"/>
                          <a:cs typeface="Lato"/>
                          <a:sym typeface="Raleway"/>
                        </a:rPr>
                        <a:t>מירב חיאק</a:t>
                      </a:r>
                      <a:endParaRPr lang="en-US" sz="2000" b="0" i="0" u="none" strike="noStrike" kern="1200" cap="none" dirty="0">
                        <a:solidFill>
                          <a:srgbClr val="677480"/>
                        </a:solidFill>
                        <a:latin typeface="Lato"/>
                        <a:ea typeface="+mn-ea"/>
                        <a:cs typeface="Lato"/>
                        <a:sym typeface="Raleway"/>
                      </a:endParaRPr>
                    </a:p>
                    <a:p>
                      <a:pPr algn="ctr" rtl="1"/>
                      <a:r>
                        <a:rPr lang="he-IL" sz="2000" b="0" i="0" u="none" strike="noStrike" kern="1200" cap="none" dirty="0">
                          <a:solidFill>
                            <a:srgbClr val="677480"/>
                          </a:solidFill>
                          <a:latin typeface="Lato"/>
                          <a:ea typeface="+mn-ea"/>
                          <a:cs typeface="Lato"/>
                          <a:sym typeface="Raleway"/>
                        </a:rPr>
                        <a:t>אוניברסיטת בן גוריון</a:t>
                      </a:r>
                    </a:p>
                    <a:p>
                      <a:pPr algn="ctr" rtl="1"/>
                      <a:r>
                        <a:rPr lang="he-IL" sz="2000" b="0" i="0" u="none" strike="noStrike" kern="1200" cap="none" dirty="0">
                          <a:solidFill>
                            <a:srgbClr val="677480"/>
                          </a:solidFill>
                          <a:latin typeface="Lato"/>
                          <a:ea typeface="+mn-ea"/>
                          <a:cs typeface="Lato"/>
                          <a:sym typeface="Lato"/>
                        </a:rPr>
                        <a:t>המכללה האקדמית אחוה</a:t>
                      </a:r>
                      <a:endParaRPr lang="en-US" sz="2000" b="0" i="0" u="none" strike="noStrike" kern="1200" cap="none" dirty="0">
                        <a:solidFill>
                          <a:srgbClr val="677480"/>
                        </a:solidFill>
                        <a:latin typeface="Lato"/>
                        <a:ea typeface="+mn-ea"/>
                        <a:cs typeface="Lato"/>
                        <a:sym typeface="Raleway"/>
                      </a:endParaRPr>
                    </a:p>
                    <a:p>
                      <a:pPr algn="ctr" rtl="1"/>
                      <a:r>
                        <a:rPr lang="en-US" sz="2000" dirty="0">
                          <a:solidFill>
                            <a:srgbClr val="677480"/>
                          </a:solidFill>
                          <a:latin typeface="Lato"/>
                          <a:cs typeface="Lato"/>
                          <a:sym typeface="Raleway"/>
                          <a:hlinkClick r:id="rId3"/>
                        </a:rPr>
                        <a:t>Meravper22@gmail.com</a:t>
                      </a:r>
                      <a:endParaRPr lang="he-IL" sz="2000" dirty="0">
                        <a:solidFill>
                          <a:srgbClr val="677480"/>
                        </a:solidFill>
                        <a:latin typeface="Lato"/>
                        <a:cs typeface="Lato"/>
                        <a:sym typeface="Raleway"/>
                      </a:endParaRPr>
                    </a:p>
                    <a:p>
                      <a:pPr algn="ctr" rtl="1"/>
                      <a:endParaRPr lang="en-US" sz="2000" b="0" i="0" u="none" strike="noStrike" cap="none" dirty="0">
                        <a:solidFill>
                          <a:srgbClr val="677480"/>
                        </a:solidFill>
                        <a:latin typeface="Lato"/>
                        <a:cs typeface="Lato"/>
                        <a:sym typeface="Raleway"/>
                      </a:endParaRPr>
                    </a:p>
                    <a:p>
                      <a:pPr algn="ctr" rtl="1"/>
                      <a:endParaRPr lang="en-US" sz="2000" b="0" i="0" u="none" strike="noStrike" cap="none" dirty="0">
                        <a:solidFill>
                          <a:srgbClr val="677480"/>
                        </a:solidFill>
                        <a:latin typeface="Lato"/>
                        <a:cs typeface="Lato"/>
                        <a:sym typeface="Raleway"/>
                      </a:endParaRPr>
                    </a:p>
                  </a:txBody>
                  <a:tcPr/>
                </a:tc>
                <a:extLst>
                  <a:ext uri="{0D108BD9-81ED-4DB2-BD59-A6C34878D82A}">
                    <a16:rowId xmlns:a16="http://schemas.microsoft.com/office/drawing/2014/main" val="10000"/>
                  </a:ext>
                </a:extLst>
              </a:tr>
            </a:tbl>
          </a:graphicData>
        </a:graphic>
      </p:graphicFrame>
      <p:pic>
        <p:nvPicPr>
          <p:cNvPr id="5" name="תמונה 4">
            <a:extLst>
              <a:ext uri="{FF2B5EF4-FFF2-40B4-BE49-F238E27FC236}">
                <a16:creationId xmlns:a16="http://schemas.microsoft.com/office/drawing/2014/main" id="{8BA59905-2332-45D8-9D88-71C93ABB0549}"/>
              </a:ext>
            </a:extLst>
          </p:cNvPr>
          <p:cNvPicPr>
            <a:picLocks noChangeAspect="1"/>
          </p:cNvPicPr>
          <p:nvPr/>
        </p:nvPicPr>
        <p:blipFill>
          <a:blip r:embed="rId4"/>
          <a:stretch>
            <a:fillRect/>
          </a:stretch>
        </p:blipFill>
        <p:spPr>
          <a:xfrm>
            <a:off x="347593" y="5782893"/>
            <a:ext cx="1937604" cy="949656"/>
          </a:xfrm>
          <a:prstGeom prst="rect">
            <a:avLst/>
          </a:prstGeom>
        </p:spPr>
      </p:pic>
      <p:pic>
        <p:nvPicPr>
          <p:cNvPr id="2" name="תמונה 1">
            <a:extLst>
              <a:ext uri="{FF2B5EF4-FFF2-40B4-BE49-F238E27FC236}">
                <a16:creationId xmlns:a16="http://schemas.microsoft.com/office/drawing/2014/main" id="{1219F308-16BC-0C5A-0C98-22EE8F4B4AE0}"/>
              </a:ext>
            </a:extLst>
          </p:cNvPr>
          <p:cNvPicPr>
            <a:picLocks noChangeAspect="1"/>
          </p:cNvPicPr>
          <p:nvPr/>
        </p:nvPicPr>
        <p:blipFill>
          <a:blip r:embed="rId5"/>
          <a:stretch>
            <a:fillRect/>
          </a:stretch>
        </p:blipFill>
        <p:spPr>
          <a:xfrm>
            <a:off x="7956203" y="5878600"/>
            <a:ext cx="1834965" cy="870190"/>
          </a:xfrm>
          <a:prstGeom prst="rect">
            <a:avLst/>
          </a:prstGeom>
        </p:spPr>
      </p:pic>
      <p:pic>
        <p:nvPicPr>
          <p:cNvPr id="7" name="תמונה 6">
            <a:extLst>
              <a:ext uri="{FF2B5EF4-FFF2-40B4-BE49-F238E27FC236}">
                <a16:creationId xmlns:a16="http://schemas.microsoft.com/office/drawing/2014/main" id="{59037B36-A602-0087-FEE7-C2D6593C0553}"/>
              </a:ext>
            </a:extLst>
          </p:cNvPr>
          <p:cNvPicPr>
            <a:picLocks noChangeAspect="1"/>
          </p:cNvPicPr>
          <p:nvPr/>
        </p:nvPicPr>
        <p:blipFill>
          <a:blip r:embed="rId6"/>
          <a:stretch>
            <a:fillRect/>
          </a:stretch>
        </p:blipFill>
        <p:spPr>
          <a:xfrm>
            <a:off x="10221856" y="5508264"/>
            <a:ext cx="1832956" cy="1240526"/>
          </a:xfrm>
          <a:prstGeom prst="rect">
            <a:avLst/>
          </a:prstGeom>
        </p:spPr>
      </p:pic>
      <p:pic>
        <p:nvPicPr>
          <p:cNvPr id="6" name="תמונה 5">
            <a:extLst>
              <a:ext uri="{FF2B5EF4-FFF2-40B4-BE49-F238E27FC236}">
                <a16:creationId xmlns:a16="http://schemas.microsoft.com/office/drawing/2014/main" id="{37D87C4F-3665-A00A-39B9-02FBF1B14A1B}"/>
              </a:ext>
            </a:extLst>
          </p:cNvPr>
          <p:cNvPicPr>
            <a:picLocks noChangeAspect="1"/>
          </p:cNvPicPr>
          <p:nvPr/>
        </p:nvPicPr>
        <p:blipFill>
          <a:blip r:embed="rId7"/>
          <a:stretch>
            <a:fillRect/>
          </a:stretch>
        </p:blipFill>
        <p:spPr>
          <a:xfrm>
            <a:off x="4721469" y="6041485"/>
            <a:ext cx="2743583" cy="647790"/>
          </a:xfrm>
          <a:prstGeom prst="rect">
            <a:avLst/>
          </a:prstGeom>
        </p:spPr>
      </p:pic>
      <p:graphicFrame>
        <p:nvGraphicFramePr>
          <p:cNvPr id="3" name="טבלה 2">
            <a:extLst>
              <a:ext uri="{FF2B5EF4-FFF2-40B4-BE49-F238E27FC236}">
                <a16:creationId xmlns:a16="http://schemas.microsoft.com/office/drawing/2014/main" id="{7E417CDD-767D-04D2-9E9D-8352CC5B3516}"/>
              </a:ext>
            </a:extLst>
          </p:cNvPr>
          <p:cNvGraphicFramePr>
            <a:graphicFrameLocks noGrp="1"/>
          </p:cNvGraphicFramePr>
          <p:nvPr>
            <p:extLst>
              <p:ext uri="{D42A27DB-BD31-4B8C-83A1-F6EECF244321}">
                <p14:modId xmlns:p14="http://schemas.microsoft.com/office/powerpoint/2010/main" val="1025340616"/>
              </p:ext>
            </p:extLst>
          </p:nvPr>
        </p:nvGraphicFramePr>
        <p:xfrm>
          <a:off x="445318" y="3622518"/>
          <a:ext cx="8552302" cy="1920240"/>
        </p:xfrm>
        <a:graphic>
          <a:graphicData uri="http://schemas.openxmlformats.org/drawingml/2006/table">
            <a:tbl>
              <a:tblPr rtl="1" firstRow="1" bandRow="1">
                <a:tableStyleId>{2D5ABB26-0587-4C30-8999-92F81FD0307C}</a:tableStyleId>
              </a:tblPr>
              <a:tblGrid>
                <a:gridCol w="4276151">
                  <a:extLst>
                    <a:ext uri="{9D8B030D-6E8A-4147-A177-3AD203B41FA5}">
                      <a16:colId xmlns:a16="http://schemas.microsoft.com/office/drawing/2014/main" val="20000"/>
                    </a:ext>
                  </a:extLst>
                </a:gridCol>
                <a:gridCol w="4276151">
                  <a:extLst>
                    <a:ext uri="{9D8B030D-6E8A-4147-A177-3AD203B41FA5}">
                      <a16:colId xmlns:a16="http://schemas.microsoft.com/office/drawing/2014/main" val="20001"/>
                    </a:ext>
                  </a:extLst>
                </a:gridCol>
              </a:tblGrid>
              <a:tr h="1357553">
                <a:tc>
                  <a:txBody>
                    <a:bodyPr/>
                    <a:lstStyle/>
                    <a:p>
                      <a:pPr algn="ctr" rtl="1"/>
                      <a:r>
                        <a:rPr lang="he-IL" sz="2000" b="0" i="0" u="none" strike="noStrike" cap="none" dirty="0">
                          <a:solidFill>
                            <a:srgbClr val="677480"/>
                          </a:solidFill>
                          <a:latin typeface="Lato"/>
                          <a:cs typeface="Lato"/>
                          <a:sym typeface="Raleway"/>
                        </a:rPr>
                        <a:t> </a:t>
                      </a:r>
                      <a:endParaRPr lang="en-US" sz="2000" b="0" i="0" u="none" strike="noStrike" cap="none" dirty="0">
                        <a:solidFill>
                          <a:srgbClr val="677480"/>
                        </a:solidFill>
                        <a:latin typeface="Lato"/>
                        <a:cs typeface="Lato"/>
                        <a:sym typeface="Raleway"/>
                      </a:endParaRPr>
                    </a:p>
                    <a:p>
                      <a:pPr algn="ctr" rtl="1"/>
                      <a:endParaRPr lang="he-IL" sz="2000" b="0" i="0" u="none" strike="noStrike" cap="none" dirty="0">
                        <a:solidFill>
                          <a:srgbClr val="677480"/>
                        </a:solidFill>
                        <a:latin typeface="Lato"/>
                        <a:cs typeface="Lato"/>
                        <a:sym typeface="Raleway"/>
                      </a:endParaRPr>
                    </a:p>
                  </a:txBody>
                  <a:tcPr/>
                </a:tc>
                <a:tc>
                  <a:txBody>
                    <a:bodyPr/>
                    <a:lstStyle/>
                    <a:p>
                      <a:pPr algn="ctr" rtl="1"/>
                      <a:r>
                        <a:rPr lang="he-IL" sz="2000" b="0" i="0" u="none" strike="noStrike" kern="1200" cap="none" dirty="0">
                          <a:solidFill>
                            <a:srgbClr val="677480"/>
                          </a:solidFill>
                          <a:latin typeface="Lato"/>
                          <a:ea typeface="+mn-ea"/>
                          <a:cs typeface="Lato"/>
                          <a:sym typeface="Raleway"/>
                        </a:rPr>
                        <a:t>ד"ר ליאת אייל</a:t>
                      </a:r>
                      <a:endParaRPr lang="en-US" sz="2000" b="0" i="0" u="none" strike="noStrike" kern="1200" cap="none" dirty="0">
                        <a:solidFill>
                          <a:srgbClr val="677480"/>
                        </a:solidFill>
                        <a:latin typeface="Lato"/>
                        <a:ea typeface="+mn-ea"/>
                        <a:cs typeface="Lato"/>
                        <a:sym typeface="Raleway"/>
                      </a:endParaRPr>
                    </a:p>
                    <a:p>
                      <a:pPr algn="ctr" rtl="1"/>
                      <a:r>
                        <a:rPr lang="he-IL" sz="2000" b="0" i="0" u="none" strike="noStrike" kern="1200" cap="none" dirty="0">
                          <a:solidFill>
                            <a:srgbClr val="677480"/>
                          </a:solidFill>
                          <a:latin typeface="Lato"/>
                          <a:ea typeface="+mn-ea"/>
                          <a:cs typeface="Lato"/>
                          <a:sym typeface="Raleway"/>
                        </a:rPr>
                        <a:t>המרכז האקדמי לוינסקי-וינגייט </a:t>
                      </a:r>
                    </a:p>
                    <a:p>
                      <a:pPr algn="ctr" rtl="1"/>
                      <a:r>
                        <a:rPr lang="he-IL" sz="2000" b="0" i="0" u="none" strike="noStrike" kern="1200" cap="none" dirty="0">
                          <a:solidFill>
                            <a:srgbClr val="677480"/>
                          </a:solidFill>
                          <a:latin typeface="Lato"/>
                          <a:ea typeface="+mn-ea"/>
                          <a:cs typeface="Lato"/>
                          <a:sym typeface="Lato"/>
                        </a:rPr>
                        <a:t>מכון </a:t>
                      </a:r>
                      <a:r>
                        <a:rPr lang="he-IL" sz="2000" b="0" i="0" u="none" strike="noStrike" kern="1200" cap="none" dirty="0" err="1">
                          <a:solidFill>
                            <a:srgbClr val="677480"/>
                          </a:solidFill>
                          <a:latin typeface="Lato"/>
                          <a:ea typeface="+mn-ea"/>
                          <a:cs typeface="Lato"/>
                          <a:sym typeface="Lato"/>
                        </a:rPr>
                        <a:t>מופ"ת</a:t>
                      </a:r>
                      <a:endParaRPr lang="en-US" sz="2000" b="0" i="0" u="none" strike="noStrike" kern="1200" cap="none" dirty="0">
                        <a:solidFill>
                          <a:srgbClr val="677480"/>
                        </a:solidFill>
                        <a:latin typeface="Lato"/>
                        <a:ea typeface="+mn-ea"/>
                        <a:cs typeface="Lato"/>
                        <a:sym typeface="Raleway"/>
                      </a:endParaRPr>
                    </a:p>
                    <a:p>
                      <a:pPr marL="0" algn="ctr" defTabSz="914400" rtl="1" eaLnBrk="1" latinLnBrk="0" hangingPunct="1"/>
                      <a:r>
                        <a:rPr lang="en-US" sz="2000" u="sng" kern="1200" dirty="0">
                          <a:solidFill>
                            <a:srgbClr val="2185C5"/>
                          </a:solidFill>
                          <a:latin typeface="Lato"/>
                          <a:ea typeface="+mn-ea"/>
                          <a:cs typeface="Lato"/>
                          <a:sym typeface="Raleway"/>
                        </a:rPr>
                        <a:t>Eyaliat@gmail.com</a:t>
                      </a:r>
                      <a:endParaRPr lang="he-IL" sz="2000" u="sng" kern="1200" dirty="0">
                        <a:solidFill>
                          <a:srgbClr val="2185C5"/>
                        </a:solidFill>
                        <a:latin typeface="Lato"/>
                        <a:ea typeface="+mn-ea"/>
                        <a:cs typeface="Lato"/>
                        <a:sym typeface="Raleway"/>
                      </a:endParaRPr>
                    </a:p>
                    <a:p>
                      <a:pPr algn="ctr" rtl="1"/>
                      <a:endParaRPr lang="en-US" sz="2000" b="0" i="0" u="none" strike="noStrike" cap="none" dirty="0">
                        <a:solidFill>
                          <a:srgbClr val="677480"/>
                        </a:solidFill>
                        <a:latin typeface="Lato"/>
                        <a:cs typeface="Lato"/>
                        <a:sym typeface="Raleway"/>
                      </a:endParaRPr>
                    </a:p>
                    <a:p>
                      <a:pPr algn="ctr" rtl="1"/>
                      <a:endParaRPr lang="en-US" sz="2000" b="0" i="0" u="none" strike="noStrike" cap="none" dirty="0">
                        <a:solidFill>
                          <a:srgbClr val="677480"/>
                        </a:solidFill>
                        <a:latin typeface="Lato"/>
                        <a:cs typeface="Lato"/>
                        <a:sym typeface="Raleway"/>
                      </a:endParaRPr>
                    </a:p>
                  </a:txBody>
                  <a:tcPr/>
                </a:tc>
                <a:extLst>
                  <a:ext uri="{0D108BD9-81ED-4DB2-BD59-A6C34878D82A}">
                    <a16:rowId xmlns:a16="http://schemas.microsoft.com/office/drawing/2014/main" val="10000"/>
                  </a:ext>
                </a:extLst>
              </a:tr>
            </a:tbl>
          </a:graphicData>
        </a:graphic>
      </p:graphicFrame>
      <p:pic>
        <p:nvPicPr>
          <p:cNvPr id="9" name="תמונה 8">
            <a:extLst>
              <a:ext uri="{FF2B5EF4-FFF2-40B4-BE49-F238E27FC236}">
                <a16:creationId xmlns:a16="http://schemas.microsoft.com/office/drawing/2014/main" id="{7862EE99-0083-2A86-3B09-A3BDCE508351}"/>
              </a:ext>
            </a:extLst>
          </p:cNvPr>
          <p:cNvPicPr>
            <a:picLocks noChangeAspect="1"/>
          </p:cNvPicPr>
          <p:nvPr/>
        </p:nvPicPr>
        <p:blipFill>
          <a:blip r:embed="rId8"/>
          <a:stretch>
            <a:fillRect/>
          </a:stretch>
        </p:blipFill>
        <p:spPr>
          <a:xfrm>
            <a:off x="2715885" y="5946221"/>
            <a:ext cx="1733792" cy="743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10</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מתודולוגיה</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15" name="תיבת טקסט 14">
            <a:extLst>
              <a:ext uri="{FF2B5EF4-FFF2-40B4-BE49-F238E27FC236}">
                <a16:creationId xmlns:a16="http://schemas.microsoft.com/office/drawing/2014/main" id="{7B32DC22-871C-7DE6-8686-6E9EE25B166D}"/>
              </a:ext>
            </a:extLst>
          </p:cNvPr>
          <p:cNvSpPr txBox="1"/>
          <p:nvPr/>
        </p:nvSpPr>
        <p:spPr>
          <a:xfrm>
            <a:off x="297734" y="1325676"/>
            <a:ext cx="11299790" cy="2633734"/>
          </a:xfrm>
          <a:prstGeom prst="rect">
            <a:avLst/>
          </a:prstGeom>
          <a:noFill/>
        </p:spPr>
        <p:txBody>
          <a:bodyPr wrap="square">
            <a:spAutoFit/>
          </a:bodyPr>
          <a:lstStyle/>
          <a:p>
            <a:pPr marL="457200" indent="-419100">
              <a:lnSpc>
                <a:spcPct val="150000"/>
              </a:lnSpc>
              <a:spcBef>
                <a:spcPts val="200"/>
              </a:spcBef>
              <a:buSzPts val="3000"/>
              <a:buFont typeface="Arial" panose="020B0604020202020204" pitchFamily="34" charset="0"/>
              <a:buChar char="▷"/>
            </a:pPr>
            <a:r>
              <a:rPr lang="he-IL" sz="2800" b="1" dirty="0">
                <a:solidFill>
                  <a:schemeClr val="accent3">
                    <a:lumMod val="50000"/>
                  </a:schemeClr>
                </a:solidFill>
              </a:rPr>
              <a:t>גישה איכותנית </a:t>
            </a:r>
            <a:r>
              <a:rPr lang="he-IL" sz="2800" dirty="0">
                <a:solidFill>
                  <a:schemeClr val="accent3">
                    <a:lumMod val="50000"/>
                  </a:schemeClr>
                </a:solidFill>
              </a:rPr>
              <a:t>במטרה לבחון לעומק את תפיסותיהם של מורים (</a:t>
            </a:r>
            <a:r>
              <a:rPr lang="en-US" sz="2800" dirty="0">
                <a:solidFill>
                  <a:schemeClr val="accent3">
                    <a:lumMod val="50000"/>
                  </a:schemeClr>
                </a:solidFill>
              </a:rPr>
              <a:t>Denzin &amp; Lincoln, 2008</a:t>
            </a:r>
            <a:r>
              <a:rPr lang="he-IL" sz="2800" dirty="0">
                <a:solidFill>
                  <a:schemeClr val="accent3">
                    <a:lumMod val="50000"/>
                  </a:schemeClr>
                </a:solidFill>
              </a:rPr>
              <a:t>) ביחס לשילוב יישומי בינה מלאכותית, כדוגמת </a:t>
            </a:r>
            <a:r>
              <a:rPr lang="en-US" sz="2800" dirty="0">
                <a:solidFill>
                  <a:schemeClr val="accent3">
                    <a:lumMod val="50000"/>
                  </a:schemeClr>
                </a:solidFill>
              </a:rPr>
              <a:t> ChatGPT</a:t>
            </a:r>
            <a:r>
              <a:rPr lang="he-IL" sz="2800" dirty="0">
                <a:solidFill>
                  <a:schemeClr val="accent3">
                    <a:lumMod val="50000"/>
                  </a:schemeClr>
                </a:solidFill>
              </a:rPr>
              <a:t>בכיתה</a:t>
            </a:r>
            <a:r>
              <a:rPr lang="en-US" sz="2400" dirty="0">
                <a:solidFill>
                  <a:schemeClr val="accent3">
                    <a:lumMod val="50000"/>
                  </a:schemeClr>
                </a:solidFill>
              </a:rPr>
              <a:t>.</a:t>
            </a:r>
            <a:r>
              <a:rPr lang="he-IL" sz="2400" dirty="0">
                <a:solidFill>
                  <a:schemeClr val="accent3">
                    <a:lumMod val="50000"/>
                  </a:schemeClr>
                </a:solidFill>
              </a:rPr>
              <a:t> </a:t>
            </a:r>
          </a:p>
          <a:p>
            <a:pPr marL="457200" indent="-419100">
              <a:lnSpc>
                <a:spcPct val="150000"/>
              </a:lnSpc>
              <a:spcBef>
                <a:spcPts val="200"/>
              </a:spcBef>
              <a:buSzPts val="3000"/>
              <a:buFont typeface="Arial" panose="020B0604020202020204" pitchFamily="34" charset="0"/>
              <a:buChar char="▷"/>
            </a:pPr>
            <a:r>
              <a:rPr lang="he-IL" sz="2800" b="1" dirty="0">
                <a:solidFill>
                  <a:schemeClr val="accent3">
                    <a:lumMod val="50000"/>
                  </a:schemeClr>
                </a:solidFill>
              </a:rPr>
              <a:t>30 מורות ומורים </a:t>
            </a:r>
            <a:r>
              <a:rPr lang="he-IL" sz="2800" dirty="0">
                <a:solidFill>
                  <a:schemeClr val="accent3">
                    <a:lumMod val="50000"/>
                  </a:schemeClr>
                </a:solidFill>
              </a:rPr>
              <a:t>– מובילים טכנו-פדגוגיים / רכזי תקשוב בבית ספרם ומלמדים בבתי ספר יסודיים ועל יסודיים ועוסקים בתפקידים נוספים בבית הספר.</a:t>
            </a:r>
            <a:endParaRPr lang="en-US" sz="2800" dirty="0">
              <a:solidFill>
                <a:schemeClr val="accent3">
                  <a:lumMod val="50000"/>
                </a:schemeClr>
              </a:solidFill>
            </a:endParaRPr>
          </a:p>
        </p:txBody>
      </p:sp>
      <p:pic>
        <p:nvPicPr>
          <p:cNvPr id="6" name="גרפיקה 5" descr="אישה עם מילוי מלא">
            <a:extLst>
              <a:ext uri="{FF2B5EF4-FFF2-40B4-BE49-F238E27FC236}">
                <a16:creationId xmlns:a16="http://schemas.microsoft.com/office/drawing/2014/main" id="{BA904383-2C09-D549-035C-DC6A23BD14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1835" y="5292096"/>
            <a:ext cx="1313649" cy="1313649"/>
          </a:xfrm>
          <a:prstGeom prst="rect">
            <a:avLst/>
          </a:prstGeom>
        </p:spPr>
      </p:pic>
      <p:pic>
        <p:nvPicPr>
          <p:cNvPr id="8" name="גרפיקה 7" descr="גבר עם מילוי מלא">
            <a:extLst>
              <a:ext uri="{FF2B5EF4-FFF2-40B4-BE49-F238E27FC236}">
                <a16:creationId xmlns:a16="http://schemas.microsoft.com/office/drawing/2014/main" id="{74FF6E6A-F638-2F98-368D-4F6798553A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2031" y="5275837"/>
            <a:ext cx="1313649" cy="1313649"/>
          </a:xfrm>
          <a:prstGeom prst="rect">
            <a:avLst/>
          </a:prstGeom>
        </p:spPr>
      </p:pic>
      <p:sp>
        <p:nvSpPr>
          <p:cNvPr id="11" name="תיבת טקסט 10">
            <a:extLst>
              <a:ext uri="{FF2B5EF4-FFF2-40B4-BE49-F238E27FC236}">
                <a16:creationId xmlns:a16="http://schemas.microsoft.com/office/drawing/2014/main" id="{7EB64FA0-A7FC-4098-3AF6-D0CB70F6BD4B}"/>
              </a:ext>
            </a:extLst>
          </p:cNvPr>
          <p:cNvSpPr txBox="1"/>
          <p:nvPr/>
        </p:nvSpPr>
        <p:spPr>
          <a:xfrm>
            <a:off x="9504674" y="4888460"/>
            <a:ext cx="710851" cy="369332"/>
          </a:xfrm>
          <a:prstGeom prst="rect">
            <a:avLst/>
          </a:prstGeom>
          <a:noFill/>
        </p:spPr>
        <p:txBody>
          <a:bodyPr wrap="square">
            <a:spAutoFit/>
          </a:bodyPr>
          <a:lstStyle/>
          <a:p>
            <a:r>
              <a:rPr lang="he-IL" sz="1800" dirty="0">
                <a:solidFill>
                  <a:schemeClr val="accent3">
                    <a:lumMod val="50000"/>
                  </a:schemeClr>
                </a:solidFill>
              </a:rPr>
              <a:t>86%</a:t>
            </a:r>
            <a:endParaRPr lang="he-IL" dirty="0"/>
          </a:p>
        </p:txBody>
      </p:sp>
      <p:sp>
        <p:nvSpPr>
          <p:cNvPr id="12" name="תיבת טקסט 11">
            <a:extLst>
              <a:ext uri="{FF2B5EF4-FFF2-40B4-BE49-F238E27FC236}">
                <a16:creationId xmlns:a16="http://schemas.microsoft.com/office/drawing/2014/main" id="{21FC07B1-7B2A-775B-B5F1-C71CF9643C21}"/>
              </a:ext>
            </a:extLst>
          </p:cNvPr>
          <p:cNvSpPr txBox="1"/>
          <p:nvPr/>
        </p:nvSpPr>
        <p:spPr>
          <a:xfrm>
            <a:off x="8153429" y="4865835"/>
            <a:ext cx="710851" cy="369332"/>
          </a:xfrm>
          <a:prstGeom prst="rect">
            <a:avLst/>
          </a:prstGeom>
          <a:noFill/>
        </p:spPr>
        <p:txBody>
          <a:bodyPr wrap="square">
            <a:spAutoFit/>
          </a:bodyPr>
          <a:lstStyle/>
          <a:p>
            <a:r>
              <a:rPr lang="he-IL" sz="1800" dirty="0">
                <a:solidFill>
                  <a:schemeClr val="accent3">
                    <a:lumMod val="50000"/>
                  </a:schemeClr>
                </a:solidFill>
              </a:rPr>
              <a:t>14%</a:t>
            </a:r>
            <a:endParaRPr lang="he-IL" dirty="0"/>
          </a:p>
        </p:txBody>
      </p:sp>
      <p:sp>
        <p:nvSpPr>
          <p:cNvPr id="17" name="תיבת טקסט 16">
            <a:extLst>
              <a:ext uri="{FF2B5EF4-FFF2-40B4-BE49-F238E27FC236}">
                <a16:creationId xmlns:a16="http://schemas.microsoft.com/office/drawing/2014/main" id="{E4B2FE05-22CA-9CF9-2A55-0C4A72EB630B}"/>
              </a:ext>
            </a:extLst>
          </p:cNvPr>
          <p:cNvSpPr txBox="1"/>
          <p:nvPr/>
        </p:nvSpPr>
        <p:spPr>
          <a:xfrm>
            <a:off x="5378739" y="4755792"/>
            <a:ext cx="1584406" cy="369332"/>
          </a:xfrm>
          <a:prstGeom prst="rect">
            <a:avLst/>
          </a:prstGeom>
          <a:noFill/>
        </p:spPr>
        <p:txBody>
          <a:bodyPr wrap="square">
            <a:spAutoFit/>
          </a:bodyPr>
          <a:lstStyle/>
          <a:p>
            <a:r>
              <a:rPr lang="he-IL" sz="1800" b="1" dirty="0">
                <a:solidFill>
                  <a:schemeClr val="accent3">
                    <a:lumMod val="50000"/>
                  </a:schemeClr>
                </a:solidFill>
              </a:rPr>
              <a:t>ותק בהוראה</a:t>
            </a:r>
            <a:endParaRPr lang="he-IL" b="1" dirty="0"/>
          </a:p>
        </p:txBody>
      </p:sp>
      <p:sp>
        <p:nvSpPr>
          <p:cNvPr id="18" name="תיבת טקסט 17">
            <a:extLst>
              <a:ext uri="{FF2B5EF4-FFF2-40B4-BE49-F238E27FC236}">
                <a16:creationId xmlns:a16="http://schemas.microsoft.com/office/drawing/2014/main" id="{C095F8D5-FB78-45E7-6D9F-1C468BBC23CA}"/>
              </a:ext>
            </a:extLst>
          </p:cNvPr>
          <p:cNvSpPr txBox="1"/>
          <p:nvPr/>
        </p:nvSpPr>
        <p:spPr>
          <a:xfrm>
            <a:off x="5284942" y="5632955"/>
            <a:ext cx="1584406" cy="369332"/>
          </a:xfrm>
          <a:prstGeom prst="rect">
            <a:avLst/>
          </a:prstGeom>
          <a:noFill/>
        </p:spPr>
        <p:txBody>
          <a:bodyPr wrap="square">
            <a:spAutoFit/>
          </a:bodyPr>
          <a:lstStyle/>
          <a:p>
            <a:r>
              <a:rPr lang="he-IL" sz="1800" dirty="0">
                <a:solidFill>
                  <a:schemeClr val="accent3">
                    <a:lumMod val="50000"/>
                  </a:schemeClr>
                </a:solidFill>
              </a:rPr>
              <a:t>3-30 שנים</a:t>
            </a:r>
            <a:endParaRPr lang="he-IL" dirty="0"/>
          </a:p>
        </p:txBody>
      </p:sp>
      <p:sp>
        <p:nvSpPr>
          <p:cNvPr id="20" name="תיבת טקסט 19">
            <a:extLst>
              <a:ext uri="{FF2B5EF4-FFF2-40B4-BE49-F238E27FC236}">
                <a16:creationId xmlns:a16="http://schemas.microsoft.com/office/drawing/2014/main" id="{D59B5F26-3B7C-E399-8759-FA30E5FF5C54}"/>
              </a:ext>
            </a:extLst>
          </p:cNvPr>
          <p:cNvSpPr txBox="1"/>
          <p:nvPr/>
        </p:nvSpPr>
        <p:spPr>
          <a:xfrm>
            <a:off x="3132914" y="4755792"/>
            <a:ext cx="1842476" cy="1754326"/>
          </a:xfrm>
          <a:prstGeom prst="rect">
            <a:avLst/>
          </a:prstGeom>
          <a:noFill/>
        </p:spPr>
        <p:txBody>
          <a:bodyPr wrap="square">
            <a:spAutoFit/>
          </a:bodyPr>
          <a:lstStyle/>
          <a:p>
            <a:r>
              <a:rPr lang="he-IL" sz="1800" b="1" dirty="0">
                <a:solidFill>
                  <a:schemeClr val="accent3">
                    <a:lumMod val="50000"/>
                  </a:schemeClr>
                </a:solidFill>
              </a:rPr>
              <a:t>תחומי דעת</a:t>
            </a:r>
          </a:p>
          <a:p>
            <a:r>
              <a:rPr lang="he-IL" dirty="0">
                <a:solidFill>
                  <a:schemeClr val="accent3">
                    <a:lumMod val="50000"/>
                  </a:schemeClr>
                </a:solidFill>
              </a:rPr>
              <a:t>היסטוריה</a:t>
            </a:r>
          </a:p>
          <a:p>
            <a:r>
              <a:rPr lang="he-IL" dirty="0">
                <a:solidFill>
                  <a:schemeClr val="accent3">
                    <a:lumMod val="50000"/>
                  </a:schemeClr>
                </a:solidFill>
              </a:rPr>
              <a:t>ספרות ושפה</a:t>
            </a:r>
          </a:p>
          <a:p>
            <a:r>
              <a:rPr lang="he-IL" dirty="0">
                <a:solidFill>
                  <a:schemeClr val="accent3">
                    <a:lumMod val="50000"/>
                  </a:schemeClr>
                </a:solidFill>
              </a:rPr>
              <a:t>מחשבים</a:t>
            </a:r>
          </a:p>
          <a:p>
            <a:r>
              <a:rPr lang="he-IL" dirty="0">
                <a:solidFill>
                  <a:schemeClr val="accent3">
                    <a:lumMod val="50000"/>
                  </a:schemeClr>
                </a:solidFill>
              </a:rPr>
              <a:t>מתמטיקה</a:t>
            </a:r>
          </a:p>
          <a:p>
            <a:r>
              <a:rPr lang="he-IL" dirty="0">
                <a:solidFill>
                  <a:schemeClr val="accent3">
                    <a:lumMod val="50000"/>
                  </a:schemeClr>
                </a:solidFill>
              </a:rPr>
              <a:t>אנגלית</a:t>
            </a:r>
            <a:endParaRPr lang="he-IL" dirty="0"/>
          </a:p>
        </p:txBody>
      </p:sp>
    </p:spTree>
    <p:extLst>
      <p:ext uri="{BB962C8B-B14F-4D97-AF65-F5344CB8AC3E}">
        <p14:creationId xmlns:p14="http://schemas.microsoft.com/office/powerpoint/2010/main" val="394531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11</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מובילים טכנו-פדגוגיים / רכזי תקשוב </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15" name="תיבת טקסט 14">
            <a:extLst>
              <a:ext uri="{FF2B5EF4-FFF2-40B4-BE49-F238E27FC236}">
                <a16:creationId xmlns:a16="http://schemas.microsoft.com/office/drawing/2014/main" id="{7B32DC22-871C-7DE6-8686-6E9EE25B166D}"/>
              </a:ext>
            </a:extLst>
          </p:cNvPr>
          <p:cNvSpPr txBox="1"/>
          <p:nvPr/>
        </p:nvSpPr>
        <p:spPr>
          <a:xfrm>
            <a:off x="344295" y="1677553"/>
            <a:ext cx="11299790" cy="5095113"/>
          </a:xfrm>
          <a:prstGeom prst="rect">
            <a:avLst/>
          </a:prstGeom>
          <a:noFill/>
        </p:spPr>
        <p:txBody>
          <a:bodyPr wrap="square">
            <a:spAutoFit/>
          </a:bodyPr>
          <a:lstStyle/>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אחראים להובלת שינוי ארגוני ופדגוגי להפיכת בית הספר לארגון מתוקשב ופיתוח לומדים עצמאיים בעלי כישורים מותאמים למאה ה- 21 </a:t>
            </a:r>
            <a:r>
              <a:rPr lang="en-US" sz="2400" dirty="0">
                <a:solidFill>
                  <a:schemeClr val="accent3">
                    <a:lumMod val="50000"/>
                  </a:schemeClr>
                </a:solidFill>
              </a:rPr>
              <a:t>.</a:t>
            </a:r>
            <a:r>
              <a:rPr lang="he-IL" sz="2400" dirty="0">
                <a:solidFill>
                  <a:schemeClr val="accent3">
                    <a:lumMod val="50000"/>
                  </a:schemeClr>
                </a:solidFill>
              </a:rPr>
              <a:t> </a:t>
            </a: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באחריותם באמצעות חדשנות דיגיטלית לקדם טרנספורמציה דיגיטלית ולהניע תהליכי שינוי מערכתיים בכל הרבדים הבית </a:t>
            </a:r>
            <a:r>
              <a:rPr lang="he-IL" sz="2800" dirty="0" err="1">
                <a:solidFill>
                  <a:schemeClr val="accent3">
                    <a:lumMod val="50000"/>
                  </a:schemeClr>
                </a:solidFill>
              </a:rPr>
              <a:t>ספריים</a:t>
            </a:r>
            <a:r>
              <a:rPr lang="he-IL" sz="2800" dirty="0">
                <a:solidFill>
                  <a:schemeClr val="accent3">
                    <a:lumMod val="50000"/>
                  </a:schemeClr>
                </a:solidFill>
              </a:rPr>
              <a:t>.</a:t>
            </a: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אחראים להובלת שילוב טכנו-פדגוגיה בהוראה, למידה והערכה בבית הספר.</a:t>
            </a:r>
          </a:p>
          <a:p>
            <a:pPr marL="38100">
              <a:lnSpc>
                <a:spcPct val="150000"/>
              </a:lnSpc>
              <a:spcBef>
                <a:spcPts val="200"/>
              </a:spcBef>
              <a:buSzPts val="3000"/>
            </a:pPr>
            <a:endParaRPr lang="he-IL" dirty="0"/>
          </a:p>
          <a:p>
            <a:pPr marL="38100">
              <a:lnSpc>
                <a:spcPct val="150000"/>
              </a:lnSpc>
              <a:spcBef>
                <a:spcPts val="200"/>
              </a:spcBef>
              <a:buSzPts val="3000"/>
            </a:pPr>
            <a:endParaRPr lang="he-IL" dirty="0"/>
          </a:p>
          <a:p>
            <a:pPr marL="38100">
              <a:lnSpc>
                <a:spcPct val="150000"/>
              </a:lnSpc>
              <a:spcBef>
                <a:spcPts val="200"/>
              </a:spcBef>
              <a:buSzPts val="3000"/>
            </a:pPr>
            <a:endParaRPr lang="he-IL" dirty="0"/>
          </a:p>
          <a:p>
            <a:pPr marL="38100">
              <a:lnSpc>
                <a:spcPct val="150000"/>
              </a:lnSpc>
              <a:spcBef>
                <a:spcPts val="200"/>
              </a:spcBef>
              <a:buSzPts val="3000"/>
            </a:pPr>
            <a:r>
              <a:rPr lang="he-IL" dirty="0"/>
              <a:t>מתוך משרד החינוך (2012). </a:t>
            </a:r>
            <a:r>
              <a:rPr lang="he-IL" dirty="0">
                <a:hlinkClick r:id="rId6"/>
              </a:rPr>
              <a:t>הגדרת תפקיד רכזים טכנו-פדגוגיים (רכזי תקשוב בית </a:t>
            </a:r>
            <a:r>
              <a:rPr lang="he-IL" dirty="0" err="1">
                <a:hlinkClick r:id="rId6"/>
              </a:rPr>
              <a:t>ספריים</a:t>
            </a:r>
            <a:r>
              <a:rPr lang="he-IL" dirty="0">
                <a:hlinkClick r:id="rId6"/>
              </a:rPr>
              <a:t>)</a:t>
            </a:r>
            <a:endParaRPr lang="en-US" dirty="0">
              <a:solidFill>
                <a:schemeClr val="accent3">
                  <a:lumMod val="50000"/>
                </a:schemeClr>
              </a:solidFill>
            </a:endParaRPr>
          </a:p>
        </p:txBody>
      </p:sp>
    </p:spTree>
    <p:extLst>
      <p:ext uri="{BB962C8B-B14F-4D97-AF65-F5344CB8AC3E}">
        <p14:creationId xmlns:p14="http://schemas.microsoft.com/office/powerpoint/2010/main" val="281860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12</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מתודולוגיה</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15" name="תיבת טקסט 14">
            <a:extLst>
              <a:ext uri="{FF2B5EF4-FFF2-40B4-BE49-F238E27FC236}">
                <a16:creationId xmlns:a16="http://schemas.microsoft.com/office/drawing/2014/main" id="{7B32DC22-871C-7DE6-8686-6E9EE25B166D}"/>
              </a:ext>
            </a:extLst>
          </p:cNvPr>
          <p:cNvSpPr txBox="1"/>
          <p:nvPr/>
        </p:nvSpPr>
        <p:spPr>
          <a:xfrm>
            <a:off x="273565" y="1192868"/>
            <a:ext cx="11299790" cy="2569614"/>
          </a:xfrm>
          <a:prstGeom prst="rect">
            <a:avLst/>
          </a:prstGeom>
          <a:noFill/>
        </p:spPr>
        <p:txBody>
          <a:bodyPr wrap="square">
            <a:spAutoFit/>
          </a:bodyPr>
          <a:lstStyle/>
          <a:p>
            <a:pPr marL="457200" indent="-419100">
              <a:lnSpc>
                <a:spcPct val="200000"/>
              </a:lnSpc>
              <a:spcBef>
                <a:spcPts val="200"/>
              </a:spcBef>
              <a:buSzPts val="3000"/>
              <a:buFont typeface="Arial" panose="020B0604020202020204" pitchFamily="34" charset="0"/>
              <a:buChar char="▷"/>
            </a:pPr>
            <a:r>
              <a:rPr lang="he-IL" sz="2800" dirty="0">
                <a:solidFill>
                  <a:schemeClr val="accent3">
                    <a:lumMod val="50000"/>
                  </a:schemeClr>
                </a:solidFill>
              </a:rPr>
              <a:t>כלי המחקר - ראיון עומק מובנה למחצה (</a:t>
            </a:r>
            <a:r>
              <a:rPr lang="en-US" sz="2800" dirty="0">
                <a:solidFill>
                  <a:schemeClr val="accent3">
                    <a:lumMod val="50000"/>
                  </a:schemeClr>
                </a:solidFill>
              </a:rPr>
              <a:t>(Lincoln &amp; Guba, 1985</a:t>
            </a:r>
            <a:r>
              <a:rPr lang="he-IL" sz="2800" dirty="0">
                <a:solidFill>
                  <a:schemeClr val="accent3">
                    <a:lumMod val="50000"/>
                  </a:schemeClr>
                </a:solidFill>
              </a:rPr>
              <a:t>.</a:t>
            </a:r>
          </a:p>
          <a:p>
            <a:pPr marL="457200" indent="-419100">
              <a:lnSpc>
                <a:spcPct val="200000"/>
              </a:lnSpc>
              <a:spcBef>
                <a:spcPts val="200"/>
              </a:spcBef>
              <a:buSzPts val="3000"/>
              <a:buFont typeface="Arial" panose="020B0604020202020204" pitchFamily="34" charset="0"/>
              <a:buChar char="▷"/>
            </a:pPr>
            <a:r>
              <a:rPr lang="he-IL" sz="2800" dirty="0">
                <a:solidFill>
                  <a:schemeClr val="accent3">
                    <a:lumMod val="50000"/>
                  </a:schemeClr>
                </a:solidFill>
              </a:rPr>
              <a:t>לאחר חתימה על הסכמה מדעת, התקיימו ראיונות שהוקלטו בזום, </a:t>
            </a:r>
            <a:r>
              <a:rPr lang="he-IL" sz="2800" dirty="0" err="1">
                <a:solidFill>
                  <a:schemeClr val="accent3">
                    <a:lumMod val="50000"/>
                  </a:schemeClr>
                </a:solidFill>
              </a:rPr>
              <a:t>תומללו</a:t>
            </a:r>
            <a:r>
              <a:rPr lang="he-IL" sz="2800" dirty="0">
                <a:solidFill>
                  <a:schemeClr val="accent3">
                    <a:lumMod val="50000"/>
                  </a:schemeClr>
                </a:solidFill>
              </a:rPr>
              <a:t> ונותחו ניתוח קטגוריאלי (שקדי, 2003).</a:t>
            </a:r>
          </a:p>
        </p:txBody>
      </p:sp>
    </p:spTree>
    <p:extLst>
      <p:ext uri="{BB962C8B-B14F-4D97-AF65-F5344CB8AC3E}">
        <p14:creationId xmlns:p14="http://schemas.microsoft.com/office/powerpoint/2010/main" val="308753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sp>
        <p:nvSpPr>
          <p:cNvPr id="113" name="Google Shape;113;p15"/>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1" anchor="t" anchorCtr="0">
            <a:noAutofit/>
          </a:bodyPr>
          <a:lstStyle/>
          <a:p>
            <a:pPr rtl="0"/>
            <a:fld id="{00000000-1234-1234-1234-123412341234}" type="slidenum">
              <a:rPr lang="en"/>
              <a:pPr rtl="0"/>
              <a:t>13</a:t>
            </a:fld>
            <a:endParaRPr dirty="0"/>
          </a:p>
        </p:txBody>
      </p:sp>
      <p:sp>
        <p:nvSpPr>
          <p:cNvPr id="4" name="כותרת משנה 3">
            <a:extLst>
              <a:ext uri="{FF2B5EF4-FFF2-40B4-BE49-F238E27FC236}">
                <a16:creationId xmlns:a16="http://schemas.microsoft.com/office/drawing/2014/main" id="{EF570D4F-AA91-48B5-E0F8-CE1BF5EDBD8B}"/>
              </a:ext>
            </a:extLst>
          </p:cNvPr>
          <p:cNvSpPr>
            <a:spLocks noGrp="1"/>
          </p:cNvSpPr>
          <p:nvPr>
            <p:ph type="subTitle" idx="1"/>
          </p:nvPr>
        </p:nvSpPr>
        <p:spPr>
          <a:xfrm>
            <a:off x="2209674" y="271065"/>
            <a:ext cx="7772400" cy="1046400"/>
          </a:xfrm>
        </p:spPr>
        <p:txBody>
          <a:bodyPr/>
          <a:lstStyle/>
          <a:p>
            <a:r>
              <a:rPr lang="he-IL" dirty="0"/>
              <a:t>מאגר של כלי בינה מלאכותית</a:t>
            </a:r>
          </a:p>
        </p:txBody>
      </p:sp>
      <p:pic>
        <p:nvPicPr>
          <p:cNvPr id="12" name="תמונה 11">
            <a:extLst>
              <a:ext uri="{FF2B5EF4-FFF2-40B4-BE49-F238E27FC236}">
                <a16:creationId xmlns:a16="http://schemas.microsoft.com/office/drawing/2014/main" id="{1EB64667-DE59-D8AF-8CDE-DFD46DF261F3}"/>
              </a:ext>
            </a:extLst>
          </p:cNvPr>
          <p:cNvPicPr>
            <a:picLocks noChangeAspect="1"/>
          </p:cNvPicPr>
          <p:nvPr/>
        </p:nvPicPr>
        <p:blipFill>
          <a:blip r:embed="rId3"/>
          <a:stretch>
            <a:fillRect/>
          </a:stretch>
        </p:blipFill>
        <p:spPr>
          <a:xfrm>
            <a:off x="1937307" y="2750689"/>
            <a:ext cx="6363588" cy="1086002"/>
          </a:xfrm>
          <a:prstGeom prst="rect">
            <a:avLst/>
          </a:prstGeom>
        </p:spPr>
      </p:pic>
      <p:pic>
        <p:nvPicPr>
          <p:cNvPr id="14" name="תמונה 13">
            <a:extLst>
              <a:ext uri="{FF2B5EF4-FFF2-40B4-BE49-F238E27FC236}">
                <a16:creationId xmlns:a16="http://schemas.microsoft.com/office/drawing/2014/main" id="{BAB404F6-3FA4-2159-02C9-12565F6D51C4}"/>
              </a:ext>
            </a:extLst>
          </p:cNvPr>
          <p:cNvPicPr>
            <a:picLocks noChangeAspect="1"/>
          </p:cNvPicPr>
          <p:nvPr/>
        </p:nvPicPr>
        <p:blipFill>
          <a:blip r:embed="rId4"/>
          <a:stretch>
            <a:fillRect/>
          </a:stretch>
        </p:blipFill>
        <p:spPr>
          <a:xfrm>
            <a:off x="4199497" y="50150"/>
            <a:ext cx="6468378" cy="1133633"/>
          </a:xfrm>
          <a:prstGeom prst="rect">
            <a:avLst/>
          </a:prstGeom>
        </p:spPr>
      </p:pic>
      <p:pic>
        <p:nvPicPr>
          <p:cNvPr id="16" name="תמונה 15">
            <a:extLst>
              <a:ext uri="{FF2B5EF4-FFF2-40B4-BE49-F238E27FC236}">
                <a16:creationId xmlns:a16="http://schemas.microsoft.com/office/drawing/2014/main" id="{B114D3ED-9E48-BDB6-2539-723418C4D14E}"/>
              </a:ext>
            </a:extLst>
          </p:cNvPr>
          <p:cNvPicPr>
            <a:picLocks noChangeAspect="1"/>
          </p:cNvPicPr>
          <p:nvPr/>
        </p:nvPicPr>
        <p:blipFill>
          <a:blip r:embed="rId5"/>
          <a:stretch>
            <a:fillRect/>
          </a:stretch>
        </p:blipFill>
        <p:spPr>
          <a:xfrm>
            <a:off x="4440811" y="3972455"/>
            <a:ext cx="6363588" cy="1238423"/>
          </a:xfrm>
          <a:prstGeom prst="rect">
            <a:avLst/>
          </a:prstGeom>
        </p:spPr>
      </p:pic>
      <p:pic>
        <p:nvPicPr>
          <p:cNvPr id="18" name="תמונה 17">
            <a:extLst>
              <a:ext uri="{FF2B5EF4-FFF2-40B4-BE49-F238E27FC236}">
                <a16:creationId xmlns:a16="http://schemas.microsoft.com/office/drawing/2014/main" id="{51B7D2E7-ED8C-11BC-DA08-EACCA1A03162}"/>
              </a:ext>
            </a:extLst>
          </p:cNvPr>
          <p:cNvPicPr>
            <a:picLocks noChangeAspect="1"/>
          </p:cNvPicPr>
          <p:nvPr/>
        </p:nvPicPr>
        <p:blipFill>
          <a:blip r:embed="rId6"/>
          <a:stretch>
            <a:fillRect/>
          </a:stretch>
        </p:blipFill>
        <p:spPr>
          <a:xfrm>
            <a:off x="1937307" y="1317465"/>
            <a:ext cx="6430272" cy="1228896"/>
          </a:xfrm>
          <a:prstGeom prst="rect">
            <a:avLst/>
          </a:prstGeom>
        </p:spPr>
      </p:pic>
      <p:sp>
        <p:nvSpPr>
          <p:cNvPr id="2" name="תיבת טקסט 1">
            <a:extLst>
              <a:ext uri="{FF2B5EF4-FFF2-40B4-BE49-F238E27FC236}">
                <a16:creationId xmlns:a16="http://schemas.microsoft.com/office/drawing/2014/main" id="{18140EAC-E268-5852-6A07-774C28D0CC56}"/>
              </a:ext>
            </a:extLst>
          </p:cNvPr>
          <p:cNvSpPr txBox="1"/>
          <p:nvPr/>
        </p:nvSpPr>
        <p:spPr>
          <a:xfrm>
            <a:off x="-1181183" y="5540535"/>
            <a:ext cx="9482078" cy="769441"/>
          </a:xfrm>
          <a:prstGeom prst="rect">
            <a:avLst/>
          </a:prstGeom>
          <a:noFill/>
        </p:spPr>
        <p:txBody>
          <a:bodyPr wrap="square" rtlCol="1">
            <a:spAutoFit/>
          </a:bodyPr>
          <a:lstStyle/>
          <a:p>
            <a:r>
              <a:rPr lang="he-IL" sz="4400" b="1" dirty="0">
                <a:solidFill>
                  <a:srgbClr val="0070C0"/>
                </a:solidFill>
                <a:effectLst>
                  <a:outerShdw blurRad="38100" dist="38100" dir="2700000" algn="tl">
                    <a:srgbClr val="000000">
                      <a:alpha val="43137"/>
                    </a:srgbClr>
                  </a:outerShdw>
                </a:effectLst>
                <a:latin typeface="Arial"/>
                <a:cs typeface="Arial"/>
                <a:sym typeface="Arial"/>
              </a:rPr>
              <a:t>רוחות של שינוי</a:t>
            </a:r>
            <a:endParaRPr lang="he-IL" sz="4400" b="1" dirty="0">
              <a:solidFill>
                <a:schemeClr val="accent1"/>
              </a:solidFill>
            </a:endParaRPr>
          </a:p>
        </p:txBody>
      </p:sp>
    </p:spTree>
    <p:extLst>
      <p:ext uri="{BB962C8B-B14F-4D97-AF65-F5344CB8AC3E}">
        <p14:creationId xmlns:p14="http://schemas.microsoft.com/office/powerpoint/2010/main" val="37948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15"/>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1" anchor="t" anchorCtr="0">
            <a:noAutofit/>
          </a:bodyPr>
          <a:lstStyle/>
          <a:p>
            <a:pPr rtl="0"/>
            <a:fld id="{00000000-1234-1234-1234-123412341234}" type="slidenum">
              <a:rPr lang="en"/>
              <a:pPr rtl="0"/>
              <a:t>14</a:t>
            </a:fld>
            <a:endParaRPr dirty="0"/>
          </a:p>
        </p:txBody>
      </p:sp>
      <p:pic>
        <p:nvPicPr>
          <p:cNvPr id="3" name="תמונה 2">
            <a:extLst>
              <a:ext uri="{FF2B5EF4-FFF2-40B4-BE49-F238E27FC236}">
                <a16:creationId xmlns:a16="http://schemas.microsoft.com/office/drawing/2014/main" id="{A7B9C88A-5505-6931-7992-11A255FD3BD8}"/>
              </a:ext>
            </a:extLst>
          </p:cNvPr>
          <p:cNvPicPr>
            <a:picLocks noChangeAspect="1"/>
          </p:cNvPicPr>
          <p:nvPr/>
        </p:nvPicPr>
        <p:blipFill>
          <a:blip r:embed="rId3"/>
          <a:stretch>
            <a:fillRect/>
          </a:stretch>
        </p:blipFill>
        <p:spPr>
          <a:xfrm>
            <a:off x="1662021" y="49336"/>
            <a:ext cx="5839640" cy="2553056"/>
          </a:xfrm>
          <a:prstGeom prst="rect">
            <a:avLst/>
          </a:prstGeom>
        </p:spPr>
      </p:pic>
      <p:pic>
        <p:nvPicPr>
          <p:cNvPr id="5" name="תמונה 4">
            <a:extLst>
              <a:ext uri="{FF2B5EF4-FFF2-40B4-BE49-F238E27FC236}">
                <a16:creationId xmlns:a16="http://schemas.microsoft.com/office/drawing/2014/main" id="{DC800FE2-09F0-2109-9949-3B39CB72A15C}"/>
              </a:ext>
            </a:extLst>
          </p:cNvPr>
          <p:cNvPicPr>
            <a:picLocks noChangeAspect="1"/>
          </p:cNvPicPr>
          <p:nvPr/>
        </p:nvPicPr>
        <p:blipFill>
          <a:blip r:embed="rId4"/>
          <a:stretch>
            <a:fillRect/>
          </a:stretch>
        </p:blipFill>
        <p:spPr>
          <a:xfrm>
            <a:off x="2733080" y="5644177"/>
            <a:ext cx="6725589" cy="1124107"/>
          </a:xfrm>
          <a:prstGeom prst="rect">
            <a:avLst/>
          </a:prstGeom>
        </p:spPr>
      </p:pic>
      <p:pic>
        <p:nvPicPr>
          <p:cNvPr id="8" name="תמונה 7">
            <a:extLst>
              <a:ext uri="{FF2B5EF4-FFF2-40B4-BE49-F238E27FC236}">
                <a16:creationId xmlns:a16="http://schemas.microsoft.com/office/drawing/2014/main" id="{42DEF14C-826D-3C72-BE2E-549F721B719F}"/>
              </a:ext>
            </a:extLst>
          </p:cNvPr>
          <p:cNvPicPr>
            <a:picLocks noChangeAspect="1"/>
          </p:cNvPicPr>
          <p:nvPr/>
        </p:nvPicPr>
        <p:blipFill>
          <a:blip r:embed="rId5"/>
          <a:stretch>
            <a:fillRect/>
          </a:stretch>
        </p:blipFill>
        <p:spPr>
          <a:xfrm>
            <a:off x="6095999" y="2941144"/>
            <a:ext cx="6037361" cy="1169084"/>
          </a:xfrm>
          <a:prstGeom prst="rect">
            <a:avLst/>
          </a:prstGeom>
        </p:spPr>
      </p:pic>
      <p:sp>
        <p:nvSpPr>
          <p:cNvPr id="11" name="כותרת משנה 10">
            <a:extLst>
              <a:ext uri="{FF2B5EF4-FFF2-40B4-BE49-F238E27FC236}">
                <a16:creationId xmlns:a16="http://schemas.microsoft.com/office/drawing/2014/main" id="{1B4C1E85-DEBE-4D38-282F-7634949025EF}"/>
              </a:ext>
            </a:extLst>
          </p:cNvPr>
          <p:cNvSpPr>
            <a:spLocks noGrp="1"/>
          </p:cNvSpPr>
          <p:nvPr>
            <p:ph type="subTitle" idx="1"/>
          </p:nvPr>
        </p:nvSpPr>
        <p:spPr/>
        <p:txBody>
          <a:bodyPr/>
          <a:lstStyle/>
          <a:p>
            <a:endParaRPr lang="he-IL" dirty="0"/>
          </a:p>
        </p:txBody>
      </p:sp>
      <p:sp>
        <p:nvSpPr>
          <p:cNvPr id="13" name="תיבת טקסט 12">
            <a:extLst>
              <a:ext uri="{FF2B5EF4-FFF2-40B4-BE49-F238E27FC236}">
                <a16:creationId xmlns:a16="http://schemas.microsoft.com/office/drawing/2014/main" id="{79780ED4-F60A-4CCE-B89D-3C7A815011F8}"/>
              </a:ext>
            </a:extLst>
          </p:cNvPr>
          <p:cNvSpPr txBox="1"/>
          <p:nvPr/>
        </p:nvSpPr>
        <p:spPr>
          <a:xfrm>
            <a:off x="7486324" y="49336"/>
            <a:ext cx="4425590" cy="1446550"/>
          </a:xfrm>
          <a:prstGeom prst="rect">
            <a:avLst/>
          </a:prstGeom>
          <a:noFill/>
        </p:spPr>
        <p:txBody>
          <a:bodyPr wrap="square" rtlCol="1">
            <a:spAutoFit/>
          </a:bodyPr>
          <a:lstStyle/>
          <a:p>
            <a:pPr algn="r" rtl="1"/>
            <a:r>
              <a:rPr lang="he-IL" sz="4400" b="1" dirty="0">
                <a:solidFill>
                  <a:schemeClr val="bg1"/>
                </a:solidFill>
              </a:rPr>
              <a:t>רוחה של התקופה בה נערך המחקר</a:t>
            </a:r>
          </a:p>
        </p:txBody>
      </p:sp>
      <p:pic>
        <p:nvPicPr>
          <p:cNvPr id="2" name="תמונה 1">
            <a:extLst>
              <a:ext uri="{FF2B5EF4-FFF2-40B4-BE49-F238E27FC236}">
                <a16:creationId xmlns:a16="http://schemas.microsoft.com/office/drawing/2014/main" id="{619D2637-DD09-E366-B505-85A9517F793C}"/>
              </a:ext>
            </a:extLst>
          </p:cNvPr>
          <p:cNvPicPr>
            <a:picLocks noChangeAspect="1"/>
          </p:cNvPicPr>
          <p:nvPr/>
        </p:nvPicPr>
        <p:blipFill>
          <a:blip r:embed="rId6"/>
          <a:stretch>
            <a:fillRect/>
          </a:stretch>
        </p:blipFill>
        <p:spPr>
          <a:xfrm>
            <a:off x="5708822" y="4237810"/>
            <a:ext cx="6424539" cy="1125950"/>
          </a:xfrm>
          <a:prstGeom prst="rect">
            <a:avLst/>
          </a:prstGeom>
        </p:spPr>
      </p:pic>
      <p:pic>
        <p:nvPicPr>
          <p:cNvPr id="4" name="תמונה 3">
            <a:extLst>
              <a:ext uri="{FF2B5EF4-FFF2-40B4-BE49-F238E27FC236}">
                <a16:creationId xmlns:a16="http://schemas.microsoft.com/office/drawing/2014/main" id="{8A5B8408-2AA5-5718-679D-73C18F9DEF4D}"/>
              </a:ext>
            </a:extLst>
          </p:cNvPr>
          <p:cNvPicPr>
            <a:picLocks noChangeAspect="1"/>
          </p:cNvPicPr>
          <p:nvPr/>
        </p:nvPicPr>
        <p:blipFill>
          <a:blip r:embed="rId7"/>
          <a:stretch>
            <a:fillRect/>
          </a:stretch>
        </p:blipFill>
        <p:spPr>
          <a:xfrm>
            <a:off x="7892" y="2910991"/>
            <a:ext cx="5891596" cy="1125949"/>
          </a:xfrm>
          <a:prstGeom prst="rect">
            <a:avLst/>
          </a:prstGeom>
        </p:spPr>
      </p:pic>
    </p:spTree>
    <p:extLst>
      <p:ext uri="{BB962C8B-B14F-4D97-AF65-F5344CB8AC3E}">
        <p14:creationId xmlns:p14="http://schemas.microsoft.com/office/powerpoint/2010/main" val="239655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15</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4917" y="-339505"/>
            <a:ext cx="11811324" cy="1143000"/>
          </a:xfrm>
          <a:prstGeom prst="rect">
            <a:avLst/>
          </a:prstGeom>
        </p:spPr>
        <p:txBody>
          <a:bodyPr spcFirstLastPara="1" vert="horz" wrap="square" lIns="91425" tIns="91425" rIns="91425" bIns="91425" rtlCol="1" anchor="b" anchorCtr="0">
            <a:noAutofit/>
          </a:bodyPr>
          <a:lstStyle/>
          <a:p>
            <a:pPr lvl="0" algn="ctr" rtl="0"/>
            <a:r>
              <a:rPr lang="he-IL" b="1" dirty="0">
                <a:solidFill>
                  <a:srgbClr val="0070C0"/>
                </a:solidFill>
                <a:latin typeface="Arial"/>
                <a:cs typeface="Arial"/>
                <a:sym typeface="Arial"/>
              </a:rPr>
              <a:t>ממצאים</a:t>
            </a:r>
            <a:endParaRPr lang="en-US"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411626" y="738420"/>
            <a:ext cx="10958109" cy="48007"/>
          </a:xfrm>
          <a:prstGeom prst="rect">
            <a:avLst/>
          </a:prstGeom>
        </p:spPr>
      </p:pic>
      <p:graphicFrame>
        <p:nvGraphicFramePr>
          <p:cNvPr id="7" name="טבלה 6">
            <a:extLst>
              <a:ext uri="{FF2B5EF4-FFF2-40B4-BE49-F238E27FC236}">
                <a16:creationId xmlns:a16="http://schemas.microsoft.com/office/drawing/2014/main" id="{32C13911-E715-F015-94A4-05C4D751CB33}"/>
              </a:ext>
            </a:extLst>
          </p:cNvPr>
          <p:cNvGraphicFramePr>
            <a:graphicFrameLocks noGrp="1"/>
          </p:cNvGraphicFramePr>
          <p:nvPr>
            <p:extLst>
              <p:ext uri="{D42A27DB-BD31-4B8C-83A1-F6EECF244321}">
                <p14:modId xmlns:p14="http://schemas.microsoft.com/office/powerpoint/2010/main" val="3339179952"/>
              </p:ext>
            </p:extLst>
          </p:nvPr>
        </p:nvGraphicFramePr>
        <p:xfrm>
          <a:off x="2913595" y="1206624"/>
          <a:ext cx="6936257" cy="4703187"/>
        </p:xfrm>
        <a:graphic>
          <a:graphicData uri="http://schemas.openxmlformats.org/drawingml/2006/table">
            <a:tbl>
              <a:tblPr rtl="1" firstRow="1" firstCol="1" bandRow="1">
                <a:tableStyleId>{5A111915-BE36-4E01-A7E5-04B1672EAD32}</a:tableStyleId>
              </a:tblPr>
              <a:tblGrid>
                <a:gridCol w="5106997">
                  <a:extLst>
                    <a:ext uri="{9D8B030D-6E8A-4147-A177-3AD203B41FA5}">
                      <a16:colId xmlns:a16="http://schemas.microsoft.com/office/drawing/2014/main" val="1188121274"/>
                    </a:ext>
                  </a:extLst>
                </a:gridCol>
                <a:gridCol w="1829260">
                  <a:extLst>
                    <a:ext uri="{9D8B030D-6E8A-4147-A177-3AD203B41FA5}">
                      <a16:colId xmlns:a16="http://schemas.microsoft.com/office/drawing/2014/main" val="448237198"/>
                    </a:ext>
                  </a:extLst>
                </a:gridCol>
              </a:tblGrid>
              <a:tr h="470401">
                <a:tc>
                  <a:txBody>
                    <a:bodyPr/>
                    <a:lstStyle/>
                    <a:p>
                      <a:pPr algn="r" rtl="0">
                        <a:lnSpc>
                          <a:spcPct val="107000"/>
                        </a:lnSpc>
                        <a:spcAft>
                          <a:spcPts val="800"/>
                        </a:spcAft>
                      </a:pPr>
                      <a:r>
                        <a:rPr lang="he-IL" sz="2800" dirty="0">
                          <a:effectLst/>
                        </a:rPr>
                        <a:t>קטגוריה</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4820" marR="64820" marT="0" marB="0"/>
                </a:tc>
                <a:tc>
                  <a:txBody>
                    <a:bodyPr/>
                    <a:lstStyle/>
                    <a:p>
                      <a:pPr algn="just" rtl="1">
                        <a:lnSpc>
                          <a:spcPct val="150000"/>
                        </a:lnSpc>
                      </a:pPr>
                      <a:r>
                        <a:rPr lang="he-IL" sz="24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שכיחות (%)</a:t>
                      </a:r>
                      <a:endPar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79514180"/>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העדר מענה להיבט - הרגשי חברתי</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dirty="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90%</a:t>
                      </a:r>
                      <a:endParaRPr lang="en-US" sz="2800" dirty="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7352663"/>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התמודדות עם השינוי</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75%</a:t>
                      </a:r>
                      <a:endParaRPr lang="en-US" sz="28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22712068"/>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חשש להעתקות </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en-US" sz="28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64221431"/>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תפקיד המורה</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en-US" sz="28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5563468"/>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מיומנויות התלמידים</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en-US" sz="28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2845865"/>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הדרכה, סיוע ולווי</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en-US" sz="280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99328452"/>
                  </a:ext>
                </a:extLst>
              </a:tr>
              <a:tr h="602950">
                <a:tc>
                  <a:txBody>
                    <a:bodyPr/>
                    <a:lstStyle/>
                    <a:p>
                      <a:pPr marL="0" algn="r" defTabSz="914400" rtl="0" eaLnBrk="1" latinLnBrk="0" hangingPunct="1">
                        <a:lnSpc>
                          <a:spcPct val="107000"/>
                        </a:lnSpc>
                        <a:spcAft>
                          <a:spcPts val="800"/>
                        </a:spcAft>
                      </a:pPr>
                      <a:r>
                        <a:rPr lang="he-IL" sz="2800" b="0" kern="1200" dirty="0">
                          <a:solidFill>
                            <a:schemeClr val="tx1">
                              <a:lumMod val="50000"/>
                              <a:lumOff val="50000"/>
                            </a:schemeClr>
                          </a:solidFill>
                          <a:effectLst/>
                          <a:latin typeface="+mn-lt"/>
                          <a:ea typeface="+mn-ea"/>
                          <a:cs typeface="+mn-cs"/>
                        </a:rPr>
                        <a:t>מהימנות </a:t>
                      </a:r>
                      <a:endParaRPr lang="en-US" sz="2800" b="0" kern="1200" dirty="0">
                        <a:solidFill>
                          <a:schemeClr val="tx1">
                            <a:lumMod val="50000"/>
                            <a:lumOff val="50000"/>
                          </a:schemeClr>
                        </a:solidFill>
                        <a:effectLst/>
                        <a:latin typeface="+mn-lt"/>
                        <a:ea typeface="+mn-ea"/>
                        <a:cs typeface="+mn-cs"/>
                      </a:endParaRPr>
                    </a:p>
                  </a:txBody>
                  <a:tcPr marL="68580" marR="68580" marT="0" marB="0"/>
                </a:tc>
                <a:tc>
                  <a:txBody>
                    <a:bodyPr/>
                    <a:lstStyle/>
                    <a:p>
                      <a:pPr algn="just" rtl="1">
                        <a:lnSpc>
                          <a:spcPct val="150000"/>
                        </a:lnSpc>
                      </a:pPr>
                      <a:r>
                        <a:rPr lang="he-IL" sz="2400" dirty="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en-US" sz="2800" dirty="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6854787"/>
                  </a:ext>
                </a:extLst>
              </a:tr>
            </a:tbl>
          </a:graphicData>
        </a:graphic>
      </p:graphicFrame>
      <p:sp>
        <p:nvSpPr>
          <p:cNvPr id="4" name="תיבת טקסט 3">
            <a:extLst>
              <a:ext uri="{FF2B5EF4-FFF2-40B4-BE49-F238E27FC236}">
                <a16:creationId xmlns:a16="http://schemas.microsoft.com/office/drawing/2014/main" id="{9F44D9F9-8AB5-B57B-47D3-A075E80EF1B2}"/>
              </a:ext>
            </a:extLst>
          </p:cNvPr>
          <p:cNvSpPr txBox="1"/>
          <p:nvPr/>
        </p:nvSpPr>
        <p:spPr>
          <a:xfrm>
            <a:off x="3144253" y="6475356"/>
            <a:ext cx="5837886" cy="615553"/>
          </a:xfrm>
          <a:prstGeom prst="rect">
            <a:avLst/>
          </a:prstGeom>
          <a:noFill/>
        </p:spPr>
        <p:txBody>
          <a:bodyPr wrap="square" rtlCol="1">
            <a:spAutoFit/>
          </a:bodyPr>
          <a:lstStyle/>
          <a:p>
            <a:r>
              <a:rPr lang="he-IL" sz="1600" dirty="0">
                <a:solidFill>
                  <a:schemeClr val="accent3">
                    <a:lumMod val="50000"/>
                  </a:schemeClr>
                </a:solidFill>
              </a:rPr>
              <a:t>יחידת הניתוח – היגדים, יתכן יותר מהיגד אחד למורה</a:t>
            </a:r>
            <a:endParaRPr lang="en-US" sz="1600" dirty="0">
              <a:solidFill>
                <a:schemeClr val="accent3">
                  <a:lumMod val="50000"/>
                </a:schemeClr>
              </a:solidFill>
            </a:endParaRPr>
          </a:p>
          <a:p>
            <a:endParaRPr lang="he-IL" dirty="0"/>
          </a:p>
        </p:txBody>
      </p:sp>
    </p:spTree>
    <p:extLst>
      <p:ext uri="{BB962C8B-B14F-4D97-AF65-F5344CB8AC3E}">
        <p14:creationId xmlns:p14="http://schemas.microsoft.com/office/powerpoint/2010/main" val="99345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0" y="1567113"/>
            <a:ext cx="11811324" cy="5780638"/>
          </a:xfrm>
          <a:prstGeom prst="rect">
            <a:avLst/>
          </a:prstGeom>
        </p:spPr>
        <p:txBody>
          <a:bodyPr spcFirstLastPara="1" vert="horz" wrap="square" lIns="91425" tIns="91425" rIns="91425" bIns="91425" rtlCol="1" anchor="t" anchorCtr="0">
            <a:noAutofit/>
          </a:bodyPr>
          <a:lstStyle/>
          <a:p>
            <a:pPr marL="495300" lvl="1" indent="0" algn="ctr" rtl="0">
              <a:lnSpc>
                <a:spcPct val="150000"/>
              </a:lnSpc>
              <a:spcBef>
                <a:spcPts val="200"/>
              </a:spcBef>
              <a:buNone/>
            </a:pPr>
            <a:r>
              <a:rPr lang="he-IL" sz="4000" i="1" dirty="0">
                <a:solidFill>
                  <a:schemeClr val="bg2">
                    <a:lumMod val="25000"/>
                  </a:schemeClr>
                </a:solidFill>
              </a:rPr>
              <a:t>"יש משהו במגע וחום אנושי שרובוט של בינה מלאכותית לא יכול לייצר... </a:t>
            </a:r>
            <a:r>
              <a:rPr lang="he-IL" sz="4000" b="1" i="1" dirty="0">
                <a:solidFill>
                  <a:schemeClr val="bg2">
                    <a:lumMod val="25000"/>
                  </a:schemeClr>
                </a:solidFill>
              </a:rPr>
              <a:t>איפה הקשר האישי שלי עם התלמיד?</a:t>
            </a:r>
            <a:r>
              <a:rPr lang="he-IL" sz="4000" i="1" dirty="0">
                <a:solidFill>
                  <a:schemeClr val="bg2">
                    <a:lumMod val="25000"/>
                  </a:schemeClr>
                </a:solidFill>
              </a:rPr>
              <a:t> היחס האישי לכל תלמיד ותלמיד".</a:t>
            </a:r>
            <a:endParaRPr lang="he-IL" sz="8000"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16</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a:r>
              <a:rPr lang="he-IL" sz="4800" b="1" dirty="0">
                <a:solidFill>
                  <a:srgbClr val="0070C0"/>
                </a:solidFill>
                <a:latin typeface="Arial"/>
                <a:cs typeface="Arial"/>
                <a:sym typeface="Arial"/>
              </a:rPr>
              <a:t>העדר מענה להיבט הרגשי חברתי </a:t>
            </a:r>
            <a:r>
              <a:rPr lang="he-IL" sz="3600" b="1" dirty="0">
                <a:solidFill>
                  <a:srgbClr val="0070C0"/>
                </a:solidFill>
                <a:latin typeface="Arial"/>
                <a:cs typeface="Arial"/>
                <a:sym typeface="Arial"/>
              </a:rPr>
              <a:t>(</a:t>
            </a:r>
            <a:r>
              <a:rPr lang="en-US" sz="3600" b="1" dirty="0">
                <a:solidFill>
                  <a:srgbClr val="0070C0"/>
                </a:solidFill>
                <a:latin typeface="Arial"/>
                <a:cs typeface="Arial"/>
                <a:sym typeface="Arial"/>
              </a:rPr>
              <a:t>SEL</a:t>
            </a:r>
            <a:r>
              <a:rPr lang="he-IL" sz="3600" b="1" dirty="0">
                <a:solidFill>
                  <a:srgbClr val="0070C0"/>
                </a:solidFill>
                <a:latin typeface="Arial"/>
                <a:cs typeface="Arial"/>
                <a:sym typeface="Arial"/>
              </a:rPr>
              <a:t>)</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Tree>
    <p:extLst>
      <p:ext uri="{BB962C8B-B14F-4D97-AF65-F5344CB8AC3E}">
        <p14:creationId xmlns:p14="http://schemas.microsoft.com/office/powerpoint/2010/main" val="217533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0" y="1203129"/>
            <a:ext cx="11811324" cy="5780638"/>
          </a:xfrm>
          <a:prstGeom prst="rect">
            <a:avLst/>
          </a:prstGeom>
        </p:spPr>
        <p:txBody>
          <a:bodyPr spcFirstLastPara="1" vert="horz" wrap="square" lIns="91425" tIns="91425" rIns="91425" bIns="91425" rtlCol="1" anchor="t" anchorCtr="0">
            <a:noAutofit/>
          </a:bodyPr>
          <a:lstStyle/>
          <a:p>
            <a:pPr marL="495300" lvl="1" indent="0" algn="ctr" rtl="0">
              <a:lnSpc>
                <a:spcPct val="150000"/>
              </a:lnSpc>
              <a:spcBef>
                <a:spcPts val="200"/>
              </a:spcBef>
              <a:buNone/>
            </a:pPr>
            <a:r>
              <a:rPr lang="he-IL" sz="2800" i="1" dirty="0">
                <a:solidFill>
                  <a:schemeClr val="bg2">
                    <a:lumMod val="25000"/>
                  </a:schemeClr>
                </a:solidFill>
              </a:rPr>
              <a:t>"אני אומרת </a:t>
            </a:r>
            <a:r>
              <a:rPr lang="he-IL" sz="2800" b="1" i="1" dirty="0">
                <a:solidFill>
                  <a:schemeClr val="bg2">
                    <a:lumMod val="25000"/>
                  </a:schemeClr>
                </a:solidFill>
              </a:rPr>
              <a:t>ברוך הבא, זה העולם החדש </a:t>
            </a:r>
            <a:r>
              <a:rPr lang="he-IL" sz="2800" i="1" dirty="0">
                <a:solidFill>
                  <a:schemeClr val="bg2">
                    <a:lumMod val="25000"/>
                  </a:schemeClr>
                </a:solidFill>
              </a:rPr>
              <a:t>... ואני אומרת שבית ספר צריך לשקף את המציאות ובינה מלאכותית ורובוטים שיעזרו, יתעניינו ויהיו שם בשביל התלמידים. בבית ספרי ישנם כבר מספר מורים ותלמידים שעובדים עם בינה מלאכותית...וכולנו צריכים לעסוק בזה."</a:t>
            </a:r>
            <a:endParaRPr lang="en-US" sz="2800" i="1" dirty="0">
              <a:solidFill>
                <a:schemeClr val="bg2">
                  <a:lumMod val="25000"/>
                </a:schemeClr>
              </a:solidFill>
            </a:endParaRPr>
          </a:p>
          <a:p>
            <a:pPr marL="495300" lvl="1" indent="0" algn="ctr" rtl="0">
              <a:lnSpc>
                <a:spcPct val="150000"/>
              </a:lnSpc>
              <a:spcBef>
                <a:spcPts val="200"/>
              </a:spcBef>
              <a:buNone/>
            </a:pPr>
            <a:endParaRPr lang="he-IL" sz="2800" i="1" dirty="0">
              <a:solidFill>
                <a:schemeClr val="bg2">
                  <a:lumMod val="25000"/>
                </a:schemeClr>
              </a:solidFill>
            </a:endParaRPr>
          </a:p>
          <a:p>
            <a:pPr marL="495300" lvl="1" indent="0" algn="ctr" rtl="0">
              <a:lnSpc>
                <a:spcPct val="150000"/>
              </a:lnSpc>
              <a:spcBef>
                <a:spcPts val="200"/>
              </a:spcBef>
              <a:buNone/>
            </a:pPr>
            <a:r>
              <a:rPr lang="he-IL" sz="2800" dirty="0">
                <a:solidFill>
                  <a:schemeClr val="bg2">
                    <a:lumMod val="25000"/>
                  </a:schemeClr>
                </a:solidFill>
              </a:rPr>
              <a:t>"</a:t>
            </a:r>
            <a:r>
              <a:rPr lang="he-IL" sz="2800" i="1" dirty="0">
                <a:solidFill>
                  <a:schemeClr val="bg2">
                    <a:lumMod val="25000"/>
                  </a:schemeClr>
                </a:solidFill>
              </a:rPr>
              <a:t>אני חושבת </a:t>
            </a:r>
            <a:r>
              <a:rPr lang="he-IL" sz="2800" b="1" i="1" dirty="0">
                <a:solidFill>
                  <a:schemeClr val="bg2">
                    <a:lumMod val="25000"/>
                  </a:schemeClr>
                </a:solidFill>
              </a:rPr>
              <a:t>שלבינה מלאכותית יש פוטנציאל מדהים לשינוי בתחום החינוך</a:t>
            </a:r>
            <a:r>
              <a:rPr lang="he-IL" sz="2800" i="1" dirty="0">
                <a:solidFill>
                  <a:schemeClr val="bg2">
                    <a:lumMod val="25000"/>
                  </a:schemeClr>
                </a:solidFill>
              </a:rPr>
              <a:t>. כיוון שהם יכולים לנתח כמויות ענקיות של ידע, אפשר להשתמש בהם לבצע כל מיני משימות, בטח גם לימודיות. "</a:t>
            </a:r>
          </a:p>
          <a:p>
            <a:pPr marL="495300" lvl="1" indent="0" algn="ctr" rtl="0">
              <a:lnSpc>
                <a:spcPct val="150000"/>
              </a:lnSpc>
              <a:spcBef>
                <a:spcPts val="200"/>
              </a:spcBef>
              <a:buNone/>
            </a:pPr>
            <a:endParaRPr lang="he-IL" sz="8000"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17</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התמודדות עם השינוי</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4" name="Google Shape;269;p29">
            <a:extLst>
              <a:ext uri="{FF2B5EF4-FFF2-40B4-BE49-F238E27FC236}">
                <a16:creationId xmlns:a16="http://schemas.microsoft.com/office/drawing/2014/main" id="{AABA41D2-333C-2C1F-7CF8-4143C11FD11D}"/>
              </a:ext>
            </a:extLst>
          </p:cNvPr>
          <p:cNvSpPr/>
          <p:nvPr/>
        </p:nvSpPr>
        <p:spPr>
          <a:xfrm>
            <a:off x="2575606" y="193572"/>
            <a:ext cx="692400" cy="6924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79;p29">
            <a:extLst>
              <a:ext uri="{FF2B5EF4-FFF2-40B4-BE49-F238E27FC236}">
                <a16:creationId xmlns:a16="http://schemas.microsoft.com/office/drawing/2014/main" id="{7A0374D1-6369-14A3-7025-C624E1EA3EC1}"/>
              </a:ext>
            </a:extLst>
          </p:cNvPr>
          <p:cNvGrpSpPr/>
          <p:nvPr/>
        </p:nvGrpSpPr>
        <p:grpSpPr>
          <a:xfrm>
            <a:off x="2746215" y="368640"/>
            <a:ext cx="351204" cy="324661"/>
            <a:chOff x="5975075" y="2327500"/>
            <a:chExt cx="420100" cy="388350"/>
          </a:xfrm>
        </p:grpSpPr>
        <p:sp>
          <p:nvSpPr>
            <p:cNvPr id="7" name="Google Shape;280;p29">
              <a:extLst>
                <a:ext uri="{FF2B5EF4-FFF2-40B4-BE49-F238E27FC236}">
                  <a16:creationId xmlns:a16="http://schemas.microsoft.com/office/drawing/2014/main" id="{91BA8BD6-C94E-11C9-961B-AE26726EE77C}"/>
                </a:ext>
              </a:extLst>
            </p:cNvPr>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1;p29">
              <a:extLst>
                <a:ext uri="{FF2B5EF4-FFF2-40B4-BE49-F238E27FC236}">
                  <a16:creationId xmlns:a16="http://schemas.microsoft.com/office/drawing/2014/main" id="{BE894D93-45DC-A236-FB52-51D1CD2044DC}"/>
                </a:ext>
              </a:extLst>
            </p:cNvPr>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35;p38">
            <a:extLst>
              <a:ext uri="{FF2B5EF4-FFF2-40B4-BE49-F238E27FC236}">
                <a16:creationId xmlns:a16="http://schemas.microsoft.com/office/drawing/2014/main" id="{C739C9D4-433F-ACB3-A4D4-F3514604394B}"/>
              </a:ext>
            </a:extLst>
          </p:cNvPr>
          <p:cNvGrpSpPr/>
          <p:nvPr/>
        </p:nvGrpSpPr>
        <p:grpSpPr>
          <a:xfrm>
            <a:off x="6188163" y="4199979"/>
            <a:ext cx="432570" cy="421334"/>
            <a:chOff x="5926225" y="921350"/>
            <a:chExt cx="517800" cy="504350"/>
          </a:xfrm>
          <a:solidFill>
            <a:srgbClr val="FF9715"/>
          </a:solidFill>
        </p:grpSpPr>
        <p:sp>
          <p:nvSpPr>
            <p:cNvPr id="10" name="Google Shape;636;p38">
              <a:extLst>
                <a:ext uri="{FF2B5EF4-FFF2-40B4-BE49-F238E27FC236}">
                  <a16:creationId xmlns:a16="http://schemas.microsoft.com/office/drawing/2014/main" id="{0BCB1D3E-0A26-E5D5-39DB-2296F5437014}"/>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1" name="Google Shape;637;p38">
              <a:extLst>
                <a:ext uri="{FF2B5EF4-FFF2-40B4-BE49-F238E27FC236}">
                  <a16:creationId xmlns:a16="http://schemas.microsoft.com/office/drawing/2014/main" id="{2AA7F848-C523-23E5-8C94-71A3A1880AD9}"/>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Tree>
    <p:extLst>
      <p:ext uri="{BB962C8B-B14F-4D97-AF65-F5344CB8AC3E}">
        <p14:creationId xmlns:p14="http://schemas.microsoft.com/office/powerpoint/2010/main" val="105995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80676" y="1091391"/>
            <a:ext cx="11811324" cy="5780638"/>
          </a:xfrm>
          <a:prstGeom prst="rect">
            <a:avLst/>
          </a:prstGeom>
        </p:spPr>
        <p:txBody>
          <a:bodyPr spcFirstLastPara="1" vert="horz" wrap="square" lIns="91425" tIns="91425" rIns="91425" bIns="91425" rtlCol="1" anchor="t" anchorCtr="0">
            <a:noAutofit/>
          </a:bodyPr>
          <a:lstStyle/>
          <a:p>
            <a:pPr marL="495300" lvl="1" indent="0" algn="ctr" rtl="0">
              <a:lnSpc>
                <a:spcPct val="150000"/>
              </a:lnSpc>
              <a:spcBef>
                <a:spcPts val="200"/>
              </a:spcBef>
              <a:buNone/>
            </a:pPr>
            <a:r>
              <a:rPr lang="he-IL" sz="3200" i="1" dirty="0">
                <a:solidFill>
                  <a:schemeClr val="bg2">
                    <a:lumMod val="25000"/>
                  </a:schemeClr>
                </a:solidFill>
              </a:rPr>
              <a:t>"בינה מלאכותית נשמעת לי כמו </a:t>
            </a:r>
            <a:r>
              <a:rPr lang="he-IL" sz="3200" b="1" i="1" dirty="0">
                <a:solidFill>
                  <a:schemeClr val="bg2">
                    <a:lumMod val="25000"/>
                  </a:schemeClr>
                </a:solidFill>
              </a:rPr>
              <a:t>נזק לאנושות</a:t>
            </a:r>
            <a:r>
              <a:rPr lang="he-IL" sz="3200" i="1" dirty="0">
                <a:solidFill>
                  <a:schemeClr val="bg2">
                    <a:lumMod val="25000"/>
                  </a:schemeClr>
                </a:solidFill>
              </a:rPr>
              <a:t>. אני לא מציעה לשלב אותה, היא עלולה להביא לדעתי ל</a:t>
            </a:r>
            <a:r>
              <a:rPr lang="he-IL" sz="3200" b="1" i="1" dirty="0">
                <a:solidFill>
                  <a:schemeClr val="bg2">
                    <a:lumMod val="25000"/>
                  </a:schemeClr>
                </a:solidFill>
              </a:rPr>
              <a:t>אסון</a:t>
            </a:r>
            <a:r>
              <a:rPr lang="he-IL" sz="3200" i="1" dirty="0">
                <a:solidFill>
                  <a:schemeClr val="bg2">
                    <a:lumMod val="25000"/>
                  </a:schemeClr>
                </a:solidFill>
              </a:rPr>
              <a:t>. בתור התחלה תלמידים שלא ילמדו, לא ידעו לכתוב, לא יצליחו לבצע שום משימה אקדמית או מחשבתית. שנית, היא עלולה בסוף </a:t>
            </a:r>
            <a:r>
              <a:rPr lang="he-IL" sz="3200" b="1" i="1" dirty="0">
                <a:solidFill>
                  <a:schemeClr val="bg2">
                    <a:lumMod val="25000"/>
                  </a:schemeClr>
                </a:solidFill>
              </a:rPr>
              <a:t>לקום עלינו </a:t>
            </a:r>
            <a:r>
              <a:rPr lang="he-IL" sz="3200" i="1" dirty="0">
                <a:solidFill>
                  <a:schemeClr val="bg2">
                    <a:lumMod val="25000"/>
                  </a:schemeClr>
                </a:solidFill>
              </a:rPr>
              <a:t>ולגרום ל</a:t>
            </a:r>
            <a:r>
              <a:rPr lang="he-IL" sz="3200" b="1" i="1" dirty="0">
                <a:solidFill>
                  <a:schemeClr val="bg2">
                    <a:lumMod val="25000"/>
                  </a:schemeClr>
                </a:solidFill>
              </a:rPr>
              <a:t>אסון</a:t>
            </a:r>
            <a:r>
              <a:rPr lang="he-IL" sz="3200" i="1" dirty="0">
                <a:solidFill>
                  <a:schemeClr val="bg2">
                    <a:lumMod val="25000"/>
                  </a:schemeClr>
                </a:solidFill>
              </a:rPr>
              <a:t>. "</a:t>
            </a:r>
            <a:endParaRPr lang="en-US" sz="3200" i="1" dirty="0">
              <a:solidFill>
                <a:schemeClr val="bg2">
                  <a:lumMod val="25000"/>
                </a:schemeClr>
              </a:solidFill>
            </a:endParaRPr>
          </a:p>
          <a:p>
            <a:pPr marL="495300" lvl="1" indent="0" algn="ctr" rtl="0">
              <a:lnSpc>
                <a:spcPct val="150000"/>
              </a:lnSpc>
              <a:spcBef>
                <a:spcPts val="200"/>
              </a:spcBef>
              <a:buNone/>
            </a:pPr>
            <a:endParaRPr lang="en-US" sz="3200" i="1" dirty="0">
              <a:solidFill>
                <a:schemeClr val="bg2">
                  <a:lumMod val="25000"/>
                </a:schemeClr>
              </a:solidFill>
            </a:endParaRPr>
          </a:p>
          <a:p>
            <a:pPr marL="495300" lvl="1" indent="0">
              <a:lnSpc>
                <a:spcPct val="150000"/>
              </a:lnSpc>
              <a:spcBef>
                <a:spcPts val="200"/>
              </a:spcBef>
              <a:buNone/>
            </a:pPr>
            <a:r>
              <a:rPr lang="en-US" sz="3200" i="1" dirty="0">
                <a:solidFill>
                  <a:schemeClr val="bg2">
                    <a:lumMod val="25000"/>
                  </a:schemeClr>
                </a:solidFill>
              </a:rPr>
              <a:t>“</a:t>
            </a:r>
            <a:r>
              <a:rPr lang="he-IL" sz="3200" i="1" dirty="0">
                <a:solidFill>
                  <a:schemeClr val="bg2">
                    <a:lumMod val="25000"/>
                  </a:schemeClr>
                </a:solidFill>
              </a:rPr>
              <a:t>אין ספק שזו </a:t>
            </a:r>
            <a:r>
              <a:rPr lang="he-IL" sz="3200" b="1" i="1" dirty="0">
                <a:solidFill>
                  <a:schemeClr val="bg2">
                    <a:lumMod val="25000"/>
                  </a:schemeClr>
                </a:solidFill>
              </a:rPr>
              <a:t>מהפכה, </a:t>
            </a:r>
            <a:r>
              <a:rPr lang="he-IL" sz="3200" i="1" dirty="0">
                <a:solidFill>
                  <a:schemeClr val="bg2">
                    <a:lumMod val="25000"/>
                  </a:schemeClr>
                </a:solidFill>
              </a:rPr>
              <a:t>אפילו קצת </a:t>
            </a:r>
            <a:r>
              <a:rPr lang="he-IL" sz="3200" b="1" i="1" dirty="0">
                <a:solidFill>
                  <a:schemeClr val="bg2">
                    <a:lumMod val="25000"/>
                  </a:schemeClr>
                </a:solidFill>
              </a:rPr>
              <a:t>מפחידה</a:t>
            </a:r>
            <a:r>
              <a:rPr lang="he-IL" sz="3200" i="1" dirty="0">
                <a:solidFill>
                  <a:schemeClr val="bg2">
                    <a:lumMod val="25000"/>
                  </a:schemeClr>
                </a:solidFill>
              </a:rPr>
              <a:t>. בטח שיש גם יתרונות אבל אני כרגע במצב שאני יותר </a:t>
            </a:r>
            <a:r>
              <a:rPr lang="he-IL" sz="3200" b="1" i="1" dirty="0">
                <a:solidFill>
                  <a:schemeClr val="bg2">
                    <a:lumMod val="25000"/>
                  </a:schemeClr>
                </a:solidFill>
              </a:rPr>
              <a:t>מודאגת</a:t>
            </a:r>
            <a:r>
              <a:rPr lang="he-IL" sz="3200" i="1" dirty="0">
                <a:solidFill>
                  <a:schemeClr val="bg2">
                    <a:lumMod val="25000"/>
                  </a:schemeClr>
                </a:solidFill>
              </a:rPr>
              <a:t>"</a:t>
            </a: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18</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התמודדות עם השינוי</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4" name="Google Shape;269;p29">
            <a:extLst>
              <a:ext uri="{FF2B5EF4-FFF2-40B4-BE49-F238E27FC236}">
                <a16:creationId xmlns:a16="http://schemas.microsoft.com/office/drawing/2014/main" id="{FAA3E521-3F61-7547-7D8A-D36923519B1C}"/>
              </a:ext>
            </a:extLst>
          </p:cNvPr>
          <p:cNvSpPr/>
          <p:nvPr/>
        </p:nvSpPr>
        <p:spPr>
          <a:xfrm>
            <a:off x="2611117" y="215593"/>
            <a:ext cx="692400" cy="6924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79;p29">
            <a:extLst>
              <a:ext uri="{FF2B5EF4-FFF2-40B4-BE49-F238E27FC236}">
                <a16:creationId xmlns:a16="http://schemas.microsoft.com/office/drawing/2014/main" id="{3E0C434F-9D52-796C-6010-E888F1647246}"/>
              </a:ext>
            </a:extLst>
          </p:cNvPr>
          <p:cNvGrpSpPr/>
          <p:nvPr/>
        </p:nvGrpSpPr>
        <p:grpSpPr>
          <a:xfrm rot="10285011">
            <a:off x="2781726" y="390661"/>
            <a:ext cx="351204" cy="324661"/>
            <a:chOff x="5975075" y="2327500"/>
            <a:chExt cx="420100" cy="388350"/>
          </a:xfrm>
        </p:grpSpPr>
        <p:sp>
          <p:nvSpPr>
            <p:cNvPr id="7" name="Google Shape;280;p29">
              <a:extLst>
                <a:ext uri="{FF2B5EF4-FFF2-40B4-BE49-F238E27FC236}">
                  <a16:creationId xmlns:a16="http://schemas.microsoft.com/office/drawing/2014/main" id="{E6ED498F-3862-DF6E-A8AA-35294F6426F5}"/>
                </a:ext>
              </a:extLst>
            </p:cNvPr>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1;p29">
              <a:extLst>
                <a:ext uri="{FF2B5EF4-FFF2-40B4-BE49-F238E27FC236}">
                  <a16:creationId xmlns:a16="http://schemas.microsoft.com/office/drawing/2014/main" id="{C6DB975B-C80D-FDD8-760E-91FF0E93AC5A}"/>
                </a:ext>
              </a:extLst>
            </p:cNvPr>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35;p38">
            <a:extLst>
              <a:ext uri="{FF2B5EF4-FFF2-40B4-BE49-F238E27FC236}">
                <a16:creationId xmlns:a16="http://schemas.microsoft.com/office/drawing/2014/main" id="{91782667-8890-F77D-706B-20D47382C97D}"/>
              </a:ext>
            </a:extLst>
          </p:cNvPr>
          <p:cNvGrpSpPr/>
          <p:nvPr/>
        </p:nvGrpSpPr>
        <p:grpSpPr>
          <a:xfrm>
            <a:off x="6356838" y="4375837"/>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Tree>
    <p:extLst>
      <p:ext uri="{BB962C8B-B14F-4D97-AF65-F5344CB8AC3E}">
        <p14:creationId xmlns:p14="http://schemas.microsoft.com/office/powerpoint/2010/main" val="271644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80676" y="1624051"/>
            <a:ext cx="11811324"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a:t>
            </a:r>
            <a:r>
              <a:rPr lang="he-IL" sz="3200" b="1" i="1" dirty="0">
                <a:solidFill>
                  <a:schemeClr val="bg2">
                    <a:lumMod val="25000"/>
                  </a:schemeClr>
                </a:solidFill>
              </a:rPr>
              <a:t>זה כמו שילדים מעתיקים </a:t>
            </a:r>
            <a:r>
              <a:rPr lang="he-IL" sz="3200" b="1" i="1" dirty="0" err="1">
                <a:solidFill>
                  <a:schemeClr val="bg2">
                    <a:lumMod val="25000"/>
                  </a:schemeClr>
                </a:solidFill>
              </a:rPr>
              <a:t>מויקיפדיה</a:t>
            </a:r>
            <a:r>
              <a:rPr lang="he-IL" sz="3200" b="1" i="1" dirty="0">
                <a:solidFill>
                  <a:schemeClr val="bg2">
                    <a:lumMod val="25000"/>
                  </a:schemeClr>
                </a:solidFill>
              </a:rPr>
              <a:t> </a:t>
            </a:r>
            <a:r>
              <a:rPr lang="he-IL" sz="3200" i="1" dirty="0">
                <a:solidFill>
                  <a:schemeClr val="bg2">
                    <a:lumMod val="25000"/>
                  </a:schemeClr>
                </a:solidFill>
              </a:rPr>
              <a:t>ואפילו לא טורחים להוריד את הקו למטה. אז אני כבר מראש אומרת להם לא לחפש מידע בוויקיפדיה זה אפס נקודות.. אני אשאל אח"כ את השאלה הזאת במבחן מה יהיה?!"</a:t>
            </a:r>
            <a:endParaRPr lang="en-US"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19</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חשש להעתקות</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grpSp>
        <p:nvGrpSpPr>
          <p:cNvPr id="13" name="Google Shape;635;p38">
            <a:extLst>
              <a:ext uri="{FF2B5EF4-FFF2-40B4-BE49-F238E27FC236}">
                <a16:creationId xmlns:a16="http://schemas.microsoft.com/office/drawing/2014/main" id="{91782667-8890-F77D-706B-20D47382C97D}"/>
              </a:ext>
            </a:extLst>
          </p:cNvPr>
          <p:cNvGrpSpPr/>
          <p:nvPr/>
        </p:nvGrpSpPr>
        <p:grpSpPr>
          <a:xfrm>
            <a:off x="6356838" y="4375837"/>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Tree>
    <p:extLst>
      <p:ext uri="{BB962C8B-B14F-4D97-AF65-F5344CB8AC3E}">
        <p14:creationId xmlns:p14="http://schemas.microsoft.com/office/powerpoint/2010/main" val="225113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2691639" y="-285127"/>
            <a:ext cx="7628100" cy="1143000"/>
          </a:xfrm>
          <a:prstGeom prst="rect">
            <a:avLst/>
          </a:prstGeom>
        </p:spPr>
        <p:txBody>
          <a:bodyPr spcFirstLastPara="1" vert="horz" wrap="square" lIns="91425" tIns="91425" rIns="91425" bIns="91425" rtlCol="1" anchor="b" anchorCtr="0">
            <a:noAutofit/>
          </a:bodyPr>
          <a:lstStyle/>
          <a:p>
            <a:pPr algn="ctr"/>
            <a:r>
              <a:rPr lang="he-IL" sz="4800" b="1" dirty="0">
                <a:solidFill>
                  <a:srgbClr val="0070C0"/>
                </a:solidFill>
                <a:effectLst>
                  <a:outerShdw blurRad="38100" dist="38100" dir="2700000" algn="tl">
                    <a:srgbClr val="000000">
                      <a:alpha val="43137"/>
                    </a:srgbClr>
                  </a:outerShdw>
                </a:effectLst>
                <a:latin typeface="Arial"/>
                <a:cs typeface="Arial"/>
              </a:rPr>
              <a:t>החוקרות</a:t>
            </a:r>
            <a:endParaRPr sz="4800" b="1" dirty="0">
              <a:solidFill>
                <a:srgbClr val="0070C0"/>
              </a:solidFill>
              <a:effectLst>
                <a:outerShdw blurRad="38100" dist="38100" dir="2700000" algn="tl">
                  <a:srgbClr val="000000">
                    <a:alpha val="43137"/>
                  </a:srgbClr>
                </a:outerShdw>
              </a:effectLst>
              <a:latin typeface="Arial"/>
              <a:cs typeface="Arial"/>
            </a:endParaRPr>
          </a:p>
        </p:txBody>
      </p:sp>
      <p:sp>
        <p:nvSpPr>
          <p:cNvPr id="95" name="Google Shape;95;p13"/>
          <p:cNvSpPr txBox="1"/>
          <p:nvPr/>
        </p:nvSpPr>
        <p:spPr>
          <a:xfrm>
            <a:off x="6193639" y="1167149"/>
            <a:ext cx="5652246" cy="3073800"/>
          </a:xfrm>
          <a:prstGeom prst="rect">
            <a:avLst/>
          </a:prstGeom>
          <a:noFill/>
          <a:ln>
            <a:noFill/>
          </a:ln>
        </p:spPr>
        <p:txBody>
          <a:bodyPr spcFirstLastPara="1" wrap="square" lIns="91425" tIns="91425" rIns="91425" bIns="91425" anchor="t" anchorCtr="0">
            <a:noAutofit/>
          </a:bodyPr>
          <a:lstStyle/>
          <a:p>
            <a:pPr algn="just">
              <a:spcBef>
                <a:spcPts val="600"/>
              </a:spcBef>
            </a:pPr>
            <a:r>
              <a:rPr lang="he-IL" sz="3000" dirty="0">
                <a:solidFill>
                  <a:srgbClr val="F20253"/>
                </a:solidFill>
                <a:effectLst>
                  <a:outerShdw blurRad="38100" dist="38100" dir="2700000" algn="tl">
                    <a:srgbClr val="000000">
                      <a:alpha val="43137"/>
                    </a:srgbClr>
                  </a:outerShdw>
                </a:effectLst>
                <a:latin typeface="Lato"/>
                <a:ea typeface="Lato"/>
                <a:cs typeface="Lato"/>
                <a:sym typeface="Lato"/>
              </a:rPr>
              <a:t>מירב חיאק</a:t>
            </a:r>
            <a:endParaRPr lang="en-US" sz="3000" dirty="0">
              <a:solidFill>
                <a:srgbClr val="F20253"/>
              </a:solidFill>
              <a:effectLst>
                <a:outerShdw blurRad="38100" dist="38100" dir="2700000" algn="tl">
                  <a:srgbClr val="000000">
                    <a:alpha val="43137"/>
                  </a:srgbClr>
                </a:outerShdw>
              </a:effectLst>
              <a:latin typeface="Lato"/>
              <a:ea typeface="Lato"/>
              <a:cs typeface="Lato"/>
              <a:sym typeface="Lato"/>
            </a:endParaRPr>
          </a:p>
          <a:p>
            <a:pPr algn="just">
              <a:lnSpc>
                <a:spcPct val="150000"/>
              </a:lnSpc>
              <a:spcBef>
                <a:spcPts val="600"/>
              </a:spcBef>
            </a:pPr>
            <a:r>
              <a:rPr lang="he-IL" sz="2000" dirty="0">
                <a:solidFill>
                  <a:schemeClr val="bg2">
                    <a:lumMod val="50000"/>
                  </a:schemeClr>
                </a:solidFill>
                <a:latin typeface="Lato"/>
                <a:ea typeface="Lato"/>
                <a:cs typeface="Lato"/>
                <a:sym typeface="Lato"/>
              </a:rPr>
              <a:t>דוקטורנטית מהמחלקה לחינוך באוניברסיטת בן גוריון. זוכת מלגת קרן אייסף וקרן עזריאלי לחוקרים מצטיינים. עוסקת בשילוב משחק דיגיטלי בהוראה ובלמידה בבית הספר בהנחייתה של פרופ' דורית טובין. מרצה במכללה האקדמית אחוה ומלמדת פרחי הוראה טכנו-פדגוגיה, שילוב של משחק דיגיטלי, מציאות מדומה ורבודה ויישומי בינה מלאכותית בהוראתם. </a:t>
            </a:r>
            <a:endParaRPr lang="en-US" sz="2000" dirty="0">
              <a:solidFill>
                <a:schemeClr val="bg2">
                  <a:lumMod val="50000"/>
                </a:schemeClr>
              </a:solidFill>
              <a:latin typeface="Lato"/>
              <a:ea typeface="Lato"/>
              <a:cs typeface="Lato"/>
              <a:sym typeface="Lato"/>
            </a:endParaRPr>
          </a:p>
          <a:p>
            <a:pPr algn="just" rtl="0">
              <a:spcBef>
                <a:spcPts val="600"/>
              </a:spcBef>
            </a:pPr>
            <a:endParaRPr lang="he-IL" sz="2000" dirty="0">
              <a:solidFill>
                <a:schemeClr val="bg2">
                  <a:lumMod val="25000"/>
                </a:schemeClr>
              </a:solidFill>
              <a:latin typeface="Lato"/>
              <a:ea typeface="Lato"/>
              <a:cs typeface="Lato"/>
              <a:sym typeface="Lato"/>
            </a:endParaRPr>
          </a:p>
        </p:txBody>
      </p:sp>
      <p:sp>
        <p:nvSpPr>
          <p:cNvPr id="97" name="Google Shape;97;p13"/>
          <p:cNvSpPr txBox="1">
            <a:spLocks noGrp="1"/>
          </p:cNvSpPr>
          <p:nvPr>
            <p:ph type="sldNum" idx="12"/>
          </p:nvPr>
        </p:nvSpPr>
        <p:spPr>
          <a:xfrm>
            <a:off x="11428148" y="6299783"/>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a:t>
            </a:fld>
            <a:endParaRPr dirty="0"/>
          </a:p>
        </p:txBody>
      </p:sp>
      <p:pic>
        <p:nvPicPr>
          <p:cNvPr id="2" name="תמונה 1">
            <a:extLst>
              <a:ext uri="{FF2B5EF4-FFF2-40B4-BE49-F238E27FC236}">
                <a16:creationId xmlns:a16="http://schemas.microsoft.com/office/drawing/2014/main" id="{2DEEDABC-F335-D86E-3D32-2A5F2248B2DE}"/>
              </a:ext>
            </a:extLst>
          </p:cNvPr>
          <p:cNvPicPr>
            <a:picLocks noChangeAspect="1"/>
          </p:cNvPicPr>
          <p:nvPr/>
        </p:nvPicPr>
        <p:blipFill>
          <a:blip r:embed="rId3"/>
          <a:stretch>
            <a:fillRect/>
          </a:stretch>
        </p:blipFill>
        <p:spPr>
          <a:xfrm rot="10800000" flipV="1">
            <a:off x="346115" y="1116768"/>
            <a:ext cx="11499770" cy="50380"/>
          </a:xfrm>
          <a:prstGeom prst="rect">
            <a:avLst/>
          </a:prstGeom>
        </p:spPr>
      </p:pic>
      <p:sp>
        <p:nvSpPr>
          <p:cNvPr id="3" name="Google Shape;95;p13">
            <a:extLst>
              <a:ext uri="{FF2B5EF4-FFF2-40B4-BE49-F238E27FC236}">
                <a16:creationId xmlns:a16="http://schemas.microsoft.com/office/drawing/2014/main" id="{2CD30D0C-3BC0-FEE3-44F5-F49429E796AB}"/>
              </a:ext>
            </a:extLst>
          </p:cNvPr>
          <p:cNvSpPr txBox="1"/>
          <p:nvPr/>
        </p:nvSpPr>
        <p:spPr>
          <a:xfrm>
            <a:off x="204072" y="1116767"/>
            <a:ext cx="5652246" cy="3073800"/>
          </a:xfrm>
          <a:prstGeom prst="rect">
            <a:avLst/>
          </a:prstGeom>
          <a:noFill/>
          <a:ln>
            <a:noFill/>
          </a:ln>
        </p:spPr>
        <p:txBody>
          <a:bodyPr spcFirstLastPara="1" wrap="square" lIns="91425" tIns="91425" rIns="91425" bIns="91425" anchor="t" anchorCtr="0">
            <a:noAutofit/>
          </a:bodyPr>
          <a:lstStyle/>
          <a:p>
            <a:pPr algn="just">
              <a:spcBef>
                <a:spcPts val="600"/>
              </a:spcBef>
            </a:pPr>
            <a:r>
              <a:rPr lang="he-IL" sz="3000" dirty="0">
                <a:solidFill>
                  <a:srgbClr val="F20253"/>
                </a:solidFill>
                <a:effectLst>
                  <a:outerShdw blurRad="38100" dist="38100" dir="2700000" algn="tl">
                    <a:srgbClr val="000000">
                      <a:alpha val="43137"/>
                    </a:srgbClr>
                  </a:outerShdw>
                </a:effectLst>
                <a:latin typeface="Lato"/>
                <a:ea typeface="Lato"/>
                <a:cs typeface="Lato"/>
                <a:sym typeface="Lato"/>
              </a:rPr>
              <a:t> ד"ר ליאת אייל </a:t>
            </a:r>
            <a:endParaRPr lang="en-US" sz="3000" dirty="0">
              <a:solidFill>
                <a:srgbClr val="F20253"/>
              </a:solidFill>
              <a:effectLst>
                <a:outerShdw blurRad="38100" dist="38100" dir="2700000" algn="tl">
                  <a:srgbClr val="000000">
                    <a:alpha val="43137"/>
                  </a:srgbClr>
                </a:outerShdw>
              </a:effectLst>
              <a:latin typeface="Lato"/>
              <a:ea typeface="Lato"/>
              <a:cs typeface="Lato"/>
              <a:sym typeface="Lato"/>
            </a:endParaRPr>
          </a:p>
          <a:p>
            <a:pPr algn="just">
              <a:lnSpc>
                <a:spcPct val="150000"/>
              </a:lnSpc>
              <a:spcBef>
                <a:spcPts val="600"/>
              </a:spcBef>
            </a:pPr>
            <a:r>
              <a:rPr lang="he-IL" sz="2000" dirty="0">
                <a:solidFill>
                  <a:schemeClr val="bg2">
                    <a:lumMod val="50000"/>
                  </a:schemeClr>
                </a:solidFill>
                <a:latin typeface="Lato"/>
                <a:ea typeface="Lato"/>
                <a:cs typeface="Lato"/>
                <a:sym typeface="Lato"/>
              </a:rPr>
              <a:t>מומחית לחדשנות בחינוך ולמידה דיגיטלית.</a:t>
            </a:r>
          </a:p>
          <a:p>
            <a:pPr algn="just">
              <a:lnSpc>
                <a:spcPct val="150000"/>
              </a:lnSpc>
              <a:spcBef>
                <a:spcPts val="600"/>
              </a:spcBef>
            </a:pPr>
            <a:r>
              <a:rPr lang="he-IL" sz="2000" dirty="0">
                <a:solidFill>
                  <a:schemeClr val="bg2">
                    <a:lumMod val="50000"/>
                  </a:schemeClr>
                </a:solidFill>
                <a:latin typeface="Lato"/>
                <a:ea typeface="Lato"/>
                <a:cs typeface="Lato"/>
                <a:sym typeface="Lato"/>
              </a:rPr>
              <a:t>חוקרת ומרצה בכירה במרכז האקדמי לוינסקי-וינגייט. פרסומים אחרונים עוסקים בתחומים של קורסים מקוונים, משחקים דיגיטליים, מרחבי למידה היברידיים ובינה מלאכותית. בשנים האחרונות,  מובילה תוכנית של הכשרת סגל אקדמי ומורי מורים למנהיגות דיגיטלית ועיצוב למידה באקדמיה במכון </a:t>
            </a:r>
            <a:r>
              <a:rPr lang="he-IL" sz="2000" dirty="0" err="1">
                <a:solidFill>
                  <a:schemeClr val="bg2">
                    <a:lumMod val="50000"/>
                  </a:schemeClr>
                </a:solidFill>
                <a:latin typeface="Lato"/>
                <a:ea typeface="Lato"/>
                <a:cs typeface="Lato"/>
                <a:sym typeface="Lato"/>
              </a:rPr>
              <a:t>מופ"ת</a:t>
            </a:r>
            <a:r>
              <a:rPr lang="he-IL" sz="2000" dirty="0">
                <a:solidFill>
                  <a:schemeClr val="bg2">
                    <a:lumMod val="50000"/>
                  </a:schemeClr>
                </a:solidFill>
                <a:latin typeface="Lato"/>
                <a:ea typeface="Lato"/>
                <a:cs typeface="Lato"/>
                <a:sym typeface="Lato"/>
              </a:rPr>
              <a:t>. </a:t>
            </a:r>
            <a:endParaRPr lang="en-US" sz="2000" dirty="0">
              <a:solidFill>
                <a:schemeClr val="bg2">
                  <a:lumMod val="50000"/>
                </a:schemeClr>
              </a:solidFill>
              <a:latin typeface="Lato"/>
              <a:ea typeface="Lato"/>
              <a:cs typeface="Lato"/>
              <a:sym typeface="Lato"/>
            </a:endParaRPr>
          </a:p>
          <a:p>
            <a:pPr algn="just" rtl="0">
              <a:spcBef>
                <a:spcPts val="600"/>
              </a:spcBef>
            </a:pPr>
            <a:endParaRPr lang="he-IL" sz="2000" dirty="0">
              <a:solidFill>
                <a:schemeClr val="bg2">
                  <a:lumMod val="25000"/>
                </a:schemeClr>
              </a:solidFill>
              <a:latin typeface="Lato"/>
              <a:ea typeface="Lato"/>
              <a:cs typeface="Lato"/>
              <a:sym typeface="Lato"/>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20</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216273" y="141382"/>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תפקיד המורה</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6333708" y="3361408"/>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6324708" y="3352408"/>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3718" y="1288767"/>
            <a:ext cx="10958109" cy="48007"/>
          </a:xfrm>
          <a:prstGeom prst="rect">
            <a:avLst/>
          </a:prstGeom>
        </p:spPr>
      </p:pic>
      <p:sp>
        <p:nvSpPr>
          <p:cNvPr id="7" name="Google Shape;266;p29">
            <a:extLst>
              <a:ext uri="{FF2B5EF4-FFF2-40B4-BE49-F238E27FC236}">
                <a16:creationId xmlns:a16="http://schemas.microsoft.com/office/drawing/2014/main" id="{79AB5C68-BB4B-32B1-9F1C-E2B2A9DF307D}"/>
              </a:ext>
            </a:extLst>
          </p:cNvPr>
          <p:cNvSpPr/>
          <p:nvPr/>
        </p:nvSpPr>
        <p:spPr>
          <a:xfrm>
            <a:off x="3896597" y="2729397"/>
            <a:ext cx="1649724" cy="1192223"/>
          </a:xfrm>
          <a:prstGeom prst="rect">
            <a:avLst/>
          </a:prstGeom>
          <a:solidFill>
            <a:srgbClr val="7ECEFD"/>
          </a:solidFill>
          <a:ln>
            <a:noFill/>
          </a:ln>
        </p:spPr>
        <p:txBody>
          <a:bodyPr spcFirstLastPara="1" wrap="square" lIns="91425" tIns="91425" rIns="91425" bIns="91425" anchor="ctr" anchorCtr="0">
            <a:noAutofit/>
          </a:bodyPr>
          <a:lstStyle/>
          <a:p>
            <a:pPr algn="l" rtl="0"/>
            <a:endParaRPr dirty="0"/>
          </a:p>
        </p:txBody>
      </p:sp>
      <p:sp>
        <p:nvSpPr>
          <p:cNvPr id="8" name="Google Shape;267;p29">
            <a:extLst>
              <a:ext uri="{FF2B5EF4-FFF2-40B4-BE49-F238E27FC236}">
                <a16:creationId xmlns:a16="http://schemas.microsoft.com/office/drawing/2014/main" id="{069EA9AD-AF08-B8C3-3063-91788F2F2462}"/>
              </a:ext>
            </a:extLst>
          </p:cNvPr>
          <p:cNvSpPr/>
          <p:nvPr/>
        </p:nvSpPr>
        <p:spPr>
          <a:xfrm>
            <a:off x="9089795" y="2735131"/>
            <a:ext cx="1642153" cy="1163083"/>
          </a:xfrm>
          <a:prstGeom prst="rect">
            <a:avLst/>
          </a:prstGeom>
          <a:solidFill>
            <a:srgbClr val="FF9715"/>
          </a:solidFill>
          <a:ln>
            <a:noFill/>
          </a:ln>
        </p:spPr>
        <p:txBody>
          <a:bodyPr spcFirstLastPara="1" wrap="square" lIns="91425" tIns="91425" rIns="91425" bIns="91425" anchor="ctr" anchorCtr="0">
            <a:noAutofit/>
          </a:bodyPr>
          <a:lstStyle/>
          <a:p>
            <a:pPr algn="l" rtl="0"/>
            <a:endParaRPr dirty="0"/>
          </a:p>
        </p:txBody>
      </p:sp>
      <p:sp>
        <p:nvSpPr>
          <p:cNvPr id="9" name="Google Shape;268;p29">
            <a:extLst>
              <a:ext uri="{FF2B5EF4-FFF2-40B4-BE49-F238E27FC236}">
                <a16:creationId xmlns:a16="http://schemas.microsoft.com/office/drawing/2014/main" id="{5D8D07E2-51B6-7703-EBD6-CC22D8EE41C7}"/>
              </a:ext>
            </a:extLst>
          </p:cNvPr>
          <p:cNvSpPr/>
          <p:nvPr/>
        </p:nvSpPr>
        <p:spPr>
          <a:xfrm>
            <a:off x="6376163" y="2729397"/>
            <a:ext cx="1649724" cy="1197957"/>
          </a:xfrm>
          <a:prstGeom prst="rect">
            <a:avLst/>
          </a:prstGeom>
          <a:solidFill>
            <a:srgbClr val="F20253"/>
          </a:solidFill>
          <a:ln>
            <a:noFill/>
          </a:ln>
        </p:spPr>
        <p:txBody>
          <a:bodyPr spcFirstLastPara="1" wrap="square" lIns="91425" tIns="91425" rIns="91425" bIns="91425" anchor="ctr" anchorCtr="0">
            <a:noAutofit/>
          </a:bodyPr>
          <a:lstStyle/>
          <a:p>
            <a:pPr algn="l" rtl="0"/>
            <a:endParaRPr dirty="0"/>
          </a:p>
        </p:txBody>
      </p:sp>
      <p:sp>
        <p:nvSpPr>
          <p:cNvPr id="10" name="Google Shape;272;p29">
            <a:extLst>
              <a:ext uri="{FF2B5EF4-FFF2-40B4-BE49-F238E27FC236}">
                <a16:creationId xmlns:a16="http://schemas.microsoft.com/office/drawing/2014/main" id="{3BC757B6-940C-3EFA-C605-49D5D733A4DF}"/>
              </a:ext>
            </a:extLst>
          </p:cNvPr>
          <p:cNvSpPr/>
          <p:nvPr/>
        </p:nvSpPr>
        <p:spPr>
          <a:xfrm>
            <a:off x="6791211" y="2985117"/>
            <a:ext cx="819628" cy="644980"/>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algn="l" rtl="0"/>
            <a:endParaRPr dirty="0"/>
          </a:p>
        </p:txBody>
      </p:sp>
      <p:sp>
        <p:nvSpPr>
          <p:cNvPr id="17" name="Google Shape;513;p38">
            <a:extLst>
              <a:ext uri="{FF2B5EF4-FFF2-40B4-BE49-F238E27FC236}">
                <a16:creationId xmlns:a16="http://schemas.microsoft.com/office/drawing/2014/main" id="{5EABCA2B-233F-11A7-BF5C-3F7BDEA38A6A}"/>
              </a:ext>
            </a:extLst>
          </p:cNvPr>
          <p:cNvSpPr/>
          <p:nvPr/>
        </p:nvSpPr>
        <p:spPr>
          <a:xfrm>
            <a:off x="4339699" y="3069551"/>
            <a:ext cx="794038" cy="644980"/>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algn="l" rtl="0"/>
            <a:endParaRPr dirty="0"/>
          </a:p>
        </p:txBody>
      </p:sp>
      <p:cxnSp>
        <p:nvCxnSpPr>
          <p:cNvPr id="18" name="מחבר ישר 17">
            <a:extLst>
              <a:ext uri="{FF2B5EF4-FFF2-40B4-BE49-F238E27FC236}">
                <a16:creationId xmlns:a16="http://schemas.microsoft.com/office/drawing/2014/main" id="{B7B1B69B-74ED-4987-4E59-5A99BDB10174}"/>
              </a:ext>
            </a:extLst>
          </p:cNvPr>
          <p:cNvCxnSpPr>
            <a:cxnSpLocks/>
          </p:cNvCxnSpPr>
          <p:nvPr/>
        </p:nvCxnSpPr>
        <p:spPr>
          <a:xfrm flipV="1">
            <a:off x="1349406" y="3930389"/>
            <a:ext cx="9479025" cy="237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Google Shape;260;p29">
            <a:extLst>
              <a:ext uri="{FF2B5EF4-FFF2-40B4-BE49-F238E27FC236}">
                <a16:creationId xmlns:a16="http://schemas.microsoft.com/office/drawing/2014/main" id="{D437A925-4411-0351-E630-F6E504C9EECD}"/>
              </a:ext>
            </a:extLst>
          </p:cNvPr>
          <p:cNvSpPr txBox="1">
            <a:spLocks/>
          </p:cNvSpPr>
          <p:nvPr/>
        </p:nvSpPr>
        <p:spPr>
          <a:xfrm>
            <a:off x="3231010" y="3953796"/>
            <a:ext cx="3011415" cy="174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e-IL" sz="2800" b="1" dirty="0">
                <a:solidFill>
                  <a:schemeClr val="tx1">
                    <a:lumMod val="50000"/>
                    <a:lumOff val="50000"/>
                  </a:schemeClr>
                </a:solidFill>
              </a:rPr>
              <a:t>התאמת שיטות ההוראה</a:t>
            </a:r>
            <a:endParaRPr lang="en-US" sz="2800" b="1" dirty="0">
              <a:solidFill>
                <a:schemeClr val="tx1">
                  <a:lumMod val="50000"/>
                  <a:lumOff val="50000"/>
                </a:schemeClr>
              </a:solidFill>
            </a:endParaRPr>
          </a:p>
        </p:txBody>
      </p:sp>
      <p:sp>
        <p:nvSpPr>
          <p:cNvPr id="20" name="Google Shape;262;p29">
            <a:extLst>
              <a:ext uri="{FF2B5EF4-FFF2-40B4-BE49-F238E27FC236}">
                <a16:creationId xmlns:a16="http://schemas.microsoft.com/office/drawing/2014/main" id="{9D823F88-0A23-633E-87BD-A1321A69417B}"/>
              </a:ext>
            </a:extLst>
          </p:cNvPr>
          <p:cNvSpPr txBox="1">
            <a:spLocks/>
          </p:cNvSpPr>
          <p:nvPr/>
        </p:nvSpPr>
        <p:spPr>
          <a:xfrm>
            <a:off x="6549333" y="3935640"/>
            <a:ext cx="2491200" cy="174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0"/>
            <a:endParaRPr lang="en-US" sz="2800" b="1" dirty="0">
              <a:solidFill>
                <a:schemeClr val="tx1">
                  <a:lumMod val="50000"/>
                  <a:lumOff val="50000"/>
                </a:schemeClr>
              </a:solidFill>
            </a:endParaRPr>
          </a:p>
        </p:txBody>
      </p:sp>
      <p:sp>
        <p:nvSpPr>
          <p:cNvPr id="21" name="Google Shape;263;p29">
            <a:extLst>
              <a:ext uri="{FF2B5EF4-FFF2-40B4-BE49-F238E27FC236}">
                <a16:creationId xmlns:a16="http://schemas.microsoft.com/office/drawing/2014/main" id="{62234BCA-8C12-D8E2-A623-CEA0FA1D1AE6}"/>
              </a:ext>
            </a:extLst>
          </p:cNvPr>
          <p:cNvSpPr txBox="1">
            <a:spLocks/>
          </p:cNvSpPr>
          <p:nvPr/>
        </p:nvSpPr>
        <p:spPr>
          <a:xfrm>
            <a:off x="8449778" y="3876453"/>
            <a:ext cx="3011415" cy="174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he-IL" sz="2800" b="1" dirty="0">
                <a:solidFill>
                  <a:schemeClr val="tx1">
                    <a:lumMod val="50000"/>
                    <a:lumOff val="50000"/>
                  </a:schemeClr>
                </a:solidFill>
              </a:rPr>
              <a:t>תפקיד המורה -מתייתר?</a:t>
            </a:r>
            <a:endParaRPr lang="en-US" sz="2800" b="1" dirty="0">
              <a:solidFill>
                <a:schemeClr val="tx1">
                  <a:lumMod val="50000"/>
                  <a:lumOff val="50000"/>
                </a:schemeClr>
              </a:solidFill>
            </a:endParaRPr>
          </a:p>
        </p:txBody>
      </p:sp>
      <p:sp>
        <p:nvSpPr>
          <p:cNvPr id="22" name="Google Shape;268;p29">
            <a:extLst>
              <a:ext uri="{FF2B5EF4-FFF2-40B4-BE49-F238E27FC236}">
                <a16:creationId xmlns:a16="http://schemas.microsoft.com/office/drawing/2014/main" id="{34FEF683-A7FD-25CD-F2D3-E6590464179F}"/>
              </a:ext>
            </a:extLst>
          </p:cNvPr>
          <p:cNvSpPr/>
          <p:nvPr/>
        </p:nvSpPr>
        <p:spPr>
          <a:xfrm>
            <a:off x="1443630" y="2711855"/>
            <a:ext cx="1642153" cy="1216775"/>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73;p29">
            <a:extLst>
              <a:ext uri="{FF2B5EF4-FFF2-40B4-BE49-F238E27FC236}">
                <a16:creationId xmlns:a16="http://schemas.microsoft.com/office/drawing/2014/main" id="{27534E98-DB29-FEB3-C17A-ACCA08134C19}"/>
              </a:ext>
            </a:extLst>
          </p:cNvPr>
          <p:cNvGrpSpPr/>
          <p:nvPr/>
        </p:nvGrpSpPr>
        <p:grpSpPr>
          <a:xfrm>
            <a:off x="1903353" y="2876950"/>
            <a:ext cx="849895" cy="718559"/>
            <a:chOff x="5970800" y="1619250"/>
            <a:chExt cx="428650" cy="456725"/>
          </a:xfrm>
        </p:grpSpPr>
        <p:sp>
          <p:nvSpPr>
            <p:cNvPr id="24" name="Google Shape;274;p29">
              <a:extLst>
                <a:ext uri="{FF2B5EF4-FFF2-40B4-BE49-F238E27FC236}">
                  <a16:creationId xmlns:a16="http://schemas.microsoft.com/office/drawing/2014/main" id="{8DCC0DF2-3068-8549-DA9D-59FBCF218180}"/>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5;p29">
              <a:extLst>
                <a:ext uri="{FF2B5EF4-FFF2-40B4-BE49-F238E27FC236}">
                  <a16:creationId xmlns:a16="http://schemas.microsoft.com/office/drawing/2014/main" id="{8EFE7F08-1A92-7040-33A9-D89481EC48B8}"/>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p29">
              <a:extLst>
                <a:ext uri="{FF2B5EF4-FFF2-40B4-BE49-F238E27FC236}">
                  <a16:creationId xmlns:a16="http://schemas.microsoft.com/office/drawing/2014/main" id="{FA19EDE7-E7CC-C1C2-E25E-DCE633EC0B1C}"/>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7;p29">
              <a:extLst>
                <a:ext uri="{FF2B5EF4-FFF2-40B4-BE49-F238E27FC236}">
                  <a16:creationId xmlns:a16="http://schemas.microsoft.com/office/drawing/2014/main" id="{6269EDB7-E0B6-C0D7-C393-B44EADC460BE}"/>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8;p29">
              <a:extLst>
                <a:ext uri="{FF2B5EF4-FFF2-40B4-BE49-F238E27FC236}">
                  <a16:creationId xmlns:a16="http://schemas.microsoft.com/office/drawing/2014/main" id="{F14D4ED3-AD85-1277-2FF0-DA2C6F78D67A}"/>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62;p29">
            <a:extLst>
              <a:ext uri="{FF2B5EF4-FFF2-40B4-BE49-F238E27FC236}">
                <a16:creationId xmlns:a16="http://schemas.microsoft.com/office/drawing/2014/main" id="{32EE38CD-7C7B-89DE-3601-EA828C2C768C}"/>
              </a:ext>
            </a:extLst>
          </p:cNvPr>
          <p:cNvSpPr txBox="1">
            <a:spLocks/>
          </p:cNvSpPr>
          <p:nvPr/>
        </p:nvSpPr>
        <p:spPr>
          <a:xfrm>
            <a:off x="767224" y="4036963"/>
            <a:ext cx="2491200" cy="174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0"/>
            <a:r>
              <a:rPr lang="he-IL" sz="2800" b="1" dirty="0">
                <a:solidFill>
                  <a:schemeClr val="tx1">
                    <a:lumMod val="50000"/>
                    <a:lumOff val="50000"/>
                  </a:schemeClr>
                </a:solidFill>
              </a:rPr>
              <a:t>הנחייה וכלים</a:t>
            </a:r>
            <a:endParaRPr lang="en-US" sz="2800" b="1" dirty="0">
              <a:solidFill>
                <a:schemeClr val="tx1">
                  <a:lumMod val="50000"/>
                  <a:lumOff val="50000"/>
                </a:schemeClr>
              </a:solidFill>
            </a:endParaRPr>
          </a:p>
        </p:txBody>
      </p:sp>
      <p:sp>
        <p:nvSpPr>
          <p:cNvPr id="31" name="תיבת טקסט 30">
            <a:extLst>
              <a:ext uri="{FF2B5EF4-FFF2-40B4-BE49-F238E27FC236}">
                <a16:creationId xmlns:a16="http://schemas.microsoft.com/office/drawing/2014/main" id="{678935CC-D938-ADAE-C6E6-028B31A551CE}"/>
              </a:ext>
            </a:extLst>
          </p:cNvPr>
          <p:cNvSpPr txBox="1"/>
          <p:nvPr/>
        </p:nvSpPr>
        <p:spPr>
          <a:xfrm>
            <a:off x="6121935" y="3975797"/>
            <a:ext cx="2231360" cy="954107"/>
          </a:xfrm>
          <a:prstGeom prst="rect">
            <a:avLst/>
          </a:prstGeom>
          <a:noFill/>
        </p:spPr>
        <p:txBody>
          <a:bodyPr wrap="square">
            <a:spAutoFit/>
          </a:bodyPr>
          <a:lstStyle/>
          <a:p>
            <a:pPr algn="ctr" rtl="0"/>
            <a:r>
              <a:rPr lang="he-IL" sz="2800" b="1" dirty="0">
                <a:solidFill>
                  <a:schemeClr val="tx1">
                    <a:lumMod val="50000"/>
                    <a:lumOff val="50000"/>
                  </a:schemeClr>
                </a:solidFill>
                <a:latin typeface="Arial"/>
                <a:cs typeface="Arial"/>
                <a:sym typeface="Arial"/>
              </a:rPr>
              <a:t>אורייניות</a:t>
            </a:r>
            <a:r>
              <a:rPr lang="he-IL" sz="2800" b="1" dirty="0">
                <a:solidFill>
                  <a:schemeClr val="tx1">
                    <a:lumMod val="50000"/>
                    <a:lumOff val="50000"/>
                  </a:schemeClr>
                </a:solidFill>
                <a:latin typeface="Arial"/>
                <a:cs typeface="Arial"/>
              </a:rPr>
              <a:t> מתאימות</a:t>
            </a:r>
            <a:endParaRPr lang="en-US" sz="2800" b="1" dirty="0">
              <a:solidFill>
                <a:schemeClr val="tx1">
                  <a:lumMod val="50000"/>
                  <a:lumOff val="50000"/>
                </a:schemeClr>
              </a:solidFill>
              <a:latin typeface="Arial"/>
              <a:cs typeface="Arial"/>
            </a:endParaRPr>
          </a:p>
        </p:txBody>
      </p:sp>
      <p:pic>
        <p:nvPicPr>
          <p:cNvPr id="4" name="גרפיקה 3" descr="אישה עם מילוי מלא">
            <a:extLst>
              <a:ext uri="{FF2B5EF4-FFF2-40B4-BE49-F238E27FC236}">
                <a16:creationId xmlns:a16="http://schemas.microsoft.com/office/drawing/2014/main" id="{27A9A8A0-8EEB-CDC7-FA7C-50429D3989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99510" y="2890391"/>
            <a:ext cx="911949" cy="911949"/>
          </a:xfrm>
          <a:prstGeom prst="rect">
            <a:avLst/>
          </a:prstGeom>
        </p:spPr>
      </p:pic>
    </p:spTree>
    <p:extLst>
      <p:ext uri="{BB962C8B-B14F-4D97-AF65-F5344CB8AC3E}">
        <p14:creationId xmlns:p14="http://schemas.microsoft.com/office/powerpoint/2010/main" val="138184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273565" y="1251188"/>
            <a:ext cx="11811324"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"יש לי פחד </a:t>
            </a:r>
            <a:r>
              <a:rPr lang="he-IL" sz="3200" b="1" i="1" dirty="0">
                <a:solidFill>
                  <a:schemeClr val="bg2">
                    <a:lumMod val="25000"/>
                  </a:schemeClr>
                </a:solidFill>
              </a:rPr>
              <a:t>שאולי לא צריך יותר מורים</a:t>
            </a:r>
            <a:r>
              <a:rPr lang="he-IL" sz="3200" i="1" dirty="0">
                <a:solidFill>
                  <a:schemeClr val="bg2">
                    <a:lumMod val="25000"/>
                  </a:schemeClr>
                </a:solidFill>
              </a:rPr>
              <a:t>, כל דבר שרוצים לדעת אפשר לקבל, אז מה אני אעשה בכיתה?"</a:t>
            </a:r>
          </a:p>
          <a:p>
            <a:pPr marL="495300" lvl="1" indent="0" algn="ctr">
              <a:lnSpc>
                <a:spcPct val="150000"/>
              </a:lnSpc>
              <a:spcBef>
                <a:spcPts val="200"/>
              </a:spcBef>
              <a:buNone/>
            </a:pPr>
            <a:endParaRPr lang="he-IL" sz="3200" i="1" dirty="0">
              <a:solidFill>
                <a:schemeClr val="bg2">
                  <a:lumMod val="25000"/>
                </a:schemeClr>
              </a:solidFill>
            </a:endParaRPr>
          </a:p>
          <a:p>
            <a:pPr marL="495300" lvl="1" indent="0" algn="ctr">
              <a:lnSpc>
                <a:spcPct val="150000"/>
              </a:lnSpc>
              <a:spcBef>
                <a:spcPts val="200"/>
              </a:spcBef>
              <a:buNone/>
            </a:pPr>
            <a:r>
              <a:rPr lang="he-IL" sz="3200" i="1" dirty="0">
                <a:solidFill>
                  <a:schemeClr val="bg2">
                    <a:lumMod val="25000"/>
                  </a:schemeClr>
                </a:solidFill>
              </a:rPr>
              <a:t>"אני חושבת שבאיזשהו מקום יש ציפייה שכל הרובוטים והבינה המלאכותית בעצם </a:t>
            </a:r>
            <a:r>
              <a:rPr lang="he-IL" sz="3200" b="1" i="1" dirty="0">
                <a:solidFill>
                  <a:schemeClr val="bg2">
                    <a:lumMod val="25000"/>
                  </a:schemeClr>
                </a:solidFill>
              </a:rPr>
              <a:t>יחליפו את התפקידים שלנו</a:t>
            </a:r>
            <a:r>
              <a:rPr lang="he-IL" sz="3200" i="1" dirty="0">
                <a:solidFill>
                  <a:schemeClr val="bg2">
                    <a:lumMod val="25000"/>
                  </a:schemeClr>
                </a:solidFill>
              </a:rPr>
              <a:t>, אבל זה לא יכול לקרות. אני חושבת שאנחנו מלמדים אנשים להסתכל על העולם דרך עיניים שיודעות."</a:t>
            </a:r>
            <a:endParaRPr lang="en-US"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21</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תפקיד המורה – מתייתר?</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grpSp>
        <p:nvGrpSpPr>
          <p:cNvPr id="13" name="Google Shape;635;p38">
            <a:extLst>
              <a:ext uri="{FF2B5EF4-FFF2-40B4-BE49-F238E27FC236}">
                <a16:creationId xmlns:a16="http://schemas.microsoft.com/office/drawing/2014/main" id="{91782667-8890-F77D-706B-20D47382C97D}"/>
              </a:ext>
            </a:extLst>
          </p:cNvPr>
          <p:cNvGrpSpPr/>
          <p:nvPr/>
        </p:nvGrpSpPr>
        <p:grpSpPr>
          <a:xfrm>
            <a:off x="6286338" y="3007666"/>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
        <p:nvSpPr>
          <p:cNvPr id="4" name="Google Shape;93;p13">
            <a:extLst>
              <a:ext uri="{FF2B5EF4-FFF2-40B4-BE49-F238E27FC236}">
                <a16:creationId xmlns:a16="http://schemas.microsoft.com/office/drawing/2014/main" id="{7D98EA61-A233-4D1E-FFF6-3915E49AD3D4}"/>
              </a:ext>
            </a:extLst>
          </p:cNvPr>
          <p:cNvSpPr txBox="1">
            <a:spLocks/>
          </p:cNvSpPr>
          <p:nvPr/>
        </p:nvSpPr>
        <p:spPr>
          <a:xfrm>
            <a:off x="259511" y="33096"/>
            <a:ext cx="11811324" cy="1143000"/>
          </a:xfrm>
          <a:prstGeom prst="rect">
            <a:avLst/>
          </a:prstGeom>
        </p:spPr>
        <p:txBody>
          <a:bodyPr spcFirstLastPara="1" vert="horz" wrap="square" lIns="91425" tIns="91425" rIns="91425" bIns="91425" rtlCol="1" anchor="b" anchorCtr="0">
            <a:noAutofit/>
          </a:bodyPr>
          <a:lstStyle>
            <a:lvl1pPr lvl="0" algn="r" defTabSz="914400" rtl="1" eaLnBrk="1" latinLnBrk="0" hangingPunct="1">
              <a:lnSpc>
                <a:spcPct val="90000"/>
              </a:lnSpc>
              <a:spcBef>
                <a:spcPts val="0"/>
              </a:spcBef>
              <a:spcAft>
                <a:spcPts val="0"/>
              </a:spcAft>
              <a:buSzPts val="3600"/>
              <a:buNone/>
              <a:defRPr sz="4400" kern="1200">
                <a:solidFill>
                  <a:schemeClr val="tx1"/>
                </a:solidFill>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pPr algn="ctr" rtl="0"/>
            <a:endParaRPr lang="en-US" sz="4800" b="1" dirty="0">
              <a:solidFill>
                <a:srgbClr val="0070C0"/>
              </a:solidFill>
              <a:latin typeface="Arial"/>
              <a:cs typeface="Arial"/>
              <a:sym typeface="Arial"/>
            </a:endParaRPr>
          </a:p>
        </p:txBody>
      </p:sp>
      <p:grpSp>
        <p:nvGrpSpPr>
          <p:cNvPr id="8" name="Google Shape;483;p38">
            <a:extLst>
              <a:ext uri="{FF2B5EF4-FFF2-40B4-BE49-F238E27FC236}">
                <a16:creationId xmlns:a16="http://schemas.microsoft.com/office/drawing/2014/main" id="{B6C17CF6-536D-DEE5-9E79-6F83E9EDD32D}"/>
              </a:ext>
            </a:extLst>
          </p:cNvPr>
          <p:cNvGrpSpPr/>
          <p:nvPr/>
        </p:nvGrpSpPr>
        <p:grpSpPr>
          <a:xfrm>
            <a:off x="2596829" y="276445"/>
            <a:ext cx="168095" cy="502767"/>
            <a:chOff x="3386850" y="2264625"/>
            <a:chExt cx="203950" cy="509250"/>
          </a:xfrm>
        </p:grpSpPr>
        <p:sp>
          <p:nvSpPr>
            <p:cNvPr id="9" name="Google Shape;484;p38">
              <a:extLst>
                <a:ext uri="{FF2B5EF4-FFF2-40B4-BE49-F238E27FC236}">
                  <a16:creationId xmlns:a16="http://schemas.microsoft.com/office/drawing/2014/main" id="{A59199E8-A4D7-9BB4-5F9C-1D1567BAB90F}"/>
                </a:ext>
              </a:extLst>
            </p:cNvPr>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spcFirstLastPara="1" wrap="square" lIns="91425" tIns="91425" rIns="91425" bIns="91425" anchor="ctr" anchorCtr="0">
              <a:noAutofit/>
            </a:bodyPr>
            <a:lstStyle/>
            <a:p>
              <a:pPr algn="l" rtl="0"/>
              <a:endParaRP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Google Shape;485;p38">
              <a:extLst>
                <a:ext uri="{FF2B5EF4-FFF2-40B4-BE49-F238E27FC236}">
                  <a16:creationId xmlns:a16="http://schemas.microsoft.com/office/drawing/2014/main" id="{F9F542D7-A62E-0A2D-3DA8-C04309823C3A}"/>
                </a:ext>
              </a:extLst>
            </p:cNvPr>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spcFirstLastPara="1" wrap="square" lIns="91425" tIns="91425" rIns="91425" bIns="91425" anchor="ctr" anchorCtr="0">
              <a:noAutofit/>
            </a:bodyPr>
            <a:lstStyle/>
            <a:p>
              <a:pPr algn="l" rtl="0"/>
              <a:endParaRP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sp>
        <p:nvSpPr>
          <p:cNvPr id="6" name="Google Shape;267;p29">
            <a:extLst>
              <a:ext uri="{FF2B5EF4-FFF2-40B4-BE49-F238E27FC236}">
                <a16:creationId xmlns:a16="http://schemas.microsoft.com/office/drawing/2014/main" id="{33E406E9-AE2F-A237-6265-06006D847BF0}"/>
              </a:ext>
            </a:extLst>
          </p:cNvPr>
          <p:cNvSpPr/>
          <p:nvPr/>
        </p:nvSpPr>
        <p:spPr>
          <a:xfrm>
            <a:off x="1697886" y="15267"/>
            <a:ext cx="746543" cy="808021"/>
          </a:xfrm>
          <a:prstGeom prst="rect">
            <a:avLst/>
          </a:prstGeom>
          <a:solidFill>
            <a:srgbClr val="FF9715"/>
          </a:solidFill>
          <a:ln>
            <a:noFill/>
          </a:ln>
        </p:spPr>
        <p:txBody>
          <a:bodyPr spcFirstLastPara="1" wrap="square" lIns="91425" tIns="91425" rIns="91425" bIns="91425" anchor="ctr" anchorCtr="0">
            <a:noAutofit/>
          </a:bodyPr>
          <a:lstStyle/>
          <a:p>
            <a:pPr algn="l" rtl="0"/>
            <a:endParaRPr dirty="0"/>
          </a:p>
        </p:txBody>
      </p:sp>
      <p:pic>
        <p:nvPicPr>
          <p:cNvPr id="11" name="גרפיקה 10" descr="אישה עם מילוי מלא">
            <a:extLst>
              <a:ext uri="{FF2B5EF4-FFF2-40B4-BE49-F238E27FC236}">
                <a16:creationId xmlns:a16="http://schemas.microsoft.com/office/drawing/2014/main" id="{8327C79B-DCD2-E57F-C0EF-E15979233D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8925" y="111411"/>
            <a:ext cx="530441" cy="633552"/>
          </a:xfrm>
          <a:prstGeom prst="rect">
            <a:avLst/>
          </a:prstGeom>
        </p:spPr>
      </p:pic>
    </p:spTree>
    <p:extLst>
      <p:ext uri="{BB962C8B-B14F-4D97-AF65-F5344CB8AC3E}">
        <p14:creationId xmlns:p14="http://schemas.microsoft.com/office/powerpoint/2010/main" val="90810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273565" y="1251188"/>
            <a:ext cx="11811324"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"מבקשים מאיתנו כמחנכים להנחות יותר מתמיד </a:t>
            </a:r>
            <a:r>
              <a:rPr lang="he-IL" sz="3200" b="1" i="1" dirty="0">
                <a:solidFill>
                  <a:schemeClr val="bg2">
                    <a:lumMod val="25000"/>
                  </a:schemeClr>
                </a:solidFill>
              </a:rPr>
              <a:t>לחשיבה ביקורתית </a:t>
            </a:r>
            <a:r>
              <a:rPr lang="he-IL" sz="3200" i="1" dirty="0">
                <a:solidFill>
                  <a:schemeClr val="bg2">
                    <a:lumMod val="25000"/>
                  </a:schemeClr>
                </a:solidFill>
              </a:rPr>
              <a:t>לגבי מידע ומטרתו [בשימוש במידע מ</a:t>
            </a:r>
            <a:r>
              <a:rPr lang="en-US" sz="3200" i="1" dirty="0">
                <a:solidFill>
                  <a:schemeClr val="bg2">
                    <a:lumMod val="25000"/>
                  </a:schemeClr>
                </a:solidFill>
              </a:rPr>
              <a:t>chat GPT</a:t>
            </a:r>
            <a:r>
              <a:rPr lang="he-IL" sz="3200" i="1" dirty="0">
                <a:solidFill>
                  <a:schemeClr val="bg2">
                    <a:lumMod val="25000"/>
                  </a:schemeClr>
                </a:solidFill>
              </a:rPr>
              <a:t>"</a:t>
            </a:r>
          </a:p>
          <a:p>
            <a:pPr marL="495300" lvl="1" indent="0" algn="ctr">
              <a:lnSpc>
                <a:spcPct val="150000"/>
              </a:lnSpc>
              <a:spcBef>
                <a:spcPts val="200"/>
              </a:spcBef>
              <a:buNone/>
            </a:pPr>
            <a:endParaRPr lang="he-IL" sz="3200" i="1" dirty="0">
              <a:solidFill>
                <a:schemeClr val="bg2">
                  <a:lumMod val="25000"/>
                </a:schemeClr>
              </a:solidFill>
            </a:endParaRPr>
          </a:p>
          <a:p>
            <a:pPr marL="495300" lvl="1" indent="0" algn="ctr">
              <a:lnSpc>
                <a:spcPct val="150000"/>
              </a:lnSpc>
              <a:spcBef>
                <a:spcPts val="200"/>
              </a:spcBef>
              <a:buNone/>
            </a:pPr>
            <a:r>
              <a:rPr lang="he-IL" sz="3200" i="1" dirty="0">
                <a:solidFill>
                  <a:schemeClr val="bg2">
                    <a:lumMod val="25000"/>
                  </a:schemeClr>
                </a:solidFill>
              </a:rPr>
              <a:t>"זה אומר שאנחנו צריכים להיות </a:t>
            </a:r>
            <a:r>
              <a:rPr lang="he-IL" sz="3200" b="1" i="1" dirty="0">
                <a:solidFill>
                  <a:schemeClr val="bg2">
                    <a:lumMod val="25000"/>
                  </a:schemeClr>
                </a:solidFill>
              </a:rPr>
              <a:t>הרבה יותר יצירתיים</a:t>
            </a:r>
            <a:r>
              <a:rPr lang="he-IL" sz="3200" i="1" dirty="0">
                <a:solidFill>
                  <a:schemeClr val="bg2">
                    <a:lumMod val="25000"/>
                  </a:schemeClr>
                </a:solidFill>
              </a:rPr>
              <a:t> במשימות שאנחנו נותנים לתלמידים שלנו."</a:t>
            </a:r>
            <a:endParaRPr lang="en-US"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22</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אוריינויות מתאימות  </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grpSp>
        <p:nvGrpSpPr>
          <p:cNvPr id="13" name="Google Shape;635;p38">
            <a:extLst>
              <a:ext uri="{FF2B5EF4-FFF2-40B4-BE49-F238E27FC236}">
                <a16:creationId xmlns:a16="http://schemas.microsoft.com/office/drawing/2014/main" id="{91782667-8890-F77D-706B-20D47382C97D}"/>
              </a:ext>
            </a:extLst>
          </p:cNvPr>
          <p:cNvGrpSpPr/>
          <p:nvPr/>
        </p:nvGrpSpPr>
        <p:grpSpPr>
          <a:xfrm>
            <a:off x="6286338" y="3007666"/>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
        <p:nvSpPr>
          <p:cNvPr id="4" name="Google Shape;93;p13">
            <a:extLst>
              <a:ext uri="{FF2B5EF4-FFF2-40B4-BE49-F238E27FC236}">
                <a16:creationId xmlns:a16="http://schemas.microsoft.com/office/drawing/2014/main" id="{7D98EA61-A233-4D1E-FFF6-3915E49AD3D4}"/>
              </a:ext>
            </a:extLst>
          </p:cNvPr>
          <p:cNvSpPr txBox="1">
            <a:spLocks/>
          </p:cNvSpPr>
          <p:nvPr/>
        </p:nvSpPr>
        <p:spPr>
          <a:xfrm>
            <a:off x="259511" y="33096"/>
            <a:ext cx="11811324" cy="1143000"/>
          </a:xfrm>
          <a:prstGeom prst="rect">
            <a:avLst/>
          </a:prstGeom>
        </p:spPr>
        <p:txBody>
          <a:bodyPr spcFirstLastPara="1" vert="horz" wrap="square" lIns="91425" tIns="91425" rIns="91425" bIns="91425" rtlCol="1" anchor="b" anchorCtr="0">
            <a:noAutofit/>
          </a:bodyPr>
          <a:lstStyle>
            <a:lvl1pPr lvl="0" algn="r" defTabSz="914400" rtl="1" eaLnBrk="1" latinLnBrk="0" hangingPunct="1">
              <a:lnSpc>
                <a:spcPct val="90000"/>
              </a:lnSpc>
              <a:spcBef>
                <a:spcPts val="0"/>
              </a:spcBef>
              <a:spcAft>
                <a:spcPts val="0"/>
              </a:spcAft>
              <a:buSzPts val="3600"/>
              <a:buNone/>
              <a:defRPr sz="4400" kern="1200">
                <a:solidFill>
                  <a:schemeClr val="tx1"/>
                </a:solidFill>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pPr algn="ctr" rtl="0"/>
            <a:endParaRPr lang="en-US" sz="4800" b="1" dirty="0">
              <a:solidFill>
                <a:srgbClr val="0070C0"/>
              </a:solidFill>
              <a:latin typeface="Arial"/>
              <a:cs typeface="Arial"/>
              <a:sym typeface="Arial"/>
            </a:endParaRPr>
          </a:p>
        </p:txBody>
      </p:sp>
      <p:grpSp>
        <p:nvGrpSpPr>
          <p:cNvPr id="8" name="Google Shape;483;p38">
            <a:extLst>
              <a:ext uri="{FF2B5EF4-FFF2-40B4-BE49-F238E27FC236}">
                <a16:creationId xmlns:a16="http://schemas.microsoft.com/office/drawing/2014/main" id="{B6C17CF6-536D-DEE5-9E79-6F83E9EDD32D}"/>
              </a:ext>
            </a:extLst>
          </p:cNvPr>
          <p:cNvGrpSpPr/>
          <p:nvPr/>
        </p:nvGrpSpPr>
        <p:grpSpPr>
          <a:xfrm>
            <a:off x="2610153" y="301913"/>
            <a:ext cx="168095" cy="502767"/>
            <a:chOff x="3386850" y="2264625"/>
            <a:chExt cx="203950" cy="509250"/>
          </a:xfrm>
        </p:grpSpPr>
        <p:sp>
          <p:nvSpPr>
            <p:cNvPr id="9" name="Google Shape;484;p38">
              <a:extLst>
                <a:ext uri="{FF2B5EF4-FFF2-40B4-BE49-F238E27FC236}">
                  <a16:creationId xmlns:a16="http://schemas.microsoft.com/office/drawing/2014/main" id="{A59199E8-A4D7-9BB4-5F9C-1D1567BAB90F}"/>
                </a:ext>
              </a:extLst>
            </p:cNvPr>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spcFirstLastPara="1" wrap="square" lIns="91425" tIns="91425" rIns="91425" bIns="91425" anchor="ctr" anchorCtr="0">
              <a:noAutofit/>
            </a:bodyPr>
            <a:lstStyle/>
            <a:p>
              <a:pPr algn="l" rtl="0"/>
              <a:endParaRP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Google Shape;485;p38">
              <a:extLst>
                <a:ext uri="{FF2B5EF4-FFF2-40B4-BE49-F238E27FC236}">
                  <a16:creationId xmlns:a16="http://schemas.microsoft.com/office/drawing/2014/main" id="{F9F542D7-A62E-0A2D-3DA8-C04309823C3A}"/>
                </a:ext>
              </a:extLst>
            </p:cNvPr>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spcFirstLastPara="1" wrap="square" lIns="91425" tIns="91425" rIns="91425" bIns="91425" anchor="ctr" anchorCtr="0">
              <a:noAutofit/>
            </a:bodyPr>
            <a:lstStyle/>
            <a:p>
              <a:pPr algn="l" rtl="0"/>
              <a:endParaRP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mc:AlternateContent xmlns:mc="http://schemas.openxmlformats.org/markup-compatibility/2006" xmlns:p14="http://schemas.microsoft.com/office/powerpoint/2010/main">
        <mc:Choice Requires="p14">
          <p:contentPart p14:bwMode="auto" r:id="rId6">
            <p14:nvContentPartPr>
              <p14:cNvPr id="6" name="Ink 1">
                <a:extLst>
                  <a:ext uri="{FF2B5EF4-FFF2-40B4-BE49-F238E27FC236}">
                    <a16:creationId xmlns:a16="http://schemas.microsoft.com/office/drawing/2014/main" id="{18E287AE-295A-289D-78D6-399E77C6802E}"/>
                  </a:ext>
                </a:extLst>
              </p14:cNvPr>
              <p14:cNvContentPartPr/>
              <p14:nvPr/>
            </p14:nvContentPartPr>
            <p14:xfrm>
              <a:off x="6333707" y="3493609"/>
              <a:ext cx="45719" cy="45719"/>
            </p14:xfrm>
          </p:contentPart>
        </mc:Choice>
        <mc:Fallback xmlns="">
          <p:pic>
            <p:nvPicPr>
              <p:cNvPr id="6" name="Ink 1">
                <a:extLst>
                  <a:ext uri="{FF2B5EF4-FFF2-40B4-BE49-F238E27FC236}">
                    <a16:creationId xmlns:a16="http://schemas.microsoft.com/office/drawing/2014/main" id="{18E287AE-295A-289D-78D6-399E77C6802E}"/>
                  </a:ext>
                </a:extLst>
              </p:cNvPr>
              <p:cNvPicPr/>
              <p:nvPr/>
            </p:nvPicPr>
            <p:blipFill>
              <a:blip r:embed="rId7"/>
              <a:stretch>
                <a:fillRect/>
              </a:stretch>
            </p:blipFill>
            <p:spPr>
              <a:xfrm>
                <a:off x="5190732" y="2350634"/>
                <a:ext cx="2285950" cy="2285950"/>
              </a:xfrm>
              <a:prstGeom prst="rect">
                <a:avLst/>
              </a:prstGeom>
            </p:spPr>
          </p:pic>
        </mc:Fallback>
      </mc:AlternateContent>
      <p:sp>
        <p:nvSpPr>
          <p:cNvPr id="11" name="Google Shape;268;p29">
            <a:extLst>
              <a:ext uri="{FF2B5EF4-FFF2-40B4-BE49-F238E27FC236}">
                <a16:creationId xmlns:a16="http://schemas.microsoft.com/office/drawing/2014/main" id="{2A0BE8FE-64D9-961B-EFA5-FCDC54A5BC74}"/>
              </a:ext>
            </a:extLst>
          </p:cNvPr>
          <p:cNvSpPr/>
          <p:nvPr/>
        </p:nvSpPr>
        <p:spPr>
          <a:xfrm>
            <a:off x="2658205" y="104920"/>
            <a:ext cx="852090" cy="818844"/>
          </a:xfrm>
          <a:prstGeom prst="rect">
            <a:avLst/>
          </a:prstGeom>
          <a:solidFill>
            <a:srgbClr val="F20253"/>
          </a:solidFill>
          <a:ln>
            <a:noFill/>
          </a:ln>
        </p:spPr>
        <p:txBody>
          <a:bodyPr spcFirstLastPara="1" wrap="square" lIns="91425" tIns="91425" rIns="91425" bIns="91425" anchor="ctr" anchorCtr="0">
            <a:noAutofit/>
          </a:bodyPr>
          <a:lstStyle/>
          <a:p>
            <a:pPr algn="l" rtl="0"/>
            <a:endParaRPr dirty="0"/>
          </a:p>
        </p:txBody>
      </p:sp>
      <p:sp>
        <p:nvSpPr>
          <p:cNvPr id="12" name="Google Shape;272;p29">
            <a:extLst>
              <a:ext uri="{FF2B5EF4-FFF2-40B4-BE49-F238E27FC236}">
                <a16:creationId xmlns:a16="http://schemas.microsoft.com/office/drawing/2014/main" id="{D7F561DC-61F6-8030-6222-6BEA66565D11}"/>
              </a:ext>
            </a:extLst>
          </p:cNvPr>
          <p:cNvSpPr/>
          <p:nvPr/>
        </p:nvSpPr>
        <p:spPr>
          <a:xfrm>
            <a:off x="2880957" y="297152"/>
            <a:ext cx="477816" cy="397360"/>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algn="l" rtl="0"/>
            <a:endParaRPr dirty="0"/>
          </a:p>
        </p:txBody>
      </p:sp>
    </p:spTree>
    <p:extLst>
      <p:ext uri="{BB962C8B-B14F-4D97-AF65-F5344CB8AC3E}">
        <p14:creationId xmlns:p14="http://schemas.microsoft.com/office/powerpoint/2010/main" val="1450872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531525" y="1208087"/>
            <a:ext cx="10984058" cy="5780638"/>
          </a:xfrm>
          <a:prstGeom prst="rect">
            <a:avLst/>
          </a:prstGeom>
        </p:spPr>
        <p:txBody>
          <a:bodyPr spcFirstLastPara="1" vert="horz" wrap="square" lIns="91425" tIns="91425" rIns="91425" bIns="91425" rtlCol="1" anchor="t" anchorCtr="0">
            <a:noAutofit/>
          </a:bodyPr>
          <a:lstStyle/>
          <a:p>
            <a:pPr marL="38100" indent="0" algn="just" rtl="1">
              <a:lnSpc>
                <a:spcPct val="115000"/>
              </a:lnSpc>
              <a:spcAft>
                <a:spcPts val="1200"/>
              </a:spcAft>
              <a:buNone/>
            </a:pPr>
            <a:r>
              <a:rPr lang="he-IL" sz="3200" i="1" dirty="0">
                <a:solidFill>
                  <a:schemeClr val="bg2">
                    <a:lumMod val="25000"/>
                  </a:schemeClr>
                </a:solidFill>
              </a:rPr>
              <a:t>"אני מאמינה שאנחנו </a:t>
            </a:r>
            <a:r>
              <a:rPr lang="he-IL" sz="3200" b="1" i="1" dirty="0">
                <a:solidFill>
                  <a:schemeClr val="bg2">
                    <a:lumMod val="25000"/>
                  </a:schemeClr>
                </a:solidFill>
              </a:rPr>
              <a:t>נקבל כלים ממשרד החינוך, איך להתמודד עם זה</a:t>
            </a:r>
            <a:r>
              <a:rPr lang="he-IL" sz="3200" i="1" dirty="0">
                <a:solidFill>
                  <a:schemeClr val="bg2">
                    <a:lumMod val="25000"/>
                  </a:schemeClr>
                </a:solidFill>
              </a:rPr>
              <a:t>, אבל כרגע </a:t>
            </a:r>
            <a:r>
              <a:rPr lang="he-IL" sz="3200" i="1" dirty="0">
                <a:solidFill>
                  <a:schemeClr val="bg2">
                    <a:lumMod val="25000"/>
                  </a:schemeClr>
                </a:solidFill>
                <a:highlight>
                  <a:srgbClr val="FFFF00"/>
                </a:highlight>
              </a:rPr>
              <a:t>זה</a:t>
            </a:r>
            <a:r>
              <a:rPr lang="he-IL" sz="3200" i="1" dirty="0">
                <a:solidFill>
                  <a:schemeClr val="bg2">
                    <a:lumMod val="25000"/>
                  </a:schemeClr>
                </a:solidFill>
              </a:rPr>
              <a:t> עוד לא פרקטי, לפחות אצלנו בבית הספר."</a:t>
            </a:r>
          </a:p>
          <a:p>
            <a:pPr marL="457200" algn="just" rtl="1">
              <a:lnSpc>
                <a:spcPct val="115000"/>
              </a:lnSpc>
              <a:spcAft>
                <a:spcPts val="1200"/>
              </a:spcAft>
            </a:pPr>
            <a:endParaRPr lang="he-IL" sz="3200" i="1" dirty="0">
              <a:solidFill>
                <a:schemeClr val="bg2">
                  <a:lumMod val="25000"/>
                </a:schemeClr>
              </a:solidFill>
            </a:endParaRPr>
          </a:p>
          <a:p>
            <a:pPr marL="38100" indent="0" algn="just" rtl="1">
              <a:lnSpc>
                <a:spcPct val="115000"/>
              </a:lnSpc>
              <a:spcAft>
                <a:spcPts val="1200"/>
              </a:spcAft>
              <a:buNone/>
            </a:pPr>
            <a:endParaRPr lang="en-US" sz="3200" i="1" dirty="0">
              <a:solidFill>
                <a:schemeClr val="bg2">
                  <a:lumMod val="25000"/>
                </a:schemeClr>
              </a:solidFill>
            </a:endParaRPr>
          </a:p>
          <a:p>
            <a:pPr marL="38100" indent="0" algn="just" rtl="1">
              <a:lnSpc>
                <a:spcPct val="115000"/>
              </a:lnSpc>
              <a:spcAft>
                <a:spcPts val="1200"/>
              </a:spcAft>
              <a:buNone/>
            </a:pPr>
            <a:r>
              <a:rPr lang="he-IL" sz="3200" i="1" dirty="0">
                <a:solidFill>
                  <a:schemeClr val="bg2">
                    <a:lumMod val="25000"/>
                  </a:schemeClr>
                </a:solidFill>
              </a:rPr>
              <a:t>"אני חושבת שמשרד החינוך צריך להיערך לדבר ה</a:t>
            </a:r>
            <a:r>
              <a:rPr lang="he-IL" sz="3200" i="1" dirty="0">
                <a:solidFill>
                  <a:schemeClr val="bg2">
                    <a:lumMod val="25000"/>
                  </a:schemeClr>
                </a:solidFill>
                <a:highlight>
                  <a:srgbClr val="FFFF00"/>
                </a:highlight>
              </a:rPr>
              <a:t>זה</a:t>
            </a:r>
            <a:r>
              <a:rPr lang="he-IL" sz="3200" i="1" dirty="0">
                <a:solidFill>
                  <a:schemeClr val="bg2">
                    <a:lumMod val="25000"/>
                  </a:schemeClr>
                </a:solidFill>
              </a:rPr>
              <a:t> ולהוציא </a:t>
            </a:r>
            <a:r>
              <a:rPr lang="he-IL" sz="3200" b="1" i="1" dirty="0">
                <a:solidFill>
                  <a:schemeClr val="bg2">
                    <a:lumMod val="25000"/>
                  </a:schemeClr>
                </a:solidFill>
              </a:rPr>
              <a:t>הנחיות ברורות מה לעשות עם </a:t>
            </a:r>
            <a:r>
              <a:rPr lang="he-IL" sz="3200" b="1" i="1" dirty="0">
                <a:solidFill>
                  <a:schemeClr val="bg2">
                    <a:lumMod val="25000"/>
                  </a:schemeClr>
                </a:solidFill>
                <a:highlight>
                  <a:srgbClr val="FFFF00"/>
                </a:highlight>
              </a:rPr>
              <a:t>זה</a:t>
            </a:r>
            <a:r>
              <a:rPr lang="he-IL" sz="3200" i="1" dirty="0">
                <a:solidFill>
                  <a:schemeClr val="bg2">
                    <a:lumMod val="25000"/>
                  </a:schemeClr>
                </a:solidFill>
              </a:rPr>
              <a:t>."</a:t>
            </a:r>
            <a:endParaRPr lang="en-US"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23</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a:r>
              <a:rPr lang="he-IL" sz="4800" b="1" dirty="0">
                <a:solidFill>
                  <a:srgbClr val="0070C0"/>
                </a:solidFill>
                <a:latin typeface="Arial"/>
                <a:cs typeface="Arial"/>
                <a:sym typeface="Arial"/>
              </a:rPr>
              <a:t>הנחיה וכלים ממשרד החינוך </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grpSp>
        <p:nvGrpSpPr>
          <p:cNvPr id="13" name="Google Shape;635;p38">
            <a:extLst>
              <a:ext uri="{FF2B5EF4-FFF2-40B4-BE49-F238E27FC236}">
                <a16:creationId xmlns:a16="http://schemas.microsoft.com/office/drawing/2014/main" id="{91782667-8890-F77D-706B-20D47382C97D}"/>
              </a:ext>
            </a:extLst>
          </p:cNvPr>
          <p:cNvGrpSpPr/>
          <p:nvPr/>
        </p:nvGrpSpPr>
        <p:grpSpPr>
          <a:xfrm>
            <a:off x="6286338" y="3007666"/>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
        <p:nvSpPr>
          <p:cNvPr id="4" name="Google Shape;93;p13">
            <a:extLst>
              <a:ext uri="{FF2B5EF4-FFF2-40B4-BE49-F238E27FC236}">
                <a16:creationId xmlns:a16="http://schemas.microsoft.com/office/drawing/2014/main" id="{7D98EA61-A233-4D1E-FFF6-3915E49AD3D4}"/>
              </a:ext>
            </a:extLst>
          </p:cNvPr>
          <p:cNvSpPr txBox="1">
            <a:spLocks/>
          </p:cNvSpPr>
          <p:nvPr/>
        </p:nvSpPr>
        <p:spPr>
          <a:xfrm>
            <a:off x="259511" y="33096"/>
            <a:ext cx="11811324" cy="1143000"/>
          </a:xfrm>
          <a:prstGeom prst="rect">
            <a:avLst/>
          </a:prstGeom>
        </p:spPr>
        <p:txBody>
          <a:bodyPr spcFirstLastPara="1" vert="horz" wrap="square" lIns="91425" tIns="91425" rIns="91425" bIns="91425" rtlCol="1" anchor="b" anchorCtr="0">
            <a:noAutofit/>
          </a:bodyPr>
          <a:lstStyle>
            <a:lvl1pPr lvl="0" algn="r" defTabSz="914400" rtl="1" eaLnBrk="1" latinLnBrk="0" hangingPunct="1">
              <a:lnSpc>
                <a:spcPct val="90000"/>
              </a:lnSpc>
              <a:spcBef>
                <a:spcPts val="0"/>
              </a:spcBef>
              <a:spcAft>
                <a:spcPts val="0"/>
              </a:spcAft>
              <a:buSzPts val="3600"/>
              <a:buNone/>
              <a:defRPr sz="4400" kern="1200">
                <a:solidFill>
                  <a:schemeClr val="tx1"/>
                </a:solidFill>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pPr algn="ctr" rtl="0"/>
            <a:endParaRPr lang="en-US" sz="4800" b="1" dirty="0">
              <a:solidFill>
                <a:srgbClr val="0070C0"/>
              </a:solidFill>
              <a:highlight>
                <a:srgbClr val="FFFF00"/>
              </a:highlight>
              <a:latin typeface="Arial"/>
              <a:cs typeface="Arial"/>
              <a:sym typeface="Arial"/>
            </a:endParaRPr>
          </a:p>
        </p:txBody>
      </p:sp>
      <mc:AlternateContent xmlns:mc="http://schemas.openxmlformats.org/markup-compatibility/2006" xmlns:p14="http://schemas.microsoft.com/office/powerpoint/2010/main">
        <mc:Choice Requires="p14">
          <p:contentPart p14:bwMode="auto" r:id="rId6">
            <p14:nvContentPartPr>
              <p14:cNvPr id="6" name="Ink 1">
                <a:extLst>
                  <a:ext uri="{FF2B5EF4-FFF2-40B4-BE49-F238E27FC236}">
                    <a16:creationId xmlns:a16="http://schemas.microsoft.com/office/drawing/2014/main" id="{18E287AE-295A-289D-78D6-399E77C6802E}"/>
                  </a:ext>
                </a:extLst>
              </p14:cNvPr>
              <p14:cNvContentPartPr/>
              <p14:nvPr/>
            </p14:nvContentPartPr>
            <p14:xfrm>
              <a:off x="6333707" y="3493609"/>
              <a:ext cx="45719" cy="45719"/>
            </p14:xfrm>
          </p:contentPart>
        </mc:Choice>
        <mc:Fallback xmlns="">
          <p:pic>
            <p:nvPicPr>
              <p:cNvPr id="6" name="Ink 1">
                <a:extLst>
                  <a:ext uri="{FF2B5EF4-FFF2-40B4-BE49-F238E27FC236}">
                    <a16:creationId xmlns:a16="http://schemas.microsoft.com/office/drawing/2014/main" id="{18E287AE-295A-289D-78D6-399E77C6802E}"/>
                  </a:ext>
                </a:extLst>
              </p:cNvPr>
              <p:cNvPicPr/>
              <p:nvPr/>
            </p:nvPicPr>
            <p:blipFill>
              <a:blip r:embed="rId7"/>
              <a:stretch>
                <a:fillRect/>
              </a:stretch>
            </p:blipFill>
            <p:spPr>
              <a:xfrm>
                <a:off x="5190732" y="2350634"/>
                <a:ext cx="2285950" cy="2285950"/>
              </a:xfrm>
              <a:prstGeom prst="rect">
                <a:avLst/>
              </a:prstGeom>
            </p:spPr>
          </p:pic>
        </mc:Fallback>
      </mc:AlternateContent>
      <p:sp>
        <p:nvSpPr>
          <p:cNvPr id="7" name="Google Shape;268;p29">
            <a:extLst>
              <a:ext uri="{FF2B5EF4-FFF2-40B4-BE49-F238E27FC236}">
                <a16:creationId xmlns:a16="http://schemas.microsoft.com/office/drawing/2014/main" id="{400CD808-1FF1-2691-1A18-106AB05E5806}"/>
              </a:ext>
            </a:extLst>
          </p:cNvPr>
          <p:cNvSpPr/>
          <p:nvPr/>
        </p:nvSpPr>
        <p:spPr>
          <a:xfrm>
            <a:off x="1399503" y="145563"/>
            <a:ext cx="756300" cy="798134"/>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dirty="0"/>
          </a:p>
        </p:txBody>
      </p:sp>
      <p:grpSp>
        <p:nvGrpSpPr>
          <p:cNvPr id="16" name="Google Shape;273;p29">
            <a:extLst>
              <a:ext uri="{FF2B5EF4-FFF2-40B4-BE49-F238E27FC236}">
                <a16:creationId xmlns:a16="http://schemas.microsoft.com/office/drawing/2014/main" id="{FFA9F81C-E1DD-4ED1-4EEB-91F7C1A5FB9C}"/>
              </a:ext>
            </a:extLst>
          </p:cNvPr>
          <p:cNvGrpSpPr/>
          <p:nvPr/>
        </p:nvGrpSpPr>
        <p:grpSpPr>
          <a:xfrm>
            <a:off x="1575442" y="313826"/>
            <a:ext cx="391422" cy="471333"/>
            <a:chOff x="5970800" y="1619250"/>
            <a:chExt cx="428650" cy="456725"/>
          </a:xfrm>
        </p:grpSpPr>
        <p:sp>
          <p:nvSpPr>
            <p:cNvPr id="17" name="Google Shape;274;p29">
              <a:extLst>
                <a:ext uri="{FF2B5EF4-FFF2-40B4-BE49-F238E27FC236}">
                  <a16:creationId xmlns:a16="http://schemas.microsoft.com/office/drawing/2014/main" id="{4094C024-60F5-F81D-A102-F969D95CFD03}"/>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5;p29">
              <a:extLst>
                <a:ext uri="{FF2B5EF4-FFF2-40B4-BE49-F238E27FC236}">
                  <a16:creationId xmlns:a16="http://schemas.microsoft.com/office/drawing/2014/main" id="{7CCD213D-B752-ECB2-A5E5-AC377A0BB729}"/>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6;p29">
              <a:extLst>
                <a:ext uri="{FF2B5EF4-FFF2-40B4-BE49-F238E27FC236}">
                  <a16:creationId xmlns:a16="http://schemas.microsoft.com/office/drawing/2014/main" id="{379C109E-8FA6-2EA4-A01C-5FC0AE8DF256}"/>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p29">
              <a:extLst>
                <a:ext uri="{FF2B5EF4-FFF2-40B4-BE49-F238E27FC236}">
                  <a16:creationId xmlns:a16="http://schemas.microsoft.com/office/drawing/2014/main" id="{1A58D2C7-BC4C-CAA3-DAD5-0120904A5F9D}"/>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8;p29">
              <a:extLst>
                <a:ext uri="{FF2B5EF4-FFF2-40B4-BE49-F238E27FC236}">
                  <a16:creationId xmlns:a16="http://schemas.microsoft.com/office/drawing/2014/main" id="{15B8FC7E-C29D-3F81-C6C4-D4A8509E212C}"/>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495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531525" y="1208087"/>
            <a:ext cx="10984058" cy="5780638"/>
          </a:xfrm>
          <a:prstGeom prst="rect">
            <a:avLst/>
          </a:prstGeom>
        </p:spPr>
        <p:txBody>
          <a:bodyPr spcFirstLastPara="1" vert="horz" wrap="square" lIns="91425" tIns="91425" rIns="91425" bIns="91425" rtlCol="1" anchor="t" anchorCtr="0">
            <a:noAutofit/>
          </a:bodyPr>
          <a:lstStyle/>
          <a:p>
            <a:pPr marL="38100" indent="0" algn="just" rtl="1">
              <a:lnSpc>
                <a:spcPct val="115000"/>
              </a:lnSpc>
              <a:spcAft>
                <a:spcPts val="1200"/>
              </a:spcAft>
              <a:buNone/>
            </a:pPr>
            <a:r>
              <a:rPr lang="he-IL" sz="3200" i="1" dirty="0">
                <a:solidFill>
                  <a:schemeClr val="bg2">
                    <a:lumMod val="25000"/>
                  </a:schemeClr>
                </a:solidFill>
              </a:rPr>
              <a:t>"אנחנו צריכים להנחות מהי עבודה טובה ויעילה </a:t>
            </a:r>
            <a:r>
              <a:rPr lang="he-IL" sz="3200" b="1" i="1" dirty="0">
                <a:solidFill>
                  <a:schemeClr val="bg2">
                    <a:lumMod val="25000"/>
                  </a:schemeClr>
                </a:solidFill>
              </a:rPr>
              <a:t>בצוותים</a:t>
            </a:r>
            <a:r>
              <a:rPr lang="he-IL" sz="3200" i="1" dirty="0">
                <a:solidFill>
                  <a:schemeClr val="bg2">
                    <a:lumMod val="25000"/>
                  </a:schemeClr>
                </a:solidFill>
              </a:rPr>
              <a:t> כדי להפיק מהמידע את המירב. לשאול לשם מה המידע? מה הוא יקדם בתפיסתו של הלומד ?"</a:t>
            </a:r>
          </a:p>
          <a:p>
            <a:pPr marL="457200" algn="just" rtl="1">
              <a:lnSpc>
                <a:spcPct val="115000"/>
              </a:lnSpc>
              <a:spcAft>
                <a:spcPts val="1200"/>
              </a:spcAft>
            </a:pPr>
            <a:endParaRPr lang="he-IL" sz="3200" i="1" dirty="0">
              <a:solidFill>
                <a:schemeClr val="bg2">
                  <a:lumMod val="25000"/>
                </a:schemeClr>
              </a:solidFill>
            </a:endParaRPr>
          </a:p>
          <a:p>
            <a:pPr marL="38100" indent="0" algn="just" rtl="1">
              <a:lnSpc>
                <a:spcPct val="115000"/>
              </a:lnSpc>
              <a:spcAft>
                <a:spcPts val="1200"/>
              </a:spcAft>
              <a:buNone/>
            </a:pPr>
            <a:r>
              <a:rPr lang="he-IL" sz="3200" i="1" dirty="0">
                <a:solidFill>
                  <a:schemeClr val="bg2">
                    <a:lumMod val="25000"/>
                  </a:schemeClr>
                </a:solidFill>
              </a:rPr>
              <a:t>"חשוב שנדאג </a:t>
            </a:r>
            <a:r>
              <a:rPr lang="he-IL" sz="3200" b="1" i="1" dirty="0">
                <a:solidFill>
                  <a:schemeClr val="bg2">
                    <a:lumMod val="25000"/>
                  </a:schemeClr>
                </a:solidFill>
              </a:rPr>
              <a:t>שללומד יהיה עם מי לעבד את המידע</a:t>
            </a:r>
            <a:r>
              <a:rPr lang="he-IL" sz="3200" i="1" dirty="0">
                <a:solidFill>
                  <a:schemeClr val="bg2">
                    <a:lumMod val="25000"/>
                  </a:schemeClr>
                </a:solidFill>
              </a:rPr>
              <a:t>, שהוא לא יישאר עם הדברים עם עצמו. </a:t>
            </a:r>
            <a:r>
              <a:rPr lang="he-IL" sz="3200" b="1" i="1" dirty="0">
                <a:solidFill>
                  <a:schemeClr val="bg2">
                    <a:lumMod val="25000"/>
                  </a:schemeClr>
                </a:solidFill>
              </a:rPr>
              <a:t>שהעיבוד יהיה בחברותא</a:t>
            </a:r>
            <a:r>
              <a:rPr lang="he-IL" sz="3200" i="1" dirty="0">
                <a:solidFill>
                  <a:schemeClr val="bg2">
                    <a:lumMod val="25000"/>
                  </a:schemeClr>
                </a:solidFill>
              </a:rPr>
              <a:t>. כלומר, התוצר הוא לא העיקר אלא כיצד בסופו של דבר הוא מהווה אמצעי לעיבוד חברתי שיעזור לנו  לקדם בעיות עולמיות."</a:t>
            </a:r>
            <a:endParaRPr lang="en-US"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24</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a:r>
              <a:rPr lang="he-IL" sz="4800" b="1" dirty="0">
                <a:solidFill>
                  <a:srgbClr val="0070C0"/>
                </a:solidFill>
                <a:latin typeface="Arial"/>
                <a:cs typeface="Arial"/>
                <a:sym typeface="Arial"/>
              </a:rPr>
              <a:t>התאמת שיטות ההוראה</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grpSp>
        <p:nvGrpSpPr>
          <p:cNvPr id="13" name="Google Shape;635;p38">
            <a:extLst>
              <a:ext uri="{FF2B5EF4-FFF2-40B4-BE49-F238E27FC236}">
                <a16:creationId xmlns:a16="http://schemas.microsoft.com/office/drawing/2014/main" id="{91782667-8890-F77D-706B-20D47382C97D}"/>
              </a:ext>
            </a:extLst>
          </p:cNvPr>
          <p:cNvGrpSpPr/>
          <p:nvPr/>
        </p:nvGrpSpPr>
        <p:grpSpPr>
          <a:xfrm>
            <a:off x="6286338" y="3007666"/>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
        <p:nvSpPr>
          <p:cNvPr id="4" name="Google Shape;93;p13">
            <a:extLst>
              <a:ext uri="{FF2B5EF4-FFF2-40B4-BE49-F238E27FC236}">
                <a16:creationId xmlns:a16="http://schemas.microsoft.com/office/drawing/2014/main" id="{7D98EA61-A233-4D1E-FFF6-3915E49AD3D4}"/>
              </a:ext>
            </a:extLst>
          </p:cNvPr>
          <p:cNvSpPr txBox="1">
            <a:spLocks/>
          </p:cNvSpPr>
          <p:nvPr/>
        </p:nvSpPr>
        <p:spPr>
          <a:xfrm>
            <a:off x="259511" y="33096"/>
            <a:ext cx="11811324" cy="1143000"/>
          </a:xfrm>
          <a:prstGeom prst="rect">
            <a:avLst/>
          </a:prstGeom>
        </p:spPr>
        <p:txBody>
          <a:bodyPr spcFirstLastPara="1" vert="horz" wrap="square" lIns="91425" tIns="91425" rIns="91425" bIns="91425" rtlCol="1" anchor="b" anchorCtr="0">
            <a:noAutofit/>
          </a:bodyPr>
          <a:lstStyle>
            <a:lvl1pPr lvl="0" algn="r" defTabSz="914400" rtl="1" eaLnBrk="1" latinLnBrk="0" hangingPunct="1">
              <a:lnSpc>
                <a:spcPct val="90000"/>
              </a:lnSpc>
              <a:spcBef>
                <a:spcPts val="0"/>
              </a:spcBef>
              <a:spcAft>
                <a:spcPts val="0"/>
              </a:spcAft>
              <a:buSzPts val="3600"/>
              <a:buNone/>
              <a:defRPr sz="4400" kern="1200">
                <a:solidFill>
                  <a:schemeClr val="tx1"/>
                </a:solidFill>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pPr algn="ctr" rtl="0"/>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6">
            <p14:nvContentPartPr>
              <p14:cNvPr id="6" name="Ink 1">
                <a:extLst>
                  <a:ext uri="{FF2B5EF4-FFF2-40B4-BE49-F238E27FC236}">
                    <a16:creationId xmlns:a16="http://schemas.microsoft.com/office/drawing/2014/main" id="{18E287AE-295A-289D-78D6-399E77C6802E}"/>
                  </a:ext>
                </a:extLst>
              </p14:cNvPr>
              <p14:cNvContentPartPr/>
              <p14:nvPr/>
            </p14:nvContentPartPr>
            <p14:xfrm>
              <a:off x="6333707" y="3493609"/>
              <a:ext cx="45719" cy="45719"/>
            </p14:xfrm>
          </p:contentPart>
        </mc:Choice>
        <mc:Fallback xmlns="">
          <p:pic>
            <p:nvPicPr>
              <p:cNvPr id="6" name="Ink 1">
                <a:extLst>
                  <a:ext uri="{FF2B5EF4-FFF2-40B4-BE49-F238E27FC236}">
                    <a16:creationId xmlns:a16="http://schemas.microsoft.com/office/drawing/2014/main" id="{18E287AE-295A-289D-78D6-399E77C6802E}"/>
                  </a:ext>
                </a:extLst>
              </p:cNvPr>
              <p:cNvPicPr/>
              <p:nvPr/>
            </p:nvPicPr>
            <p:blipFill>
              <a:blip r:embed="rId7"/>
              <a:stretch>
                <a:fillRect/>
              </a:stretch>
            </p:blipFill>
            <p:spPr>
              <a:xfrm>
                <a:off x="5190732" y="2350634"/>
                <a:ext cx="2285950" cy="2285950"/>
              </a:xfrm>
              <a:prstGeom prst="rect">
                <a:avLst/>
              </a:prstGeom>
            </p:spPr>
          </p:pic>
        </mc:Fallback>
      </mc:AlternateContent>
      <p:sp>
        <p:nvSpPr>
          <p:cNvPr id="10" name="Google Shape;266;p29">
            <a:extLst>
              <a:ext uri="{FF2B5EF4-FFF2-40B4-BE49-F238E27FC236}">
                <a16:creationId xmlns:a16="http://schemas.microsoft.com/office/drawing/2014/main" id="{5DF9EE94-99C0-8EDC-407A-C3C0D26FF1AC}"/>
              </a:ext>
            </a:extLst>
          </p:cNvPr>
          <p:cNvSpPr/>
          <p:nvPr/>
        </p:nvSpPr>
        <p:spPr>
          <a:xfrm>
            <a:off x="2005954" y="23807"/>
            <a:ext cx="940712" cy="915697"/>
          </a:xfrm>
          <a:prstGeom prst="rect">
            <a:avLst/>
          </a:prstGeom>
          <a:solidFill>
            <a:srgbClr val="7ECEFD"/>
          </a:solidFill>
          <a:ln>
            <a:noFill/>
          </a:ln>
        </p:spPr>
        <p:txBody>
          <a:bodyPr spcFirstLastPara="1" wrap="square" lIns="91425" tIns="91425" rIns="91425" bIns="91425" anchor="ctr" anchorCtr="0">
            <a:noAutofit/>
          </a:bodyPr>
          <a:lstStyle/>
          <a:p>
            <a:pPr algn="l" rtl="0"/>
            <a:endParaRPr lang="he-IL" dirty="0"/>
          </a:p>
          <a:p>
            <a:pPr algn="l" rtl="0"/>
            <a:endParaRPr lang="he-IL" dirty="0"/>
          </a:p>
          <a:p>
            <a:pPr algn="l" rtl="0"/>
            <a:endParaRPr lang="he-IL" dirty="0"/>
          </a:p>
          <a:p>
            <a:pPr algn="l" rtl="0"/>
            <a:endParaRPr lang="he-IL" dirty="0"/>
          </a:p>
          <a:p>
            <a:pPr algn="l" rtl="0"/>
            <a:endParaRPr dirty="0"/>
          </a:p>
        </p:txBody>
      </p:sp>
      <p:sp>
        <p:nvSpPr>
          <p:cNvPr id="11" name="Google Shape;513;p38">
            <a:extLst>
              <a:ext uri="{FF2B5EF4-FFF2-40B4-BE49-F238E27FC236}">
                <a16:creationId xmlns:a16="http://schemas.microsoft.com/office/drawing/2014/main" id="{B1163DC6-24D5-4E5B-5F59-F75054AA3EE3}"/>
              </a:ext>
            </a:extLst>
          </p:cNvPr>
          <p:cNvSpPr/>
          <p:nvPr/>
        </p:nvSpPr>
        <p:spPr>
          <a:xfrm>
            <a:off x="2211859" y="214501"/>
            <a:ext cx="578275" cy="502191"/>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algn="l" rtl="0"/>
            <a:endParaRPr dirty="0"/>
          </a:p>
        </p:txBody>
      </p:sp>
    </p:spTree>
    <p:extLst>
      <p:ext uri="{BB962C8B-B14F-4D97-AF65-F5344CB8AC3E}">
        <p14:creationId xmlns:p14="http://schemas.microsoft.com/office/powerpoint/2010/main" val="92480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273565" y="794755"/>
            <a:ext cx="12016952"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"אני חושבת שקיימים תלמידים שאין להם את המיומנויות האלה ...במיוחד במבחנים עם חומר פתוח ...אני חושבת </a:t>
            </a:r>
            <a:r>
              <a:rPr lang="he-IL" sz="3200" b="1" i="1" dirty="0">
                <a:solidFill>
                  <a:schemeClr val="bg2">
                    <a:lumMod val="25000"/>
                  </a:schemeClr>
                </a:solidFill>
              </a:rPr>
              <a:t>שהסיעור מוחין הזה שהם יעשו יחד עם הבינה המלאכותית </a:t>
            </a:r>
            <a:r>
              <a:rPr lang="he-IL" sz="3200" i="1" dirty="0">
                <a:solidFill>
                  <a:schemeClr val="bg2">
                    <a:lumMod val="25000"/>
                  </a:schemeClr>
                </a:solidFill>
              </a:rPr>
              <a:t>יפרה אותם והם רק ישכילו ממנו"</a:t>
            </a:r>
          </a:p>
          <a:p>
            <a:pPr marL="495300" lvl="1" indent="0" algn="ctr">
              <a:lnSpc>
                <a:spcPct val="150000"/>
              </a:lnSpc>
              <a:spcBef>
                <a:spcPts val="200"/>
              </a:spcBef>
              <a:buNone/>
            </a:pPr>
            <a:r>
              <a:rPr lang="en" sz="3200" dirty="0">
                <a:solidFill>
                  <a:srgbClr val="2185C5"/>
                </a:solidFill>
              </a:rPr>
              <a:t>😂😉😋😒</a:t>
            </a:r>
            <a:endParaRPr lang="he-IL" sz="3200" i="1" dirty="0">
              <a:solidFill>
                <a:schemeClr val="bg2">
                  <a:lumMod val="25000"/>
                </a:schemeClr>
              </a:solidFill>
            </a:endParaRPr>
          </a:p>
          <a:p>
            <a:pPr marL="495300" lvl="1" indent="0" algn="ctr">
              <a:lnSpc>
                <a:spcPct val="150000"/>
              </a:lnSpc>
              <a:spcBef>
                <a:spcPts val="200"/>
              </a:spcBef>
              <a:buNone/>
            </a:pPr>
            <a:r>
              <a:rPr lang="he-IL" sz="3200" i="1" dirty="0">
                <a:solidFill>
                  <a:schemeClr val="bg2">
                    <a:lumMod val="25000"/>
                  </a:schemeClr>
                </a:solidFill>
              </a:rPr>
              <a:t>"פשוט הכול </a:t>
            </a:r>
            <a:r>
              <a:rPr lang="he-IL" sz="3200" i="1" dirty="0" err="1">
                <a:solidFill>
                  <a:schemeClr val="bg2">
                    <a:lumMod val="25000"/>
                  </a:schemeClr>
                </a:solidFill>
              </a:rPr>
              <a:t>באימוג'ים</a:t>
            </a:r>
            <a:r>
              <a:rPr lang="he-IL" sz="3200" i="1" dirty="0">
                <a:solidFill>
                  <a:schemeClr val="bg2">
                    <a:lumMod val="25000"/>
                  </a:schemeClr>
                </a:solidFill>
              </a:rPr>
              <a:t>... אחד הדברים הכי קשים שיש להם [לתלמידים] זה </a:t>
            </a:r>
            <a:r>
              <a:rPr lang="he-IL" sz="3200" b="1" i="1" dirty="0">
                <a:solidFill>
                  <a:schemeClr val="bg2">
                    <a:lumMod val="25000"/>
                  </a:schemeClr>
                </a:solidFill>
              </a:rPr>
              <a:t>לכתוב ולבטא את עצמם או בעל פה או בכתב</a:t>
            </a:r>
            <a:r>
              <a:rPr lang="he-IL" sz="3200" i="1" dirty="0">
                <a:solidFill>
                  <a:schemeClr val="bg2">
                    <a:lumMod val="25000"/>
                  </a:schemeClr>
                </a:solidFill>
              </a:rPr>
              <a:t>, </a:t>
            </a:r>
            <a:r>
              <a:rPr lang="he-IL" sz="3200" b="1" i="1" dirty="0">
                <a:solidFill>
                  <a:schemeClr val="bg2">
                    <a:lumMod val="25000"/>
                  </a:schemeClr>
                </a:solidFill>
              </a:rPr>
              <a:t>הם לא יודעים...אז להשתמש בבינה מלאכותית?!, </a:t>
            </a:r>
            <a:r>
              <a:rPr lang="he-IL" sz="3200" i="1" dirty="0">
                <a:solidFill>
                  <a:schemeClr val="bg2">
                    <a:lumMod val="25000"/>
                  </a:schemeClr>
                </a:solidFill>
              </a:rPr>
              <a:t>בטח בשביל לעזור להם לכתוב, זה </a:t>
            </a:r>
            <a:r>
              <a:rPr lang="he-IL" sz="3200" b="1" i="1" dirty="0">
                <a:solidFill>
                  <a:schemeClr val="bg2">
                    <a:lumMod val="25000"/>
                  </a:schemeClr>
                </a:solidFill>
              </a:rPr>
              <a:t>בעייתי, בעייתי, בעייתי</a:t>
            </a:r>
            <a:r>
              <a:rPr lang="he-IL" sz="3200" i="1" dirty="0">
                <a:solidFill>
                  <a:schemeClr val="bg2">
                    <a:lumMod val="25000"/>
                  </a:schemeClr>
                </a:solidFill>
              </a:rPr>
              <a:t>..." </a:t>
            </a:r>
            <a:endParaRPr lang="en-US"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25</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מיומנויות התלמידים</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Tree>
    <p:extLst>
      <p:ext uri="{BB962C8B-B14F-4D97-AF65-F5344CB8AC3E}">
        <p14:creationId xmlns:p14="http://schemas.microsoft.com/office/powerpoint/2010/main" val="1508800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73727" y="2158841"/>
            <a:ext cx="11811324"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"בינה מלאכותית עשויה לתרגם רעיונות </a:t>
            </a:r>
            <a:r>
              <a:rPr lang="he-IL" sz="3200" i="1" dirty="0" err="1">
                <a:solidFill>
                  <a:schemeClr val="bg2">
                    <a:lumMod val="25000"/>
                  </a:schemeClr>
                </a:solidFill>
              </a:rPr>
              <a:t>למישחוק</a:t>
            </a:r>
            <a:r>
              <a:rPr lang="he-IL" sz="3200" i="1" dirty="0">
                <a:solidFill>
                  <a:schemeClr val="bg2">
                    <a:lumMod val="25000"/>
                  </a:schemeClr>
                </a:solidFill>
              </a:rPr>
              <a:t>, להפקת סרטונים וכמובן לתת מענה פרטני, מוחשי לילדים עם לקויות למידה"</a:t>
            </a:r>
          </a:p>
          <a:p>
            <a:pPr marL="495300" lvl="1" indent="0" algn="ctr">
              <a:lnSpc>
                <a:spcPct val="150000"/>
              </a:lnSpc>
              <a:spcBef>
                <a:spcPts val="200"/>
              </a:spcBef>
              <a:buNone/>
            </a:pPr>
            <a:endParaRPr lang="he-IL"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26</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הדרכה, סיוע וליווי</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Tree>
    <p:extLst>
      <p:ext uri="{BB962C8B-B14F-4D97-AF65-F5344CB8AC3E}">
        <p14:creationId xmlns:p14="http://schemas.microsoft.com/office/powerpoint/2010/main" val="1533194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195309" y="794755"/>
            <a:ext cx="12045555"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"כתבתי בצ'ט </a:t>
            </a:r>
            <a:r>
              <a:rPr lang="en-US" sz="3200" i="1" dirty="0">
                <a:solidFill>
                  <a:schemeClr val="bg2">
                    <a:lumMod val="25000"/>
                  </a:schemeClr>
                </a:solidFill>
              </a:rPr>
              <a:t>GPT]</a:t>
            </a:r>
            <a:r>
              <a:rPr lang="he-IL" sz="3200" i="1" dirty="0">
                <a:solidFill>
                  <a:schemeClr val="bg2">
                    <a:lumMod val="25000"/>
                  </a:schemeClr>
                </a:solidFill>
              </a:rPr>
              <a:t>] דברי איתי על אלכסנדר הגדול' באנגלית וגם שם </a:t>
            </a:r>
            <a:r>
              <a:rPr lang="he-IL" sz="3200" b="1" i="1" dirty="0">
                <a:solidFill>
                  <a:schemeClr val="bg2">
                    <a:lumMod val="25000"/>
                  </a:schemeClr>
                </a:solidFill>
              </a:rPr>
              <a:t>המידע היה מקולקל לחלוטין</a:t>
            </a:r>
            <a:r>
              <a:rPr lang="he-IL" sz="3200" i="1" dirty="0">
                <a:solidFill>
                  <a:schemeClr val="bg2">
                    <a:lumMod val="25000"/>
                  </a:schemeClr>
                </a:solidFill>
              </a:rPr>
              <a:t>...זה לא הוציא תשובות שהן נכונות. כן, בינה מלאכותית יודעת לעשות הרבה דברים, </a:t>
            </a:r>
            <a:r>
              <a:rPr lang="he-IL" sz="3200" b="1" i="1" dirty="0">
                <a:solidFill>
                  <a:schemeClr val="bg2">
                    <a:lumMod val="25000"/>
                  </a:schemeClr>
                </a:solidFill>
              </a:rPr>
              <a:t>אבל היא לעולם לא תוכל להחליף את המוח האנושי</a:t>
            </a:r>
            <a:r>
              <a:rPr lang="he-IL" sz="3200" i="1" dirty="0">
                <a:solidFill>
                  <a:schemeClr val="bg2">
                    <a:lumMod val="25000"/>
                  </a:schemeClr>
                </a:solidFill>
              </a:rPr>
              <a:t>."</a:t>
            </a:r>
          </a:p>
          <a:p>
            <a:pPr marL="495300" lvl="1" indent="0" algn="ctr">
              <a:lnSpc>
                <a:spcPct val="150000"/>
              </a:lnSpc>
              <a:spcBef>
                <a:spcPts val="200"/>
              </a:spcBef>
              <a:buNone/>
            </a:pPr>
            <a:endParaRPr lang="he-IL" sz="3200" b="1" i="1" dirty="0">
              <a:solidFill>
                <a:schemeClr val="bg2">
                  <a:lumMod val="25000"/>
                </a:schemeClr>
              </a:solidFill>
            </a:endParaRPr>
          </a:p>
          <a:p>
            <a:pPr marL="495300" lvl="1" indent="0" algn="ctr">
              <a:lnSpc>
                <a:spcPct val="150000"/>
              </a:lnSpc>
              <a:spcBef>
                <a:spcPts val="200"/>
              </a:spcBef>
              <a:buNone/>
            </a:pPr>
            <a:r>
              <a:rPr lang="he-IL" sz="3200" b="1" i="1" dirty="0">
                <a:solidFill>
                  <a:schemeClr val="bg2">
                    <a:lumMod val="25000"/>
                  </a:schemeClr>
                </a:solidFill>
              </a:rPr>
              <a:t>הכלים האלה ממש משקרים וממציאים מידע </a:t>
            </a:r>
            <a:r>
              <a:rPr lang="he-IL" sz="3200" i="1" dirty="0">
                <a:solidFill>
                  <a:schemeClr val="bg2">
                    <a:lumMod val="25000"/>
                  </a:schemeClr>
                </a:solidFill>
              </a:rPr>
              <a:t>ומה יהיה עם הדורות העתידיים שלומדים את כל המידע השגוי הזה? כמויות אדירות של מידע מומצא."</a:t>
            </a:r>
          </a:p>
          <a:p>
            <a:pPr marL="495300" lvl="1" indent="0" algn="ctr">
              <a:lnSpc>
                <a:spcPct val="150000"/>
              </a:lnSpc>
              <a:spcBef>
                <a:spcPts val="200"/>
              </a:spcBef>
              <a:buNone/>
            </a:pPr>
            <a:endParaRPr lang="he-IL" sz="3200" i="1" dirty="0">
              <a:solidFill>
                <a:schemeClr val="bg2">
                  <a:lumMod val="25000"/>
                </a:schemeClr>
              </a:solidFill>
            </a:endParaRPr>
          </a:p>
          <a:p>
            <a:pPr marL="495300" lvl="1" indent="0" algn="ctr">
              <a:lnSpc>
                <a:spcPct val="150000"/>
              </a:lnSpc>
              <a:spcBef>
                <a:spcPts val="200"/>
              </a:spcBef>
              <a:buNone/>
            </a:pPr>
            <a:endParaRPr lang="he-IL" sz="3200" i="1" dirty="0">
              <a:solidFill>
                <a:schemeClr val="bg2">
                  <a:lumMod val="25000"/>
                </a:schemeClr>
              </a:solidFill>
            </a:endParaRP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27</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מהימנות המידע</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grpSp>
        <p:nvGrpSpPr>
          <p:cNvPr id="13" name="Google Shape;635;p38">
            <a:extLst>
              <a:ext uri="{FF2B5EF4-FFF2-40B4-BE49-F238E27FC236}">
                <a16:creationId xmlns:a16="http://schemas.microsoft.com/office/drawing/2014/main" id="{91782667-8890-F77D-706B-20D47382C97D}"/>
              </a:ext>
            </a:extLst>
          </p:cNvPr>
          <p:cNvGrpSpPr/>
          <p:nvPr/>
        </p:nvGrpSpPr>
        <p:grpSpPr>
          <a:xfrm>
            <a:off x="6118917" y="3958024"/>
            <a:ext cx="432570" cy="421334"/>
            <a:chOff x="5926225" y="921350"/>
            <a:chExt cx="517800" cy="504350"/>
          </a:xfrm>
          <a:solidFill>
            <a:srgbClr val="FF9715"/>
          </a:solidFill>
        </p:grpSpPr>
        <p:sp>
          <p:nvSpPr>
            <p:cNvPr id="14" name="Google Shape;636;p38">
              <a:extLst>
                <a:ext uri="{FF2B5EF4-FFF2-40B4-BE49-F238E27FC236}">
                  <a16:creationId xmlns:a16="http://schemas.microsoft.com/office/drawing/2014/main" id="{59CD54D9-60D1-9E20-43F6-B99462818233}"/>
                </a:ext>
              </a:extLst>
            </p:cNvPr>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sp>
          <p:nvSpPr>
            <p:cNvPr id="15" name="Google Shape;637;p38">
              <a:extLst>
                <a:ext uri="{FF2B5EF4-FFF2-40B4-BE49-F238E27FC236}">
                  <a16:creationId xmlns:a16="http://schemas.microsoft.com/office/drawing/2014/main" id="{007A11E5-811C-6996-B511-167E860939EB}"/>
                </a:ext>
              </a:extLst>
            </p:cNvPr>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w="9525" cap="flat" cmpd="sng">
              <a:solidFill>
                <a:srgbClr val="F20253"/>
              </a:solidFill>
              <a:prstDash val="solid"/>
              <a:bevel/>
              <a:headEnd type="none" w="sm" len="sm"/>
              <a:tailEnd type="none" w="sm" len="sm"/>
            </a:ln>
          </p:spPr>
          <p:txBody>
            <a:bodyPr spcFirstLastPara="1" wrap="square" lIns="91425" tIns="91425" rIns="91425" bIns="91425" anchor="ctr" anchorCtr="0">
              <a:noAutofit/>
            </a:bodyPr>
            <a:lstStyle/>
            <a:p>
              <a:pPr algn="l" rtl="0">
                <a:buClr>
                  <a:srgbClr val="000000"/>
                </a:buClr>
                <a:buFont typeface="Arial"/>
                <a:buNone/>
              </a:pPr>
              <a:endParaRPr sz="1400" kern="0">
                <a:latin typeface="Arial"/>
                <a:cs typeface="Arial"/>
                <a:sym typeface="Arial"/>
              </a:endParaRPr>
            </a:p>
          </p:txBody>
        </p:sp>
      </p:grpSp>
    </p:spTree>
    <p:extLst>
      <p:ext uri="{BB962C8B-B14F-4D97-AF65-F5344CB8AC3E}">
        <p14:creationId xmlns:p14="http://schemas.microsoft.com/office/powerpoint/2010/main" val="829300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80676" y="2393265"/>
            <a:ext cx="11811324" cy="5780638"/>
          </a:xfrm>
          <a:prstGeom prst="rect">
            <a:avLst/>
          </a:prstGeom>
        </p:spPr>
        <p:txBody>
          <a:bodyPr spcFirstLastPara="1" vert="horz" wrap="square" lIns="91425" tIns="91425" rIns="91425" bIns="91425" rtlCol="1" anchor="t" anchorCtr="0">
            <a:noAutofit/>
          </a:bodyPr>
          <a:lstStyle/>
          <a:p>
            <a:pPr marL="495300" lvl="1" indent="0" algn="ctr">
              <a:lnSpc>
                <a:spcPct val="150000"/>
              </a:lnSpc>
              <a:spcBef>
                <a:spcPts val="200"/>
              </a:spcBef>
              <a:buNone/>
            </a:pPr>
            <a:r>
              <a:rPr lang="he-IL" sz="3200" i="1" dirty="0">
                <a:solidFill>
                  <a:schemeClr val="bg2">
                    <a:lumMod val="25000"/>
                  </a:schemeClr>
                </a:solidFill>
              </a:rPr>
              <a:t>"נראה לי שזה ממש קריטי שנדע איך </a:t>
            </a:r>
            <a:r>
              <a:rPr lang="he-IL" sz="3200" i="1" dirty="0" err="1">
                <a:solidFill>
                  <a:schemeClr val="bg2">
                    <a:lumMod val="25000"/>
                  </a:schemeClr>
                </a:solidFill>
              </a:rPr>
              <a:t>להזהר</a:t>
            </a:r>
            <a:r>
              <a:rPr lang="he-IL" sz="3200" i="1" dirty="0">
                <a:solidFill>
                  <a:schemeClr val="bg2">
                    <a:lumMod val="25000"/>
                  </a:schemeClr>
                </a:solidFill>
              </a:rPr>
              <a:t> מהכלים האלה</a:t>
            </a:r>
            <a:r>
              <a:rPr lang="he-IL" sz="3200" b="1" i="1" dirty="0">
                <a:solidFill>
                  <a:schemeClr val="bg2">
                    <a:lumMod val="25000"/>
                  </a:schemeClr>
                </a:solidFill>
              </a:rPr>
              <a:t>. יש פה השלכות בנוגע לפרטיות שלנו, הטיות במידע שמקבלים</a:t>
            </a:r>
            <a:r>
              <a:rPr lang="he-IL" sz="3200" i="1" dirty="0">
                <a:solidFill>
                  <a:schemeClr val="bg2">
                    <a:lumMod val="25000"/>
                  </a:schemeClr>
                </a:solidFill>
              </a:rPr>
              <a:t>. "</a:t>
            </a:r>
          </a:p>
          <a:p>
            <a:pPr marL="495300" lvl="1" indent="0" algn="ctr">
              <a:lnSpc>
                <a:spcPct val="150000"/>
              </a:lnSpc>
              <a:spcBef>
                <a:spcPts val="200"/>
              </a:spcBef>
              <a:buNone/>
            </a:pPr>
            <a:endParaRPr lang="en-US" sz="3200" i="1" dirty="0">
              <a:solidFill>
                <a:schemeClr val="bg2">
                  <a:lumMod val="25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28</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פרטיות</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Tree>
    <p:extLst>
      <p:ext uri="{BB962C8B-B14F-4D97-AF65-F5344CB8AC3E}">
        <p14:creationId xmlns:p14="http://schemas.microsoft.com/office/powerpoint/2010/main" val="1986824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1588771" y="463445"/>
            <a:ext cx="9693500" cy="1143000"/>
          </a:xfrm>
          <a:prstGeom prst="rect">
            <a:avLst/>
          </a:prstGeom>
        </p:spPr>
        <p:txBody>
          <a:bodyPr spcFirstLastPara="1" vert="horz" wrap="square" lIns="91425" tIns="91425" rIns="91425" bIns="91425" rtlCol="1" anchor="b" anchorCtr="0">
            <a:noAutofit/>
          </a:bodyPr>
          <a:lstStyle/>
          <a:p>
            <a:pPr lvl="0" algn="ctr" rtl="1">
              <a:lnSpc>
                <a:spcPct val="150000"/>
              </a:lnSpc>
            </a:pPr>
            <a:r>
              <a:rPr lang="he-IL" sz="4800" b="1" dirty="0">
                <a:solidFill>
                  <a:srgbClr val="0070C0"/>
                </a:solidFill>
                <a:effectLst>
                  <a:outerShdw blurRad="38100" dist="38100" dir="2700000" algn="tl">
                    <a:srgbClr val="000000">
                      <a:alpha val="43137"/>
                    </a:srgbClr>
                  </a:outerShdw>
                </a:effectLst>
                <a:latin typeface="Arial"/>
                <a:cs typeface="Arial"/>
              </a:rPr>
              <a:t>דיון ומסקנות עיקריות</a:t>
            </a:r>
            <a:endParaRPr lang="he-IL" sz="4800" dirty="0"/>
          </a:p>
        </p:txBody>
      </p:sp>
      <p:sp>
        <p:nvSpPr>
          <p:cNvPr id="153" name="Google Shape;153;p20"/>
          <p:cNvSpPr txBox="1">
            <a:spLocks noGrp="1"/>
          </p:cNvSpPr>
          <p:nvPr>
            <p:ph type="body" idx="1"/>
          </p:nvPr>
        </p:nvSpPr>
        <p:spPr>
          <a:xfrm>
            <a:off x="3081467" y="2578025"/>
            <a:ext cx="4826003" cy="1853100"/>
          </a:xfrm>
          <a:prstGeom prst="rect">
            <a:avLst/>
          </a:prstGeom>
        </p:spPr>
        <p:txBody>
          <a:bodyPr spcFirstLastPara="1" vert="horz" wrap="square" lIns="91425" tIns="91425" rIns="91425" bIns="91425" rtlCol="1" anchor="t" anchorCtr="0">
            <a:noAutofit/>
          </a:bodyPr>
          <a:lstStyle/>
          <a:p>
            <a:pPr marL="0" indent="0" algn="r" rtl="1">
              <a:buNone/>
            </a:pPr>
            <a:r>
              <a:rPr lang="he-IL" sz="2400" b="1" dirty="0"/>
              <a:t>החשש לצד הציפייה</a:t>
            </a:r>
            <a:endParaRPr lang="en-US" sz="2400" b="1" dirty="0"/>
          </a:p>
          <a:p>
            <a:pPr marL="0" indent="0" rtl="1">
              <a:buNone/>
            </a:pPr>
            <a:endParaRPr lang="he-IL" sz="2400" dirty="0"/>
          </a:p>
          <a:p>
            <a:pPr marL="0" indent="0" algn="r" rtl="1">
              <a:buNone/>
            </a:pPr>
            <a:r>
              <a:rPr lang="he-IL" sz="2400" dirty="0"/>
              <a:t>המורים מביעים דאגה ביחס להיעדר מענה לצרכים רגשיים חברתיים לתלמידים, בהקשר של תפקידם, בנוגע </a:t>
            </a:r>
            <a:r>
              <a:rPr lang="he-IL" sz="2400" dirty="0" err="1"/>
              <a:t>למהיימנות</a:t>
            </a:r>
            <a:r>
              <a:rPr lang="he-IL" sz="2400" dirty="0"/>
              <a:t> המידע ואובדן מיומנויות של התלמידים</a:t>
            </a:r>
            <a:endParaRPr lang="he-IL" sz="2400" b="1" dirty="0"/>
          </a:p>
        </p:txBody>
      </p:sp>
      <p:sp>
        <p:nvSpPr>
          <p:cNvPr id="154" name="Google Shape;154;p20"/>
          <p:cNvSpPr txBox="1">
            <a:spLocks noGrp="1"/>
          </p:cNvSpPr>
          <p:nvPr>
            <p:ph type="body" idx="2"/>
          </p:nvPr>
        </p:nvSpPr>
        <p:spPr>
          <a:xfrm>
            <a:off x="8168197" y="2502450"/>
            <a:ext cx="3679804" cy="1853100"/>
          </a:xfrm>
          <a:prstGeom prst="rect">
            <a:avLst/>
          </a:prstGeom>
        </p:spPr>
        <p:txBody>
          <a:bodyPr spcFirstLastPara="1" vert="horz" wrap="square" lIns="91425" tIns="91425" rIns="91425" bIns="91425" rtlCol="1" anchor="t" anchorCtr="0">
            <a:noAutofit/>
          </a:bodyPr>
          <a:lstStyle/>
          <a:p>
            <a:pPr marL="0" indent="0" algn="r" rtl="1">
              <a:buNone/>
            </a:pPr>
            <a:r>
              <a:rPr lang="he-IL" sz="2400" b="1" dirty="0"/>
              <a:t>נקודת המבט של המורים</a:t>
            </a:r>
            <a:endParaRPr sz="2400" b="1" dirty="0"/>
          </a:p>
          <a:p>
            <a:pPr marL="0" indent="0" rtl="1">
              <a:buNone/>
            </a:pPr>
            <a:endParaRPr lang="he-IL" sz="2400" dirty="0"/>
          </a:p>
          <a:p>
            <a:pPr marL="0" indent="0" algn="r" rtl="1">
              <a:buNone/>
            </a:pPr>
            <a:r>
              <a:rPr lang="he-IL" sz="2400" dirty="0"/>
              <a:t>ישנה חשיבות לבחון את נקודת המבט של המורים בהתייחס לבינה מלאכותית, במיוחד לאור העובדה שיישומים אלו הולכים וצוברים תאוצה</a:t>
            </a:r>
            <a:r>
              <a:rPr lang="he-IL" sz="2400" b="1" dirty="0">
                <a:latin typeface="Times New Roman" panose="02020603050405020304" pitchFamily="18" charset="0"/>
              </a:rPr>
              <a:t>. </a:t>
            </a:r>
            <a:endParaRPr lang="en-US" sz="2400" dirty="0"/>
          </a:p>
        </p:txBody>
      </p:sp>
      <p:sp>
        <p:nvSpPr>
          <p:cNvPr id="155" name="Google Shape;155;p20"/>
          <p:cNvSpPr txBox="1">
            <a:spLocks noGrp="1"/>
          </p:cNvSpPr>
          <p:nvPr>
            <p:ph type="body" idx="3"/>
          </p:nvPr>
        </p:nvSpPr>
        <p:spPr>
          <a:xfrm>
            <a:off x="-59342" y="2687487"/>
            <a:ext cx="3010446" cy="2646600"/>
          </a:xfrm>
          <a:prstGeom prst="rect">
            <a:avLst/>
          </a:prstGeom>
        </p:spPr>
        <p:txBody>
          <a:bodyPr spcFirstLastPara="1" vert="horz" wrap="square" lIns="91425" tIns="91425" rIns="91425" bIns="91425" rtlCol="1" anchor="t" anchorCtr="0">
            <a:noAutofit/>
          </a:bodyPr>
          <a:lstStyle/>
          <a:p>
            <a:pPr marL="0" indent="0" algn="r">
              <a:buNone/>
            </a:pPr>
            <a:r>
              <a:rPr lang="en-US" sz="2400" b="1" dirty="0"/>
              <a:t>To be or not to be </a:t>
            </a:r>
            <a:r>
              <a:rPr lang="he-IL" sz="2400" b="1" dirty="0"/>
              <a:t>-  </a:t>
            </a:r>
            <a:r>
              <a:rPr lang="en-US" sz="2400" b="1" dirty="0"/>
              <a:t>That is the question</a:t>
            </a:r>
          </a:p>
          <a:p>
            <a:pPr marL="0" indent="0" algn="r" rtl="1">
              <a:buNone/>
            </a:pPr>
            <a:endParaRPr lang="he-IL" sz="2400" dirty="0"/>
          </a:p>
          <a:p>
            <a:pPr marL="0" indent="0" algn="r" rtl="1">
              <a:buNone/>
            </a:pPr>
            <a:r>
              <a:rPr lang="he-IL" sz="2400" dirty="0"/>
              <a:t>האם השאלה היא 'האם' להשתמש, אלא 'איך' להשתמש?</a:t>
            </a:r>
            <a:r>
              <a:rPr lang="en-US" sz="2400" dirty="0"/>
              <a:t> </a:t>
            </a:r>
            <a:endParaRPr lang="he-IL" sz="2400" dirty="0"/>
          </a:p>
        </p:txBody>
      </p:sp>
      <p:sp>
        <p:nvSpPr>
          <p:cNvPr id="156" name="Google Shape;156;p20"/>
          <p:cNvSpPr txBox="1">
            <a:spLocks noGrp="1"/>
          </p:cNvSpPr>
          <p:nvPr>
            <p:ph type="sldNum" idx="12"/>
          </p:nvPr>
        </p:nvSpPr>
        <p:spPr>
          <a:xfrm>
            <a:off x="10004575" y="6364177"/>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29</a:t>
            </a:fld>
            <a:endParaRPr dirty="0"/>
          </a:p>
        </p:txBody>
      </p:sp>
      <p:pic>
        <p:nvPicPr>
          <p:cNvPr id="5" name="תמונה 4">
            <a:extLst>
              <a:ext uri="{FF2B5EF4-FFF2-40B4-BE49-F238E27FC236}">
                <a16:creationId xmlns:a16="http://schemas.microsoft.com/office/drawing/2014/main" id="{9195991B-6C1C-481E-AB4F-99D4A3B49E65}"/>
              </a:ext>
            </a:extLst>
          </p:cNvPr>
          <p:cNvPicPr>
            <a:picLocks noChangeAspect="1"/>
          </p:cNvPicPr>
          <p:nvPr/>
        </p:nvPicPr>
        <p:blipFill>
          <a:blip r:embed="rId3"/>
          <a:stretch>
            <a:fillRect/>
          </a:stretch>
        </p:blipFill>
        <p:spPr>
          <a:xfrm rot="5400000">
            <a:off x="1685207" y="4089911"/>
            <a:ext cx="2878813" cy="73965"/>
          </a:xfrm>
          <a:prstGeom prst="rect">
            <a:avLst/>
          </a:prstGeom>
        </p:spPr>
      </p:pic>
      <p:pic>
        <p:nvPicPr>
          <p:cNvPr id="13" name="תמונה 12">
            <a:extLst>
              <a:ext uri="{FF2B5EF4-FFF2-40B4-BE49-F238E27FC236}">
                <a16:creationId xmlns:a16="http://schemas.microsoft.com/office/drawing/2014/main" id="{6263DDCB-25A8-4860-BE3A-C203DD7802EC}"/>
              </a:ext>
            </a:extLst>
          </p:cNvPr>
          <p:cNvPicPr>
            <a:picLocks noChangeAspect="1"/>
          </p:cNvPicPr>
          <p:nvPr/>
        </p:nvPicPr>
        <p:blipFill>
          <a:blip r:embed="rId3"/>
          <a:stretch>
            <a:fillRect/>
          </a:stretch>
        </p:blipFill>
        <p:spPr>
          <a:xfrm rot="5400000">
            <a:off x="10532885" y="4050991"/>
            <a:ext cx="2798914" cy="71910"/>
          </a:xfrm>
          <a:prstGeom prst="rect">
            <a:avLst/>
          </a:prstGeom>
        </p:spPr>
      </p:pic>
      <p:pic>
        <p:nvPicPr>
          <p:cNvPr id="3" name="תמונה 2">
            <a:extLst>
              <a:ext uri="{FF2B5EF4-FFF2-40B4-BE49-F238E27FC236}">
                <a16:creationId xmlns:a16="http://schemas.microsoft.com/office/drawing/2014/main" id="{E75C3870-0A3A-A84A-3AFE-9CBF3BC88A66}"/>
              </a:ext>
            </a:extLst>
          </p:cNvPr>
          <p:cNvPicPr>
            <a:picLocks noChangeAspect="1"/>
          </p:cNvPicPr>
          <p:nvPr/>
        </p:nvPicPr>
        <p:blipFill>
          <a:blip r:embed="rId3"/>
          <a:stretch>
            <a:fillRect/>
          </a:stretch>
        </p:blipFill>
        <p:spPr>
          <a:xfrm rot="5400000" flipV="1">
            <a:off x="6695950" y="4089912"/>
            <a:ext cx="2878813" cy="73965"/>
          </a:xfrm>
          <a:prstGeom prst="rect">
            <a:avLst/>
          </a:prstGeom>
        </p:spPr>
      </p:pic>
    </p:spTree>
    <p:extLst>
      <p:ext uri="{BB962C8B-B14F-4D97-AF65-F5344CB8AC3E}">
        <p14:creationId xmlns:p14="http://schemas.microsoft.com/office/powerpoint/2010/main" val="392459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41188" y="1077362"/>
            <a:ext cx="11509624"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r">
              <a:lnSpc>
                <a:spcPct val="200000"/>
              </a:lnSpc>
              <a:spcBef>
                <a:spcPts val="200"/>
              </a:spcBef>
            </a:pPr>
            <a:r>
              <a:rPr lang="he-IL" dirty="0">
                <a:solidFill>
                  <a:schemeClr val="accent3">
                    <a:lumMod val="50000"/>
                  </a:schemeClr>
                </a:solidFill>
              </a:rPr>
              <a:t>בשנים האחרונות ההתקדמות הטכנולוגית בתחום הבינה המלאכותית (</a:t>
            </a:r>
            <a:r>
              <a:rPr lang="en-US" dirty="0">
                <a:solidFill>
                  <a:schemeClr val="accent3">
                    <a:lumMod val="50000"/>
                  </a:schemeClr>
                </a:solidFill>
              </a:rPr>
              <a:t>AI</a:t>
            </a:r>
            <a:r>
              <a:rPr lang="he-IL" dirty="0">
                <a:solidFill>
                  <a:schemeClr val="accent3">
                    <a:lumMod val="50000"/>
                  </a:schemeClr>
                </a:solidFill>
              </a:rPr>
              <a:t>) הובילו לאימוץ ולשימוש נרחב במגוון תחומים.</a:t>
            </a:r>
          </a:p>
          <a:p>
            <a:pPr algn="r">
              <a:lnSpc>
                <a:spcPct val="200000"/>
              </a:lnSpc>
              <a:spcBef>
                <a:spcPts val="200"/>
              </a:spcBef>
            </a:pPr>
            <a:r>
              <a:rPr lang="he-IL" dirty="0">
                <a:solidFill>
                  <a:schemeClr val="accent3">
                    <a:lumMod val="50000"/>
                  </a:schemeClr>
                </a:solidFill>
              </a:rPr>
              <a:t>לאחרונה גבר העניין בכלי </a:t>
            </a:r>
            <a:r>
              <a:rPr lang="en-US" dirty="0">
                <a:solidFill>
                  <a:schemeClr val="accent3">
                    <a:lumMod val="50000"/>
                  </a:schemeClr>
                </a:solidFill>
              </a:rPr>
              <a:t>AI </a:t>
            </a:r>
            <a:r>
              <a:rPr lang="he-IL" dirty="0">
                <a:solidFill>
                  <a:schemeClr val="accent3">
                    <a:lumMod val="50000"/>
                  </a:schemeClr>
                </a:solidFill>
              </a:rPr>
              <a:t> החדשים באופן דרמטי. כך לדוגמא, </a:t>
            </a:r>
            <a:r>
              <a:rPr lang="en-US" dirty="0">
                <a:solidFill>
                  <a:schemeClr val="accent3">
                    <a:lumMod val="50000"/>
                  </a:schemeClr>
                </a:solidFill>
              </a:rPr>
              <a:t>ChatGPT </a:t>
            </a:r>
            <a:r>
              <a:rPr lang="he-IL" dirty="0">
                <a:solidFill>
                  <a:schemeClr val="accent3">
                    <a:lumMod val="50000"/>
                  </a:schemeClr>
                </a:solidFill>
              </a:rPr>
              <a:t>שהושק לאחרונה על ידי חברת </a:t>
            </a:r>
            <a:r>
              <a:rPr lang="en-US" dirty="0">
                <a:solidFill>
                  <a:schemeClr val="accent3">
                    <a:lumMod val="50000"/>
                  </a:schemeClr>
                </a:solidFill>
              </a:rPr>
              <a:t>OpenAI </a:t>
            </a:r>
            <a:r>
              <a:rPr lang="he-IL" dirty="0">
                <a:solidFill>
                  <a:schemeClr val="accent3">
                    <a:lumMod val="50000"/>
                  </a:schemeClr>
                </a:solidFill>
              </a:rPr>
              <a:t> קבע שיא שימוש מוערך של 100 מיליון משתמשים פעילים מדי חודש 4 חודשים לאחר השקתו (</a:t>
            </a:r>
            <a:r>
              <a:rPr lang="en-US" dirty="0">
                <a:solidFill>
                  <a:schemeClr val="accent3">
                    <a:lumMod val="50000"/>
                  </a:schemeClr>
                </a:solidFill>
              </a:rPr>
              <a:t>(Hu, 2023</a:t>
            </a:r>
            <a:r>
              <a:rPr lang="he-IL" dirty="0">
                <a:solidFill>
                  <a:schemeClr val="accent3">
                    <a:lumMod val="50000"/>
                  </a:schemeClr>
                </a:solidFill>
              </a:rPr>
              <a:t>.</a:t>
            </a:r>
            <a:endParaRPr lang="en-US" dirty="0">
              <a:solidFill>
                <a:schemeClr val="accent3">
                  <a:lumMod val="50000"/>
                </a:schemeClr>
              </a:solidFill>
            </a:endParaRPr>
          </a:p>
          <a:p>
            <a:pPr marL="38100" indent="0" algn="l" rtl="0">
              <a:lnSpc>
                <a:spcPct val="150000"/>
              </a:lnSpc>
              <a:spcBef>
                <a:spcPts val="200"/>
              </a:spcBef>
              <a:buNone/>
            </a:pPr>
            <a:r>
              <a:rPr lang="en-US" dirty="0">
                <a:solidFill>
                  <a:schemeClr val="accent3">
                    <a:lumMod val="50000"/>
                  </a:schemeClr>
                </a:solidFill>
              </a:rPr>
              <a:t> </a:t>
            </a: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3</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73300" y="93648"/>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effectLst>
                  <a:outerShdw blurRad="38100" dist="38100" dir="2700000" algn="tl">
                    <a:srgbClr val="000000">
                      <a:alpha val="43137"/>
                    </a:srgbClr>
                  </a:outerShdw>
                </a:effectLst>
                <a:latin typeface="Arial"/>
                <a:cs typeface="Arial"/>
                <a:sym typeface="Arial"/>
              </a:rPr>
              <a:t>הקדמה</a:t>
            </a:r>
            <a:endParaRPr lang="en-US" sz="4800" b="1" dirty="0">
              <a:solidFill>
                <a:srgbClr val="0070C0"/>
              </a:solidFill>
              <a:effectLst>
                <a:outerShdw blurRad="38100" dist="38100" dir="2700000" algn="tl">
                  <a:srgbClr val="000000">
                    <a:alpha val="43137"/>
                  </a:srgbClr>
                </a:outerShdw>
              </a:effectLst>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238E6F94-9AA9-E364-8E99-97BCFA69C7C1}"/>
              </a:ext>
            </a:extLst>
          </p:cNvPr>
          <p:cNvPicPr>
            <a:picLocks noChangeAspect="1"/>
          </p:cNvPicPr>
          <p:nvPr/>
        </p:nvPicPr>
        <p:blipFill>
          <a:blip r:embed="rId5"/>
          <a:stretch>
            <a:fillRect/>
          </a:stretch>
        </p:blipFill>
        <p:spPr>
          <a:xfrm rot="10800000" flipV="1">
            <a:off x="499907" y="1259468"/>
            <a:ext cx="10958109" cy="48007"/>
          </a:xfrm>
          <a:prstGeom prst="rect">
            <a:avLst/>
          </a:prstGeom>
        </p:spPr>
      </p:pic>
    </p:spTree>
    <p:extLst>
      <p:ext uri="{BB962C8B-B14F-4D97-AF65-F5344CB8AC3E}">
        <p14:creationId xmlns:p14="http://schemas.microsoft.com/office/powerpoint/2010/main" val="313778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30</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פנינו לאן?</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15" name="תיבת טקסט 14">
            <a:extLst>
              <a:ext uri="{FF2B5EF4-FFF2-40B4-BE49-F238E27FC236}">
                <a16:creationId xmlns:a16="http://schemas.microsoft.com/office/drawing/2014/main" id="{7B32DC22-871C-7DE6-8686-6E9EE25B166D}"/>
              </a:ext>
            </a:extLst>
          </p:cNvPr>
          <p:cNvSpPr txBox="1"/>
          <p:nvPr/>
        </p:nvSpPr>
        <p:spPr>
          <a:xfrm>
            <a:off x="46699" y="1570613"/>
            <a:ext cx="11728591" cy="4960332"/>
          </a:xfrm>
          <a:prstGeom prst="rect">
            <a:avLst/>
          </a:prstGeom>
          <a:noFill/>
        </p:spPr>
        <p:txBody>
          <a:bodyPr wrap="square">
            <a:spAutoFit/>
          </a:bodyPr>
          <a:lstStyle/>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הטמעת השינוי המיטבית תצריך מהמורים להתנסות בכלים אלו בעצמם ולגבש את תפיסתם.</a:t>
            </a: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בחינת היערכות של מערכת החינוך לצד חשיבה מחודשת לגבי:</a:t>
            </a:r>
          </a:p>
          <a:p>
            <a:pPr marL="914400" lvl="1"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עיצוב הלמידה והערכה בשילוב יישומי </a:t>
            </a:r>
            <a:r>
              <a:rPr lang="en-US" sz="2800" dirty="0">
                <a:solidFill>
                  <a:schemeClr val="accent3">
                    <a:lumMod val="50000"/>
                  </a:schemeClr>
                </a:solidFill>
              </a:rPr>
              <a:t>AI</a:t>
            </a:r>
            <a:r>
              <a:rPr lang="he-IL" sz="2800" dirty="0">
                <a:solidFill>
                  <a:schemeClr val="accent3">
                    <a:lumMod val="50000"/>
                  </a:schemeClr>
                </a:solidFill>
              </a:rPr>
              <a:t> ובתוך כך להקנות לתלמידים ולמורים מיומנויות כיצד ראוי להשתמש ביכולות אלו לצד ביקורתיות והבנת המגבלות.</a:t>
            </a:r>
          </a:p>
          <a:p>
            <a:pPr marL="914400" lvl="1"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פיתוח מקצועי של מורים בשילוב כלי בינה מלאכותית בזירה החינוכית.</a:t>
            </a:r>
          </a:p>
          <a:p>
            <a:pPr marL="495300" lvl="1">
              <a:spcBef>
                <a:spcPts val="200"/>
              </a:spcBef>
              <a:buSzPts val="3000"/>
            </a:pPr>
            <a:endParaRPr lang="he-IL" sz="2800" dirty="0">
              <a:solidFill>
                <a:schemeClr val="accent3">
                  <a:lumMod val="50000"/>
                </a:schemeClr>
              </a:solidFill>
            </a:endParaRPr>
          </a:p>
          <a:p>
            <a:pPr marL="495300" lvl="1">
              <a:spcBef>
                <a:spcPts val="200"/>
              </a:spcBef>
              <a:buSzPts val="3000"/>
            </a:pPr>
            <a:endParaRPr lang="he-IL" sz="2800" dirty="0">
              <a:solidFill>
                <a:schemeClr val="accent3">
                  <a:lumMod val="50000"/>
                </a:schemeClr>
              </a:solidFill>
            </a:endParaRPr>
          </a:p>
        </p:txBody>
      </p:sp>
    </p:spTree>
    <p:extLst>
      <p:ext uri="{BB962C8B-B14F-4D97-AF65-F5344CB8AC3E}">
        <p14:creationId xmlns:p14="http://schemas.microsoft.com/office/powerpoint/2010/main" val="350715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31</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שאלות למחקרי המשך</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4" name="מלבן: פינות אלכסוניות מעוגלות 3">
            <a:extLst>
              <a:ext uri="{FF2B5EF4-FFF2-40B4-BE49-F238E27FC236}">
                <a16:creationId xmlns:a16="http://schemas.microsoft.com/office/drawing/2014/main" id="{64A15635-B71E-7A76-1204-8CBF444302FE}"/>
              </a:ext>
            </a:extLst>
          </p:cNvPr>
          <p:cNvSpPr/>
          <p:nvPr/>
        </p:nvSpPr>
        <p:spPr>
          <a:xfrm>
            <a:off x="359835" y="5516681"/>
            <a:ext cx="11096170" cy="946484"/>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7B32DC22-871C-7DE6-8686-6E9EE25B166D}"/>
              </a:ext>
            </a:extLst>
          </p:cNvPr>
          <p:cNvSpPr txBox="1"/>
          <p:nvPr/>
        </p:nvSpPr>
        <p:spPr>
          <a:xfrm>
            <a:off x="189843" y="882150"/>
            <a:ext cx="11728591" cy="5581015"/>
          </a:xfrm>
          <a:prstGeom prst="rect">
            <a:avLst/>
          </a:prstGeom>
          <a:noFill/>
        </p:spPr>
        <p:txBody>
          <a:bodyPr wrap="square">
            <a:spAutoFit/>
          </a:bodyPr>
          <a:lstStyle/>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מה תהיינה התפיסות של המורים המובילים ככל והמורים בפרט בעוד כחצי שנה / שנה ? האם יש לכך זיקה לשלב הקריירה בו מצוי המורה?</a:t>
            </a: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מה המשמעויות בהקשר של הכשרת מורים ופיתוח מקצועי של מורים בשילוב כלים </a:t>
            </a:r>
            <a:r>
              <a:rPr lang="he-IL" sz="2800" dirty="0" err="1">
                <a:solidFill>
                  <a:schemeClr val="accent3">
                    <a:lumMod val="50000"/>
                  </a:schemeClr>
                </a:solidFill>
              </a:rPr>
              <a:t>דיגיטלים</a:t>
            </a:r>
            <a:r>
              <a:rPr lang="he-IL" sz="2800" dirty="0">
                <a:solidFill>
                  <a:schemeClr val="accent3">
                    <a:lumMod val="50000"/>
                  </a:schemeClr>
                </a:solidFill>
              </a:rPr>
              <a:t> וכלי הערכה בהוראתם? </a:t>
            </a: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האם התלמידים והמורים נדרשים לרכוש אורייניות חדשות ללמוד בעולם של בינה מלאכותית?</a:t>
            </a:r>
          </a:p>
          <a:p>
            <a:pPr marL="457200" indent="-419100">
              <a:lnSpc>
                <a:spcPct val="150000"/>
              </a:lnSpc>
              <a:spcBef>
                <a:spcPts val="200"/>
              </a:spcBef>
              <a:buSzPts val="3000"/>
              <a:buFont typeface="Arial" panose="020B0604020202020204" pitchFamily="34" charset="0"/>
              <a:buChar char="▷"/>
            </a:pPr>
            <a:endParaRPr lang="he-IL" sz="2800" dirty="0">
              <a:solidFill>
                <a:schemeClr val="accent3">
                  <a:lumMod val="50000"/>
                </a:schemeClr>
              </a:solidFill>
            </a:endParaRPr>
          </a:p>
          <a:p>
            <a:pPr marL="495300" lvl="1">
              <a:spcBef>
                <a:spcPts val="200"/>
              </a:spcBef>
              <a:buSzPts val="3000"/>
            </a:pPr>
            <a:r>
              <a:rPr lang="he-IL" sz="2800" dirty="0">
                <a:solidFill>
                  <a:schemeClr val="accent3">
                    <a:lumMod val="50000"/>
                  </a:schemeClr>
                </a:solidFill>
              </a:rPr>
              <a:t>גילוי נאות – מחקר זה </a:t>
            </a:r>
            <a:r>
              <a:rPr lang="he-IL" sz="2800" dirty="0">
                <a:solidFill>
                  <a:srgbClr val="FF0000"/>
                </a:solidFill>
              </a:rPr>
              <a:t>לא</a:t>
            </a:r>
            <a:r>
              <a:rPr lang="he-IL" sz="2800" dirty="0">
                <a:solidFill>
                  <a:schemeClr val="accent3">
                    <a:lumMod val="50000"/>
                  </a:schemeClr>
                </a:solidFill>
              </a:rPr>
              <a:t> בוצע, נערך ונתמך ביישומי </a:t>
            </a:r>
            <a:r>
              <a:rPr lang="en-US" sz="2800" dirty="0">
                <a:solidFill>
                  <a:schemeClr val="accent3">
                    <a:lumMod val="50000"/>
                  </a:schemeClr>
                </a:solidFill>
              </a:rPr>
              <a:t>AI</a:t>
            </a:r>
            <a:r>
              <a:rPr lang="he-IL" sz="2800" dirty="0">
                <a:solidFill>
                  <a:schemeClr val="accent3">
                    <a:lumMod val="50000"/>
                  </a:schemeClr>
                </a:solidFill>
              </a:rPr>
              <a:t> אלא פרי המצאה מקורית של החוקרות </a:t>
            </a:r>
            <a:r>
              <a:rPr lang="he-IL" sz="2800" dirty="0">
                <a:solidFill>
                  <a:schemeClr val="accent3">
                    <a:lumMod val="50000"/>
                  </a:schemeClr>
                </a:solidFill>
                <a:sym typeface="Wingdings" panose="05000000000000000000" pitchFamily="2" charset="2"/>
              </a:rPr>
              <a:t> לעת עתה...</a:t>
            </a:r>
            <a:endParaRPr lang="he-IL" sz="2800" dirty="0">
              <a:solidFill>
                <a:schemeClr val="accent3">
                  <a:lumMod val="50000"/>
                </a:schemeClr>
              </a:solidFill>
            </a:endParaRPr>
          </a:p>
        </p:txBody>
      </p:sp>
    </p:spTree>
    <p:extLst>
      <p:ext uri="{BB962C8B-B14F-4D97-AF65-F5344CB8AC3E}">
        <p14:creationId xmlns:p14="http://schemas.microsoft.com/office/powerpoint/2010/main" val="367359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32</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מגבלות המחקר</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15" name="תיבת טקסט 14">
            <a:extLst>
              <a:ext uri="{FF2B5EF4-FFF2-40B4-BE49-F238E27FC236}">
                <a16:creationId xmlns:a16="http://schemas.microsoft.com/office/drawing/2014/main" id="{7B32DC22-871C-7DE6-8686-6E9EE25B166D}"/>
              </a:ext>
            </a:extLst>
          </p:cNvPr>
          <p:cNvSpPr txBox="1"/>
          <p:nvPr/>
        </p:nvSpPr>
        <p:spPr>
          <a:xfrm>
            <a:off x="-76486" y="1602906"/>
            <a:ext cx="11299790" cy="2595262"/>
          </a:xfrm>
          <a:prstGeom prst="rect">
            <a:avLst/>
          </a:prstGeom>
          <a:noFill/>
        </p:spPr>
        <p:txBody>
          <a:bodyPr wrap="square">
            <a:spAutoFit/>
          </a:bodyPr>
          <a:lstStyle/>
          <a:p>
            <a:pPr marL="457200" indent="-419100">
              <a:lnSpc>
                <a:spcPct val="200000"/>
              </a:lnSpc>
              <a:spcBef>
                <a:spcPts val="200"/>
              </a:spcBef>
              <a:buSzPts val="3000"/>
              <a:buFont typeface="Arial" panose="020B0604020202020204" pitchFamily="34" charset="0"/>
              <a:buChar char="▷"/>
            </a:pPr>
            <a:r>
              <a:rPr lang="he-IL" sz="2800" dirty="0">
                <a:solidFill>
                  <a:schemeClr val="accent3">
                    <a:lumMod val="50000"/>
                  </a:schemeClr>
                </a:solidFill>
              </a:rPr>
              <a:t>מדגם קטן יחסית, בעיקר של נשים וממוקד במורים בתפקיד מובילי תקשוב.</a:t>
            </a:r>
            <a:endParaRPr lang="en-US" sz="2800" dirty="0">
              <a:solidFill>
                <a:schemeClr val="accent3">
                  <a:lumMod val="50000"/>
                </a:schemeClr>
              </a:solidFill>
            </a:endParaRPr>
          </a:p>
          <a:p>
            <a:pPr marL="457200" indent="-419100">
              <a:lnSpc>
                <a:spcPct val="200000"/>
              </a:lnSpc>
              <a:spcBef>
                <a:spcPts val="200"/>
              </a:spcBef>
              <a:buSzPts val="3000"/>
              <a:buFont typeface="Arial" panose="020B0604020202020204" pitchFamily="34" charset="0"/>
              <a:buChar char="▷"/>
            </a:pPr>
            <a:r>
              <a:rPr lang="he-IL" sz="2800" dirty="0">
                <a:solidFill>
                  <a:schemeClr val="accent3">
                    <a:lumMod val="50000"/>
                  </a:schemeClr>
                </a:solidFill>
              </a:rPr>
              <a:t>התייחסות ליישומי בינה מלאכותית ופחות מיקוד ביישומים ספציפיים.</a:t>
            </a:r>
          </a:p>
          <a:p>
            <a:pPr marL="457200" indent="-419100">
              <a:lnSpc>
                <a:spcPct val="200000"/>
              </a:lnSpc>
              <a:spcBef>
                <a:spcPts val="200"/>
              </a:spcBef>
              <a:buSzPts val="3000"/>
              <a:buFont typeface="Arial" panose="020B0604020202020204" pitchFamily="34" charset="0"/>
              <a:buChar char="▷"/>
            </a:pPr>
            <a:endParaRPr lang="he-IL" sz="2800" dirty="0">
              <a:solidFill>
                <a:schemeClr val="accent3">
                  <a:lumMod val="50000"/>
                </a:schemeClr>
              </a:solidFill>
            </a:endParaRPr>
          </a:p>
        </p:txBody>
      </p:sp>
    </p:spTree>
    <p:extLst>
      <p:ext uri="{BB962C8B-B14F-4D97-AF65-F5344CB8AC3E}">
        <p14:creationId xmlns:p14="http://schemas.microsoft.com/office/powerpoint/2010/main" val="316594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33</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שאלות למחקרי המשך</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
        <p:nvSpPr>
          <p:cNvPr id="15" name="תיבת טקסט 14">
            <a:extLst>
              <a:ext uri="{FF2B5EF4-FFF2-40B4-BE49-F238E27FC236}">
                <a16:creationId xmlns:a16="http://schemas.microsoft.com/office/drawing/2014/main" id="{7B32DC22-871C-7DE6-8686-6E9EE25B166D}"/>
              </a:ext>
            </a:extLst>
          </p:cNvPr>
          <p:cNvSpPr txBox="1"/>
          <p:nvPr/>
        </p:nvSpPr>
        <p:spPr>
          <a:xfrm>
            <a:off x="189843" y="882150"/>
            <a:ext cx="11728591" cy="7781617"/>
          </a:xfrm>
          <a:prstGeom prst="rect">
            <a:avLst/>
          </a:prstGeom>
          <a:noFill/>
        </p:spPr>
        <p:txBody>
          <a:bodyPr wrap="square">
            <a:spAutoFit/>
          </a:bodyPr>
          <a:lstStyle/>
          <a:p>
            <a:pPr marL="457200" indent="-419100">
              <a:lnSpc>
                <a:spcPct val="150000"/>
              </a:lnSpc>
              <a:spcBef>
                <a:spcPts val="200"/>
              </a:spcBef>
              <a:buSzPts val="3000"/>
              <a:buFont typeface="Arial" panose="020B0604020202020204" pitchFamily="34" charset="0"/>
              <a:buChar char="▷"/>
            </a:pPr>
            <a:endParaRPr lang="he-IL" sz="2800" dirty="0">
              <a:solidFill>
                <a:schemeClr val="accent3">
                  <a:lumMod val="50000"/>
                </a:schemeClr>
              </a:solidFill>
            </a:endParaRP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הבינה המלאכותית נמצאת עדין בשלב הנקרא "בינה מלאכותית צרה" - </a:t>
            </a:r>
            <a:r>
              <a:rPr lang="en-US" sz="2800" dirty="0">
                <a:solidFill>
                  <a:schemeClr val="accent3">
                    <a:lumMod val="50000"/>
                  </a:schemeClr>
                </a:solidFill>
              </a:rPr>
              <a:t>ANI – narrow artificial intelligence</a:t>
            </a:r>
            <a:r>
              <a:rPr lang="he-IL" sz="2800" dirty="0">
                <a:solidFill>
                  <a:schemeClr val="accent3">
                    <a:lumMod val="50000"/>
                  </a:schemeClr>
                </a:solidFill>
              </a:rPr>
              <a:t> – כלומר ניתן לייצר מערכות או תוכנות עם יכולות ספציפיות כמו:  תרגום שפה והבנה טבעית  -  </a:t>
            </a:r>
            <a:r>
              <a:rPr lang="en-US" sz="2800" dirty="0">
                <a:solidFill>
                  <a:schemeClr val="accent3">
                    <a:lumMod val="50000"/>
                  </a:schemeClr>
                </a:solidFill>
              </a:rPr>
              <a:t>natural language processing – NLP</a:t>
            </a:r>
          </a:p>
          <a:p>
            <a:pPr marL="457200" indent="-419100">
              <a:lnSpc>
                <a:spcPct val="150000"/>
              </a:lnSpc>
              <a:spcBef>
                <a:spcPts val="200"/>
              </a:spcBef>
              <a:buSzPts val="3000"/>
              <a:buFont typeface="Arial" panose="020B0604020202020204" pitchFamily="34" charset="0"/>
              <a:buChar char="▷"/>
            </a:pPr>
            <a:r>
              <a:rPr lang="he-IL" sz="2800" dirty="0">
                <a:solidFill>
                  <a:schemeClr val="accent3">
                    <a:lumMod val="50000"/>
                  </a:schemeClr>
                </a:solidFill>
              </a:rPr>
              <a:t>הבינה המלאכותית נמצאת בתאוצה מבחינת היקף השימוש </a:t>
            </a:r>
            <a:r>
              <a:rPr lang="he-IL" sz="2800" dirty="0" err="1">
                <a:solidFill>
                  <a:schemeClr val="accent3">
                    <a:lumMod val="50000"/>
                  </a:schemeClr>
                </a:solidFill>
              </a:rPr>
              <a:t>ויכולתיה</a:t>
            </a:r>
            <a:r>
              <a:rPr lang="he-IL" sz="2800" dirty="0">
                <a:solidFill>
                  <a:schemeClr val="accent3">
                    <a:lumMod val="50000"/>
                  </a:schemeClr>
                </a:solidFill>
              </a:rPr>
              <a:t> – הצפי הוא  פיתוח מתקדם של "בינה מלאכותית כללית" </a:t>
            </a:r>
            <a:r>
              <a:rPr lang="en-US" sz="2800" dirty="0">
                <a:solidFill>
                  <a:schemeClr val="accent3">
                    <a:lumMod val="50000"/>
                  </a:schemeClr>
                </a:solidFill>
              </a:rPr>
              <a:t>AGI</a:t>
            </a:r>
            <a:r>
              <a:rPr lang="he-IL" sz="2800" dirty="0">
                <a:solidFill>
                  <a:schemeClr val="accent3">
                    <a:lumMod val="50000"/>
                  </a:schemeClr>
                </a:solidFill>
              </a:rPr>
              <a:t> למידה של יכולות חדשות שמתקרבות לאינטליגנציה של בני אדם. </a:t>
            </a:r>
          </a:p>
          <a:p>
            <a:pPr marL="457200" indent="-419100">
              <a:lnSpc>
                <a:spcPct val="150000"/>
              </a:lnSpc>
              <a:spcBef>
                <a:spcPts val="200"/>
              </a:spcBef>
              <a:buSzPts val="3000"/>
              <a:buFont typeface="Arial" panose="020B0604020202020204" pitchFamily="34" charset="0"/>
              <a:buChar char="▷"/>
            </a:pPr>
            <a:endParaRPr lang="he-IL" sz="1800" b="0" i="0" u="none" strike="noStrike" baseline="0" dirty="0">
              <a:latin typeface="Arial" panose="020B0604020202020204" pitchFamily="34" charset="0"/>
              <a:cs typeface="Arial" panose="020B0604020202020204" pitchFamily="34" charset="0"/>
            </a:endParaRPr>
          </a:p>
          <a:p>
            <a:pPr marL="457200" indent="-419100">
              <a:lnSpc>
                <a:spcPct val="150000"/>
              </a:lnSpc>
              <a:spcBef>
                <a:spcPts val="200"/>
              </a:spcBef>
              <a:buSzPts val="3000"/>
              <a:buFont typeface="Arial" panose="020B0604020202020204" pitchFamily="34" charset="0"/>
              <a:buChar char="▷"/>
            </a:pPr>
            <a:endParaRPr lang="he-IL" dirty="0">
              <a:solidFill>
                <a:schemeClr val="accent3">
                  <a:lumMod val="50000"/>
                </a:schemeClr>
              </a:solidFill>
              <a:latin typeface="Arial" panose="020B0604020202020204" pitchFamily="34" charset="0"/>
              <a:cs typeface="Arial" panose="020B0604020202020204" pitchFamily="34" charset="0"/>
            </a:endParaRPr>
          </a:p>
          <a:p>
            <a:pPr marL="457200" indent="-419100">
              <a:lnSpc>
                <a:spcPct val="150000"/>
              </a:lnSpc>
              <a:spcBef>
                <a:spcPts val="200"/>
              </a:spcBef>
              <a:buSzPts val="3000"/>
              <a:buFont typeface="Arial" panose="020B0604020202020204" pitchFamily="34" charset="0"/>
              <a:buChar char="▷"/>
            </a:pPr>
            <a:endParaRPr lang="he-IL" sz="2800" dirty="0">
              <a:solidFill>
                <a:schemeClr val="accent3">
                  <a:lumMod val="50000"/>
                </a:schemeClr>
              </a:solidFill>
            </a:endParaRPr>
          </a:p>
          <a:p>
            <a:pPr marL="495300" lvl="1">
              <a:spcBef>
                <a:spcPts val="200"/>
              </a:spcBef>
              <a:buSzPts val="3000"/>
            </a:pPr>
            <a:endParaRPr lang="he-IL" sz="2800" dirty="0">
              <a:solidFill>
                <a:schemeClr val="accent3">
                  <a:lumMod val="50000"/>
                </a:schemeClr>
              </a:solidFill>
            </a:endParaRPr>
          </a:p>
          <a:p>
            <a:pPr marL="495300" lvl="1">
              <a:spcBef>
                <a:spcPts val="200"/>
              </a:spcBef>
              <a:buSzPts val="3000"/>
            </a:pPr>
            <a:endParaRPr lang="he-IL" sz="2800" dirty="0">
              <a:solidFill>
                <a:schemeClr val="accent3">
                  <a:lumMod val="50000"/>
                </a:schemeClr>
              </a:solidFill>
            </a:endParaRPr>
          </a:p>
        </p:txBody>
      </p:sp>
    </p:spTree>
    <p:extLst>
      <p:ext uri="{BB962C8B-B14F-4D97-AF65-F5344CB8AC3E}">
        <p14:creationId xmlns:p14="http://schemas.microsoft.com/office/powerpoint/2010/main" val="2073095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9E4B5D-4EB6-4B4D-84B3-407D184BD809}"/>
              </a:ext>
            </a:extLst>
          </p:cNvPr>
          <p:cNvSpPr>
            <a:spLocks noGrp="1"/>
          </p:cNvSpPr>
          <p:nvPr>
            <p:ph type="title"/>
          </p:nvPr>
        </p:nvSpPr>
        <p:spPr>
          <a:xfrm>
            <a:off x="-189469" y="-391955"/>
            <a:ext cx="12381469" cy="1325563"/>
          </a:xfrm>
        </p:spPr>
        <p:txBody>
          <a:bodyPr>
            <a:noAutofit/>
          </a:bodyPr>
          <a:lstStyle/>
          <a:p>
            <a:pPr algn="ctr" rtl="0">
              <a:lnSpc>
                <a:spcPct val="100000"/>
              </a:lnSpc>
              <a:spcBef>
                <a:spcPts val="0"/>
              </a:spcBef>
              <a:buClr>
                <a:srgbClr val="97ABBC"/>
              </a:buClr>
              <a:buSzPts val="3600"/>
            </a:pPr>
            <a:r>
              <a:rPr lang="en-US" sz="2800" b="1" dirty="0">
                <a:solidFill>
                  <a:srgbClr val="0070C0"/>
                </a:solidFill>
                <a:effectLst>
                  <a:outerShdw blurRad="38100" dist="38100" dir="2700000" algn="tl">
                    <a:srgbClr val="000000">
                      <a:alpha val="43137"/>
                    </a:srgbClr>
                  </a:outerShdw>
                </a:effectLst>
                <a:latin typeface="Arial"/>
                <a:cs typeface="Arial"/>
                <a:sym typeface="Raleway"/>
              </a:rPr>
              <a:t>References</a:t>
            </a:r>
            <a:endParaRPr lang="he-IL" sz="2800" b="1" dirty="0">
              <a:solidFill>
                <a:srgbClr val="0070C0"/>
              </a:solidFill>
              <a:effectLst>
                <a:outerShdw blurRad="38100" dist="38100" dir="2700000" algn="tl">
                  <a:srgbClr val="000000">
                    <a:alpha val="43137"/>
                  </a:srgbClr>
                </a:outerShdw>
              </a:effectLst>
              <a:latin typeface="Arial"/>
              <a:cs typeface="Arial"/>
              <a:sym typeface="Raleway"/>
            </a:endParaRPr>
          </a:p>
        </p:txBody>
      </p:sp>
      <p:pic>
        <p:nvPicPr>
          <p:cNvPr id="4" name="תמונה 3">
            <a:extLst>
              <a:ext uri="{FF2B5EF4-FFF2-40B4-BE49-F238E27FC236}">
                <a16:creationId xmlns:a16="http://schemas.microsoft.com/office/drawing/2014/main" id="{C6746C8F-BD82-459B-B26F-8FF3529139FE}"/>
              </a:ext>
            </a:extLst>
          </p:cNvPr>
          <p:cNvPicPr>
            <a:picLocks noChangeAspect="1"/>
          </p:cNvPicPr>
          <p:nvPr/>
        </p:nvPicPr>
        <p:blipFill>
          <a:blip r:embed="rId2"/>
          <a:stretch>
            <a:fillRect/>
          </a:stretch>
        </p:blipFill>
        <p:spPr>
          <a:xfrm rot="10800000">
            <a:off x="530105" y="567690"/>
            <a:ext cx="10942319" cy="45720"/>
          </a:xfrm>
          <a:prstGeom prst="rect">
            <a:avLst/>
          </a:prstGeom>
        </p:spPr>
      </p:pic>
      <p:sp>
        <p:nvSpPr>
          <p:cNvPr id="6" name="מציין מיקום תוכן 5">
            <a:extLst>
              <a:ext uri="{FF2B5EF4-FFF2-40B4-BE49-F238E27FC236}">
                <a16:creationId xmlns:a16="http://schemas.microsoft.com/office/drawing/2014/main" id="{A5A7344C-3AB6-69A9-C5F2-4FC34F63F6CF}"/>
              </a:ext>
            </a:extLst>
          </p:cNvPr>
          <p:cNvSpPr>
            <a:spLocks noGrp="1"/>
          </p:cNvSpPr>
          <p:nvPr>
            <p:ph idx="1"/>
          </p:nvPr>
        </p:nvSpPr>
        <p:spPr>
          <a:xfrm>
            <a:off x="150920" y="491543"/>
            <a:ext cx="11922711" cy="4351338"/>
          </a:xfrm>
        </p:spPr>
        <p:txBody>
          <a:bodyPr>
            <a:noAutofit/>
          </a:bodyPr>
          <a:lstStyle/>
          <a:p>
            <a:pPr marL="0" indent="0" algn="r">
              <a:lnSpc>
                <a:spcPct val="150000"/>
              </a:lnSpc>
              <a:spcAft>
                <a:spcPts val="800"/>
              </a:spcAft>
              <a:buNone/>
            </a:pPr>
            <a:r>
              <a:rPr lang="he-IL" sz="1600" dirty="0">
                <a:cs typeface="+mj-cs"/>
              </a:rPr>
              <a:t>משרד החינוך (2004), הגדרת תפקיד רכזים טכנו-פדגוגיים (רכזי תקשוב בית </a:t>
            </a:r>
            <a:r>
              <a:rPr lang="he-IL" sz="1600" dirty="0" err="1">
                <a:cs typeface="+mj-cs"/>
              </a:rPr>
              <a:t>ספריים</a:t>
            </a:r>
            <a:r>
              <a:rPr lang="he-IL" sz="1600" dirty="0">
                <a:cs typeface="+mj-cs"/>
              </a:rPr>
              <a:t>). נדלך מתוך: </a:t>
            </a:r>
            <a:r>
              <a:rPr lang="en-US" sz="1600" dirty="0">
                <a:cs typeface="+mj-cs"/>
              </a:rPr>
              <a:t>https://meyda.education.gov.il/files/anan_chinuchi/tikshuv/tafkid_rkaz_tikshuv.pdf</a:t>
            </a:r>
          </a:p>
          <a:p>
            <a:pPr indent="0" algn="l" rtl="0">
              <a:lnSpc>
                <a:spcPct val="100000"/>
              </a:lnSpc>
              <a:spcBef>
                <a:spcPts val="0"/>
              </a:spcBef>
              <a:spcAft>
                <a:spcPts val="800"/>
              </a:spcAft>
              <a:buNone/>
            </a:pPr>
            <a:r>
              <a:rPr lang="en-US" sz="1700" dirty="0">
                <a:cs typeface="+mj-cs"/>
              </a:rPr>
              <a:t>Buchanan, B. G. (2005). A (very) brief history of artificial intelligence. AI Magazine, 26(4), 53. https://doi.org/10.1609/aimag.v26i4.1848</a:t>
            </a:r>
          </a:p>
          <a:p>
            <a:pPr indent="0" algn="l" rtl="0">
              <a:lnSpc>
                <a:spcPct val="100000"/>
              </a:lnSpc>
              <a:spcBef>
                <a:spcPts val="0"/>
              </a:spcBef>
              <a:spcAft>
                <a:spcPts val="800"/>
              </a:spcAft>
              <a:buNone/>
            </a:pPr>
            <a:r>
              <a:rPr lang="en-US" sz="1700" dirty="0">
                <a:cs typeface="+mj-cs"/>
              </a:rPr>
              <a:t>Cotton, D. R., Cotton, P. A., &amp; Shipway, J. R. (2023). Chatting and Cheating. Ensuring academic integrity in the era of ChatGPT.</a:t>
            </a:r>
          </a:p>
          <a:p>
            <a:pPr indent="0" algn="l" rtl="0">
              <a:lnSpc>
                <a:spcPct val="100000"/>
              </a:lnSpc>
              <a:spcBef>
                <a:spcPts val="0"/>
              </a:spcBef>
              <a:spcAft>
                <a:spcPts val="800"/>
              </a:spcAft>
              <a:buNone/>
            </a:pPr>
            <a:r>
              <a:rPr lang="en-US" sz="1700" dirty="0" err="1">
                <a:cs typeface="+mj-cs"/>
              </a:rPr>
              <a:t>Chounta</a:t>
            </a:r>
            <a:r>
              <a:rPr lang="en-US" sz="1700" dirty="0">
                <a:cs typeface="+mj-cs"/>
              </a:rPr>
              <a:t>, I. A., </a:t>
            </a:r>
            <a:r>
              <a:rPr lang="en-US" sz="1700" dirty="0" err="1">
                <a:cs typeface="+mj-cs"/>
              </a:rPr>
              <a:t>Bardone</a:t>
            </a:r>
            <a:r>
              <a:rPr lang="en-US" sz="1700" dirty="0">
                <a:cs typeface="+mj-cs"/>
              </a:rPr>
              <a:t>, E., </a:t>
            </a:r>
            <a:r>
              <a:rPr lang="en-US" sz="1700" dirty="0" err="1">
                <a:cs typeface="+mj-cs"/>
              </a:rPr>
              <a:t>Raudsep</a:t>
            </a:r>
            <a:r>
              <a:rPr lang="en-US" sz="1700" dirty="0">
                <a:cs typeface="+mj-cs"/>
              </a:rPr>
              <a:t>, A., &amp; </a:t>
            </a:r>
            <a:r>
              <a:rPr lang="en-US" sz="1700" dirty="0" err="1">
                <a:cs typeface="+mj-cs"/>
              </a:rPr>
              <a:t>Pedaste</a:t>
            </a:r>
            <a:r>
              <a:rPr lang="en-US" sz="1700" dirty="0">
                <a:cs typeface="+mj-cs"/>
              </a:rPr>
              <a:t>, M. (2022). Exploring teachers’ perceptions of artificial intelligence as a tool to support their practice in Estonian K-12 education. International Journal of Artificial Intelligence in Education, 32(3), 725-755.</a:t>
            </a:r>
          </a:p>
          <a:p>
            <a:pPr indent="0" algn="l" rtl="0">
              <a:lnSpc>
                <a:spcPct val="100000"/>
              </a:lnSpc>
              <a:spcBef>
                <a:spcPts val="0"/>
              </a:spcBef>
              <a:spcAft>
                <a:spcPts val="800"/>
              </a:spcAft>
              <a:buNone/>
            </a:pPr>
            <a:r>
              <a:rPr lang="en-US" sz="1700" dirty="0">
                <a:cs typeface="+mj-cs"/>
              </a:rPr>
              <a:t>Dale, R. (2021). GPT-3 What’s it good for? Natural Language Engineering, 27(1), 113-118.</a:t>
            </a:r>
          </a:p>
          <a:p>
            <a:pPr indent="0" algn="l" rtl="0">
              <a:lnSpc>
                <a:spcPct val="100000"/>
              </a:lnSpc>
              <a:spcBef>
                <a:spcPts val="0"/>
              </a:spcBef>
              <a:spcAft>
                <a:spcPts val="800"/>
              </a:spcAft>
              <a:buNone/>
            </a:pPr>
            <a:r>
              <a:rPr lang="en-US" sz="1700" dirty="0">
                <a:cs typeface="+mj-cs"/>
              </a:rPr>
              <a:t>Denzin, N. K., &amp; Lincoln, Y. S. (2008). Introduction: The discipline and practice of qualitative research.‏</a:t>
            </a:r>
          </a:p>
          <a:p>
            <a:pPr indent="0" algn="l" rtl="0">
              <a:lnSpc>
                <a:spcPct val="100000"/>
              </a:lnSpc>
              <a:spcBef>
                <a:spcPts val="0"/>
              </a:spcBef>
              <a:spcAft>
                <a:spcPts val="800"/>
              </a:spcAft>
              <a:buNone/>
            </a:pPr>
            <a:r>
              <a:rPr lang="en-US" sz="1700" dirty="0">
                <a:cs typeface="+mj-cs"/>
              </a:rPr>
              <a:t>Feng, S., &amp; Law, N. (2021). Mapping artificial intelligence in education research: A network‐based keyword analysis. International Journal of Artificial Intelligence in Education, 31, 277-303.</a:t>
            </a:r>
          </a:p>
          <a:p>
            <a:pPr indent="0" algn="l" rtl="0">
              <a:lnSpc>
                <a:spcPct val="100000"/>
              </a:lnSpc>
              <a:spcBef>
                <a:spcPts val="0"/>
              </a:spcBef>
              <a:spcAft>
                <a:spcPts val="800"/>
              </a:spcAft>
              <a:buNone/>
            </a:pPr>
            <a:r>
              <a:rPr lang="en-US" sz="1700" dirty="0" err="1">
                <a:cs typeface="+mj-cs"/>
              </a:rPr>
              <a:t>Kirmani</a:t>
            </a:r>
            <a:r>
              <a:rPr lang="en-US" sz="1700" dirty="0">
                <a:cs typeface="+mj-cs"/>
              </a:rPr>
              <a:t>, A. R. (2022). Artificial intelligence-enabled science poetry. ACS Energy Letters, 8, 574-576.</a:t>
            </a:r>
          </a:p>
          <a:p>
            <a:pPr indent="0" algn="l" rtl="0">
              <a:lnSpc>
                <a:spcPct val="100000"/>
              </a:lnSpc>
              <a:spcBef>
                <a:spcPts val="0"/>
              </a:spcBef>
              <a:spcAft>
                <a:spcPts val="800"/>
              </a:spcAft>
              <a:buNone/>
            </a:pPr>
            <a:r>
              <a:rPr lang="en-US" sz="1700" dirty="0">
                <a:cs typeface="+mj-cs"/>
              </a:rPr>
              <a:t>Kong, S. C., Cheung, M. Y. W., &amp; Zhang, G. (2023). Evaluating an artificial intelligence literacy </a:t>
            </a:r>
            <a:r>
              <a:rPr lang="en-US" sz="1700" dirty="0" err="1">
                <a:cs typeface="+mj-cs"/>
              </a:rPr>
              <a:t>programme</a:t>
            </a:r>
            <a:r>
              <a:rPr lang="en-US" sz="1700" dirty="0">
                <a:cs typeface="+mj-cs"/>
              </a:rPr>
              <a:t> for developing university students’ conceptual understanding, </a:t>
            </a:r>
            <a:r>
              <a:rPr lang="en-US" sz="1700" dirty="0" err="1">
                <a:cs typeface="+mj-cs"/>
              </a:rPr>
              <a:t>literacy,empowerment</a:t>
            </a:r>
            <a:r>
              <a:rPr lang="en-US" sz="1700" dirty="0">
                <a:cs typeface="+mj-cs"/>
              </a:rPr>
              <a:t> and ethical aware-ness. Educational Technology and Society, 26, 16-30.</a:t>
            </a:r>
          </a:p>
          <a:p>
            <a:pPr indent="0" algn="l" rtl="0">
              <a:lnSpc>
                <a:spcPct val="100000"/>
              </a:lnSpc>
              <a:spcBef>
                <a:spcPts val="0"/>
              </a:spcBef>
              <a:spcAft>
                <a:spcPts val="800"/>
              </a:spcAft>
              <a:buNone/>
            </a:pPr>
            <a:r>
              <a:rPr lang="en-US" sz="1700" dirty="0" err="1">
                <a:cs typeface="+mj-cs"/>
              </a:rPr>
              <a:t>Laupichler</a:t>
            </a:r>
            <a:r>
              <a:rPr lang="en-US" sz="1700" dirty="0">
                <a:cs typeface="+mj-cs"/>
              </a:rPr>
              <a:t>, M. C., Aster, A., </a:t>
            </a:r>
            <a:r>
              <a:rPr lang="en-US" sz="1700" dirty="0" err="1">
                <a:cs typeface="+mj-cs"/>
              </a:rPr>
              <a:t>Schirch</a:t>
            </a:r>
            <a:r>
              <a:rPr lang="en-US" sz="1700" dirty="0">
                <a:cs typeface="+mj-cs"/>
              </a:rPr>
              <a:t>, J., &amp; </a:t>
            </a:r>
            <a:r>
              <a:rPr lang="en-US" sz="1700" dirty="0" err="1">
                <a:cs typeface="+mj-cs"/>
              </a:rPr>
              <a:t>Raupach</a:t>
            </a:r>
            <a:r>
              <a:rPr lang="en-US" sz="1700" dirty="0">
                <a:cs typeface="+mj-cs"/>
              </a:rPr>
              <a:t>, T. (2022). Artificial intelligence literacy in higher and adult education: A scoping literature review. Computers and Education: Artificial Intelligence, 100101.</a:t>
            </a:r>
          </a:p>
          <a:p>
            <a:pPr indent="0" algn="l" rtl="0">
              <a:lnSpc>
                <a:spcPct val="100000"/>
              </a:lnSpc>
              <a:spcBef>
                <a:spcPts val="0"/>
              </a:spcBef>
              <a:spcAft>
                <a:spcPts val="800"/>
              </a:spcAft>
              <a:buNone/>
            </a:pPr>
            <a:r>
              <a:rPr lang="en-US" sz="1700" dirty="0">
                <a:cs typeface="+mj-cs"/>
              </a:rPr>
              <a:t>Lincoln, Y. S., &amp; Guba, E. G. (1985). Naturalistic inquiry. sage.‏</a:t>
            </a:r>
          </a:p>
          <a:p>
            <a:pPr indent="0" algn="l" rtl="0">
              <a:lnSpc>
                <a:spcPct val="100000"/>
              </a:lnSpc>
              <a:spcBef>
                <a:spcPts val="0"/>
              </a:spcBef>
              <a:spcAft>
                <a:spcPts val="800"/>
              </a:spcAft>
              <a:buNone/>
            </a:pPr>
            <a:r>
              <a:rPr lang="en-US" sz="1700" dirty="0">
                <a:cs typeface="+mj-cs"/>
              </a:rPr>
              <a:t>Liu, X., Zheng, Y., Du, Z., Ding, M., Qian, Y., Yang, Z., &amp; Tang, J. (2021). GPT understands, too. </a:t>
            </a:r>
            <a:r>
              <a:rPr lang="en-US" sz="1700" dirty="0" err="1">
                <a:cs typeface="+mj-cs"/>
              </a:rPr>
              <a:t>arXiv</a:t>
            </a:r>
            <a:r>
              <a:rPr lang="en-US" sz="1700" dirty="0">
                <a:cs typeface="+mj-cs"/>
              </a:rPr>
              <a:t>. https://doi.org/10.48550/arXiv.2103.10385.</a:t>
            </a:r>
          </a:p>
        </p:txBody>
      </p:sp>
      <p:sp>
        <p:nvSpPr>
          <p:cNvPr id="3" name="Google Shape;126;p17">
            <a:extLst>
              <a:ext uri="{FF2B5EF4-FFF2-40B4-BE49-F238E27FC236}">
                <a16:creationId xmlns:a16="http://schemas.microsoft.com/office/drawing/2014/main" id="{E87653B2-5088-EDE1-4704-B6836A07548A}"/>
              </a:ext>
            </a:extLst>
          </p:cNvPr>
          <p:cNvSpPr txBox="1">
            <a:spLocks/>
          </p:cNvSpPr>
          <p:nvPr/>
        </p:nvSpPr>
        <p:spPr>
          <a:xfrm>
            <a:off x="11457203" y="6440100"/>
            <a:ext cx="548700" cy="41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9pPr>
          </a:lstStyle>
          <a:p>
            <a:fld id="{00000000-1234-1234-1234-123412341234}" type="slidenum">
              <a:rPr lang="en"/>
              <a:pPr/>
              <a:t>34</a:t>
            </a:fld>
            <a:endParaRPr lang="en" dirty="0"/>
          </a:p>
        </p:txBody>
      </p:sp>
      <p:sp>
        <p:nvSpPr>
          <p:cNvPr id="5" name="Rectangle 1">
            <a:extLst>
              <a:ext uri="{FF2B5EF4-FFF2-40B4-BE49-F238E27FC236}">
                <a16:creationId xmlns:a16="http://schemas.microsoft.com/office/drawing/2014/main" id="{26908BAF-FE3E-5C01-D3D8-04AB87DB437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004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4"/>
          <p:cNvSpPr txBox="1">
            <a:spLocks noGrp="1"/>
          </p:cNvSpPr>
          <p:nvPr>
            <p:ph type="subTitle" idx="4294967295"/>
          </p:nvPr>
        </p:nvSpPr>
        <p:spPr>
          <a:xfrm>
            <a:off x="1112809" y="2435512"/>
            <a:ext cx="8891766" cy="1362353"/>
          </a:xfrm>
          <a:prstGeom prst="rect">
            <a:avLst/>
          </a:prstGeom>
        </p:spPr>
        <p:txBody>
          <a:bodyPr spcFirstLastPara="1" vert="horz" wrap="square" lIns="91425" tIns="91425" rIns="91425" bIns="91425" rtlCol="1" anchor="t" anchorCtr="0">
            <a:noAutofit/>
          </a:bodyPr>
          <a:lstStyle/>
          <a:p>
            <a:pPr marL="0" indent="0" rtl="0">
              <a:buNone/>
            </a:pPr>
            <a:r>
              <a:rPr lang="he-IL" sz="6000" b="1" dirty="0">
                <a:solidFill>
                  <a:srgbClr val="2185C5"/>
                </a:solidFill>
              </a:rPr>
              <a:t>תודה רבה</a:t>
            </a:r>
            <a:endParaRPr lang="en-US" sz="6000" b="1" dirty="0">
              <a:solidFill>
                <a:srgbClr val="2185C5"/>
              </a:solidFill>
            </a:endParaRPr>
          </a:p>
        </p:txBody>
      </p:sp>
      <p:sp>
        <p:nvSpPr>
          <p:cNvPr id="106" name="Google Shape;106;p14"/>
          <p:cNvSpPr txBox="1">
            <a:spLocks noGrp="1"/>
          </p:cNvSpPr>
          <p:nvPr>
            <p:ph type="sldNum" idx="12"/>
          </p:nvPr>
        </p:nvSpPr>
        <p:spPr>
          <a:xfrm>
            <a:off x="10004575" y="6364177"/>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35</a:t>
            </a:fld>
            <a:endParaRPr dirty="0"/>
          </a:p>
        </p:txBody>
      </p:sp>
      <p:pic>
        <p:nvPicPr>
          <p:cNvPr id="2" name="תמונה 1">
            <a:extLst>
              <a:ext uri="{FF2B5EF4-FFF2-40B4-BE49-F238E27FC236}">
                <a16:creationId xmlns:a16="http://schemas.microsoft.com/office/drawing/2014/main" id="{7085D7B6-E40B-418D-A114-926311928D9E}"/>
              </a:ext>
            </a:extLst>
          </p:cNvPr>
          <p:cNvPicPr>
            <a:picLocks noChangeAspect="1"/>
          </p:cNvPicPr>
          <p:nvPr/>
        </p:nvPicPr>
        <p:blipFill>
          <a:blip r:embed="rId3"/>
          <a:stretch>
            <a:fillRect/>
          </a:stretch>
        </p:blipFill>
        <p:spPr>
          <a:xfrm>
            <a:off x="10195659" y="-33060"/>
            <a:ext cx="1996341" cy="6815137"/>
          </a:xfrm>
          <a:prstGeom prst="rect">
            <a:avLst/>
          </a:prstGeom>
        </p:spPr>
      </p:pic>
      <p:sp>
        <p:nvSpPr>
          <p:cNvPr id="9" name="Google Shape;173;p22">
            <a:extLst>
              <a:ext uri="{FF2B5EF4-FFF2-40B4-BE49-F238E27FC236}">
                <a16:creationId xmlns:a16="http://schemas.microsoft.com/office/drawing/2014/main" id="{9878AC4E-801A-4948-BB02-DB74BF8C6EB1}"/>
              </a:ext>
            </a:extLst>
          </p:cNvPr>
          <p:cNvSpPr/>
          <p:nvPr/>
        </p:nvSpPr>
        <p:spPr>
          <a:xfrm>
            <a:off x="3534415" y="3591344"/>
            <a:ext cx="2584716" cy="104738"/>
          </a:xfrm>
          <a:prstGeom prst="rect">
            <a:avLst/>
          </a:prstGeom>
          <a:solidFill>
            <a:srgbClr val="FF9715"/>
          </a:solidFill>
          <a:ln>
            <a:noFill/>
          </a:ln>
        </p:spPr>
        <p:txBody>
          <a:bodyPr spcFirstLastPara="1" wrap="square" lIns="91425" tIns="91425" rIns="91425" bIns="91425" anchor="ctr" anchorCtr="0">
            <a:noAutofit/>
          </a:bodyPr>
          <a:lstStyle/>
          <a:p>
            <a:pPr algn="l" rtl="0"/>
            <a:endParaRPr dirty="0"/>
          </a:p>
        </p:txBody>
      </p:sp>
      <p:sp>
        <p:nvSpPr>
          <p:cNvPr id="10" name="Google Shape;174;p22">
            <a:extLst>
              <a:ext uri="{FF2B5EF4-FFF2-40B4-BE49-F238E27FC236}">
                <a16:creationId xmlns:a16="http://schemas.microsoft.com/office/drawing/2014/main" id="{6FEF7DB7-224C-47B6-B7E4-DB6C4A610BFC}"/>
              </a:ext>
            </a:extLst>
          </p:cNvPr>
          <p:cNvSpPr/>
          <p:nvPr/>
        </p:nvSpPr>
        <p:spPr>
          <a:xfrm>
            <a:off x="1112809" y="3591344"/>
            <a:ext cx="3279438" cy="120550"/>
          </a:xfrm>
          <a:prstGeom prst="rect">
            <a:avLst/>
          </a:prstGeom>
          <a:solidFill>
            <a:srgbClr val="F20253"/>
          </a:solidFill>
          <a:ln>
            <a:noFill/>
          </a:ln>
        </p:spPr>
        <p:txBody>
          <a:bodyPr spcFirstLastPara="1" wrap="square" lIns="91425" tIns="91425" rIns="91425" bIns="91425" anchor="ctr" anchorCtr="0">
            <a:noAutofit/>
          </a:bodyPr>
          <a:lstStyle/>
          <a:p>
            <a:pPr algn="l" rtl="0"/>
            <a:endParaRPr dirty="0"/>
          </a:p>
        </p:txBody>
      </p:sp>
      <p:sp>
        <p:nvSpPr>
          <p:cNvPr id="11" name="Google Shape;175;p22">
            <a:extLst>
              <a:ext uri="{FF2B5EF4-FFF2-40B4-BE49-F238E27FC236}">
                <a16:creationId xmlns:a16="http://schemas.microsoft.com/office/drawing/2014/main" id="{E6CED8EA-089D-4F1A-95DF-68215AD38A5C}"/>
              </a:ext>
            </a:extLst>
          </p:cNvPr>
          <p:cNvSpPr/>
          <p:nvPr/>
        </p:nvSpPr>
        <p:spPr>
          <a:xfrm>
            <a:off x="6799354" y="3591343"/>
            <a:ext cx="3382781" cy="118819"/>
          </a:xfrm>
          <a:prstGeom prst="rect">
            <a:avLst/>
          </a:prstGeom>
          <a:solidFill>
            <a:srgbClr val="7ECEFD"/>
          </a:solidFill>
          <a:ln>
            <a:noFill/>
          </a:ln>
        </p:spPr>
        <p:txBody>
          <a:bodyPr spcFirstLastPara="1" wrap="square" lIns="91425" tIns="91425" rIns="91425" bIns="91425" anchor="ctr" anchorCtr="0">
            <a:noAutofit/>
          </a:bodyPr>
          <a:lstStyle/>
          <a:p>
            <a:pPr algn="l" rtl="0"/>
            <a:endParaRPr dirty="0"/>
          </a:p>
        </p:txBody>
      </p:sp>
      <p:sp>
        <p:nvSpPr>
          <p:cNvPr id="12" name="Google Shape;176;p22">
            <a:extLst>
              <a:ext uri="{FF2B5EF4-FFF2-40B4-BE49-F238E27FC236}">
                <a16:creationId xmlns:a16="http://schemas.microsoft.com/office/drawing/2014/main" id="{C56C8DDB-8CC3-4E37-9A34-F25DCEED90BD}"/>
              </a:ext>
            </a:extLst>
          </p:cNvPr>
          <p:cNvSpPr/>
          <p:nvPr/>
        </p:nvSpPr>
        <p:spPr>
          <a:xfrm>
            <a:off x="5340288" y="3591344"/>
            <a:ext cx="2092661" cy="104738"/>
          </a:xfrm>
          <a:prstGeom prst="rect">
            <a:avLst/>
          </a:prstGeom>
          <a:solidFill>
            <a:srgbClr val="2185C5"/>
          </a:solidFill>
          <a:ln>
            <a:noFill/>
          </a:ln>
        </p:spPr>
        <p:txBody>
          <a:bodyPr spcFirstLastPara="1" wrap="square" lIns="91425" tIns="91425" rIns="91425" bIns="91425" anchor="ctr" anchorCtr="0">
            <a:noAutofit/>
          </a:bodyPr>
          <a:lstStyle/>
          <a:p>
            <a:pPr algn="l" rtl="0"/>
            <a:endParaRPr dirty="0"/>
          </a:p>
        </p:txBody>
      </p:sp>
      <p:sp>
        <p:nvSpPr>
          <p:cNvPr id="3" name="Google Shape;126;p17">
            <a:extLst>
              <a:ext uri="{FF2B5EF4-FFF2-40B4-BE49-F238E27FC236}">
                <a16:creationId xmlns:a16="http://schemas.microsoft.com/office/drawing/2014/main" id="{6AF0B726-F50A-6FAE-D15E-ED3C76864BC2}"/>
              </a:ext>
            </a:extLst>
          </p:cNvPr>
          <p:cNvSpPr txBox="1">
            <a:spLocks/>
          </p:cNvSpPr>
          <p:nvPr/>
        </p:nvSpPr>
        <p:spPr>
          <a:xfrm>
            <a:off x="11457203" y="6440100"/>
            <a:ext cx="548700" cy="41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9pPr>
          </a:lstStyle>
          <a:p>
            <a:fld id="{00000000-1234-1234-1234-123412341234}" type="slidenum">
              <a:rPr lang="en"/>
              <a:pPr/>
              <a:t>35</a:t>
            </a:fld>
            <a:endParaRPr lang="en" dirty="0"/>
          </a:p>
        </p:txBody>
      </p:sp>
      <p:graphicFrame>
        <p:nvGraphicFramePr>
          <p:cNvPr id="7" name="טבלה 6">
            <a:extLst>
              <a:ext uri="{FF2B5EF4-FFF2-40B4-BE49-F238E27FC236}">
                <a16:creationId xmlns:a16="http://schemas.microsoft.com/office/drawing/2014/main" id="{60D56973-5437-59EA-3643-B5C5839A0BCF}"/>
              </a:ext>
            </a:extLst>
          </p:cNvPr>
          <p:cNvGraphicFramePr>
            <a:graphicFrameLocks noGrp="1"/>
          </p:cNvGraphicFramePr>
          <p:nvPr>
            <p:extLst>
              <p:ext uri="{D42A27DB-BD31-4B8C-83A1-F6EECF244321}">
                <p14:modId xmlns:p14="http://schemas.microsoft.com/office/powerpoint/2010/main" val="2461029352"/>
              </p:ext>
            </p:extLst>
          </p:nvPr>
        </p:nvGraphicFramePr>
        <p:xfrm>
          <a:off x="1372610" y="4388194"/>
          <a:ext cx="6709322" cy="1615440"/>
        </p:xfrm>
        <a:graphic>
          <a:graphicData uri="http://schemas.openxmlformats.org/drawingml/2006/table">
            <a:tbl>
              <a:tblPr rtl="1" firstRow="1" bandRow="1">
                <a:tableStyleId>{2D5ABB26-0587-4C30-8999-92F81FD0307C}</a:tableStyleId>
              </a:tblPr>
              <a:tblGrid>
                <a:gridCol w="3354661">
                  <a:extLst>
                    <a:ext uri="{9D8B030D-6E8A-4147-A177-3AD203B41FA5}">
                      <a16:colId xmlns:a16="http://schemas.microsoft.com/office/drawing/2014/main" val="20000"/>
                    </a:ext>
                  </a:extLst>
                </a:gridCol>
                <a:gridCol w="3354661">
                  <a:extLst>
                    <a:ext uri="{9D8B030D-6E8A-4147-A177-3AD203B41FA5}">
                      <a16:colId xmlns:a16="http://schemas.microsoft.com/office/drawing/2014/main" val="20001"/>
                    </a:ext>
                  </a:extLst>
                </a:gridCol>
              </a:tblGrid>
              <a:tr h="1357553">
                <a:tc>
                  <a:txBody>
                    <a:bodyPr/>
                    <a:lstStyle/>
                    <a:p>
                      <a:pPr algn="ctr" rtl="1"/>
                      <a:r>
                        <a:rPr lang="he-IL" sz="2000" b="0" i="0" u="none" strike="noStrike" cap="none" dirty="0">
                          <a:solidFill>
                            <a:srgbClr val="677480"/>
                          </a:solidFill>
                          <a:latin typeface="Lato"/>
                          <a:cs typeface="+mn-cs"/>
                          <a:sym typeface="Raleway"/>
                        </a:rPr>
                        <a:t> </a:t>
                      </a:r>
                      <a:r>
                        <a:rPr lang="he-IL" sz="2000" b="0" i="0" u="none" strike="noStrike" cap="none" dirty="0">
                          <a:solidFill>
                            <a:srgbClr val="677480"/>
                          </a:solidFill>
                          <a:latin typeface="Lato"/>
                          <a:cs typeface="Lato"/>
                          <a:sym typeface="Raleway"/>
                        </a:rPr>
                        <a:t>חיאק מירב</a:t>
                      </a:r>
                      <a:endParaRPr lang="en-US" sz="2000" b="0" i="0" u="none" strike="noStrike" cap="none" dirty="0">
                        <a:solidFill>
                          <a:srgbClr val="677480"/>
                        </a:solidFill>
                        <a:latin typeface="Lato"/>
                        <a:cs typeface="Lato"/>
                        <a:sym typeface="Raleway"/>
                      </a:endParaRPr>
                    </a:p>
                    <a:p>
                      <a:pPr algn="ctr" rtl="1"/>
                      <a:r>
                        <a:rPr lang="he-IL" sz="2000" b="0" i="0" u="none" strike="noStrike" cap="none" dirty="0">
                          <a:solidFill>
                            <a:srgbClr val="677480"/>
                          </a:solidFill>
                          <a:latin typeface="Lato"/>
                          <a:cs typeface="+mn-cs"/>
                          <a:sym typeface="Raleway"/>
                        </a:rPr>
                        <a:t>אוניברסיטת בן גוריון </a:t>
                      </a:r>
                    </a:p>
                    <a:p>
                      <a:pPr algn="ctr" rtl="1"/>
                      <a:r>
                        <a:rPr lang="en-US" sz="2000" b="0" i="0" u="none" strike="noStrike" cap="none" dirty="0">
                          <a:solidFill>
                            <a:srgbClr val="677480"/>
                          </a:solidFill>
                          <a:latin typeface="Lato"/>
                          <a:cs typeface="Lato"/>
                          <a:sym typeface="Raleway"/>
                          <a:hlinkClick r:id="rId4"/>
                        </a:rPr>
                        <a:t>Meravper22@gamil.com</a:t>
                      </a:r>
                      <a:endParaRPr lang="he-IL" sz="2000" b="0" i="0" u="none" strike="noStrike" cap="none" dirty="0">
                        <a:solidFill>
                          <a:srgbClr val="677480"/>
                        </a:solidFill>
                        <a:latin typeface="Lato"/>
                        <a:cs typeface="+mn-cs"/>
                        <a:sym typeface="Raleway"/>
                      </a:endParaRPr>
                    </a:p>
                    <a:p>
                      <a:pPr algn="ctr" rtl="1"/>
                      <a:endParaRPr lang="en-US" sz="2000" b="0" i="0" u="none" strike="noStrike" cap="none" dirty="0">
                        <a:solidFill>
                          <a:srgbClr val="677480"/>
                        </a:solidFill>
                        <a:latin typeface="Lato"/>
                        <a:cs typeface="Lato"/>
                        <a:sym typeface="Raleway"/>
                      </a:endParaRPr>
                    </a:p>
                    <a:p>
                      <a:pPr algn="ctr" rtl="1"/>
                      <a:endParaRPr lang="he-IL" sz="2000" b="0" i="0" u="none" strike="noStrike" cap="none" dirty="0">
                        <a:solidFill>
                          <a:srgbClr val="677480"/>
                        </a:solidFill>
                        <a:latin typeface="Lato"/>
                        <a:cs typeface="+mn-cs"/>
                        <a:sym typeface="Raleway"/>
                      </a:endParaRPr>
                    </a:p>
                  </a:txBody>
                  <a:tcPr/>
                </a:tc>
                <a:tc>
                  <a:txBody>
                    <a:bodyPr/>
                    <a:lstStyle/>
                    <a:p>
                      <a:pPr algn="ctr" rtl="1"/>
                      <a:endParaRPr lang="en-US" sz="2000" b="0" i="0" u="none" strike="noStrike" cap="none" dirty="0">
                        <a:solidFill>
                          <a:srgbClr val="677480"/>
                        </a:solidFill>
                        <a:latin typeface="Lato"/>
                        <a:cs typeface="Lato"/>
                        <a:sym typeface="Raleway"/>
                      </a:endParaRPr>
                    </a:p>
                    <a:p>
                      <a:pPr algn="ctr" rtl="1"/>
                      <a:endParaRPr lang="en-US" sz="2000" b="0" i="0" u="none" strike="noStrike" cap="none" dirty="0">
                        <a:solidFill>
                          <a:srgbClr val="677480"/>
                        </a:solidFill>
                        <a:latin typeface="Lato"/>
                        <a:cs typeface="Lato"/>
                        <a:sym typeface="Raleway"/>
                      </a:endParaRPr>
                    </a:p>
                  </a:txBody>
                  <a:tcPr/>
                </a:tc>
                <a:extLst>
                  <a:ext uri="{0D108BD9-81ED-4DB2-BD59-A6C34878D82A}">
                    <a16:rowId xmlns:a16="http://schemas.microsoft.com/office/drawing/2014/main" val="10000"/>
                  </a:ext>
                </a:extLst>
              </a:tr>
            </a:tbl>
          </a:graphicData>
        </a:graphic>
      </p:graphicFrame>
      <p:pic>
        <p:nvPicPr>
          <p:cNvPr id="8" name="תמונה 7">
            <a:extLst>
              <a:ext uri="{FF2B5EF4-FFF2-40B4-BE49-F238E27FC236}">
                <a16:creationId xmlns:a16="http://schemas.microsoft.com/office/drawing/2014/main" id="{4AF8F0D1-7304-D994-7885-1465D3D5F0D7}"/>
              </a:ext>
            </a:extLst>
          </p:cNvPr>
          <p:cNvPicPr>
            <a:picLocks noChangeAspect="1"/>
          </p:cNvPicPr>
          <p:nvPr/>
        </p:nvPicPr>
        <p:blipFill>
          <a:blip r:embed="rId5"/>
          <a:stretch>
            <a:fillRect/>
          </a:stretch>
        </p:blipFill>
        <p:spPr>
          <a:xfrm>
            <a:off x="8267727" y="4258613"/>
            <a:ext cx="1533739" cy="1514686"/>
          </a:xfrm>
          <a:prstGeom prst="rect">
            <a:avLst/>
          </a:prstGeom>
        </p:spPr>
      </p:pic>
      <p:sp>
        <p:nvSpPr>
          <p:cNvPr id="13" name="תיבת טקסט 12">
            <a:extLst>
              <a:ext uri="{FF2B5EF4-FFF2-40B4-BE49-F238E27FC236}">
                <a16:creationId xmlns:a16="http://schemas.microsoft.com/office/drawing/2014/main" id="{81C9C0DE-043D-11AE-0C45-1C68F4B7A893}"/>
              </a:ext>
            </a:extLst>
          </p:cNvPr>
          <p:cNvSpPr txBox="1"/>
          <p:nvPr/>
        </p:nvSpPr>
        <p:spPr>
          <a:xfrm>
            <a:off x="7896137" y="5773299"/>
            <a:ext cx="2181466" cy="369332"/>
          </a:xfrm>
          <a:prstGeom prst="rect">
            <a:avLst/>
          </a:prstGeom>
          <a:noFill/>
        </p:spPr>
        <p:txBody>
          <a:bodyPr wrap="square" rtlCol="1">
            <a:spAutoFit/>
          </a:bodyPr>
          <a:lstStyle/>
          <a:p>
            <a:r>
              <a:rPr lang="en-US" dirty="0"/>
              <a:t>Contact Information</a:t>
            </a: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73300" y="1508042"/>
            <a:ext cx="11777556"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r">
              <a:lnSpc>
                <a:spcPct val="150000"/>
              </a:lnSpc>
              <a:spcBef>
                <a:spcPts val="200"/>
              </a:spcBef>
            </a:pPr>
            <a:r>
              <a:rPr lang="he-IL" dirty="0">
                <a:solidFill>
                  <a:schemeClr val="accent3">
                    <a:lumMod val="50000"/>
                  </a:schemeClr>
                </a:solidFill>
              </a:rPr>
              <a:t>העלייה המטאורית של </a:t>
            </a:r>
            <a:r>
              <a:rPr lang="en-US" dirty="0">
                <a:solidFill>
                  <a:schemeClr val="accent3">
                    <a:lumMod val="50000"/>
                  </a:schemeClr>
                </a:solidFill>
              </a:rPr>
              <a:t>ChatGPT </a:t>
            </a:r>
            <a:r>
              <a:rPr lang="he-IL" dirty="0">
                <a:solidFill>
                  <a:schemeClr val="accent3">
                    <a:lumMod val="50000"/>
                  </a:schemeClr>
                </a:solidFill>
              </a:rPr>
              <a:t> ויישומי בינה מלאכותית נוספים התרחבו גם לזירה החינוכית. </a:t>
            </a:r>
          </a:p>
          <a:p>
            <a:pPr algn="r">
              <a:lnSpc>
                <a:spcPct val="150000"/>
              </a:lnSpc>
              <a:spcBef>
                <a:spcPts val="200"/>
              </a:spcBef>
            </a:pPr>
            <a:r>
              <a:rPr lang="he-IL" dirty="0">
                <a:solidFill>
                  <a:schemeClr val="accent3">
                    <a:lumMod val="50000"/>
                  </a:schemeClr>
                </a:solidFill>
              </a:rPr>
              <a:t>לצד תגובות נלהבות והציפיות לגבי הפוטנציאל של יישומים אלו, התעוררו גם דאגות בנושאים כגון: החשש מתוכן מזיק ומוטה, התייחסות לסוגיות של שוויון, אמינות התוכן שנוצר על ידי בינה מלאכותית והתבססות על המידע ללא ביקורתיות (</a:t>
            </a:r>
            <a:r>
              <a:rPr lang="en-US" dirty="0">
                <a:solidFill>
                  <a:schemeClr val="accent3">
                    <a:lumMod val="50000"/>
                  </a:schemeClr>
                </a:solidFill>
              </a:rPr>
              <a:t>Zhai, 2022</a:t>
            </a:r>
            <a:r>
              <a:rPr lang="he-IL" dirty="0">
                <a:solidFill>
                  <a:schemeClr val="accent3">
                    <a:lumMod val="50000"/>
                  </a:schemeClr>
                </a:solidFill>
              </a:rPr>
              <a:t>).</a:t>
            </a:r>
          </a:p>
          <a:p>
            <a:pPr marL="38100" indent="0" algn="r">
              <a:lnSpc>
                <a:spcPct val="150000"/>
              </a:lnSpc>
              <a:spcBef>
                <a:spcPts val="200"/>
              </a:spcBef>
              <a:buNone/>
            </a:pPr>
            <a:endParaRPr lang="en-US" dirty="0">
              <a:solidFill>
                <a:schemeClr val="accent3">
                  <a:lumMod val="50000"/>
                </a:schemeClr>
              </a:solidFill>
            </a:endParaRP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4</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73300" y="93648"/>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effectLst>
                  <a:outerShdw blurRad="38100" dist="38100" dir="2700000" algn="tl">
                    <a:srgbClr val="000000">
                      <a:alpha val="43137"/>
                    </a:srgbClr>
                  </a:outerShdw>
                </a:effectLst>
                <a:latin typeface="Arial"/>
                <a:cs typeface="Arial"/>
                <a:sym typeface="Arial"/>
              </a:rPr>
              <a:t>הקדמה</a:t>
            </a:r>
            <a:endParaRPr lang="en-US" sz="4800" b="1" dirty="0">
              <a:solidFill>
                <a:srgbClr val="0070C0"/>
              </a:solidFill>
              <a:effectLst>
                <a:outerShdw blurRad="38100" dist="38100" dir="2700000" algn="tl">
                  <a:srgbClr val="000000">
                    <a:alpha val="43137"/>
                  </a:srgbClr>
                </a:outerShdw>
              </a:effectLst>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238E6F94-9AA9-E364-8E99-97BCFA69C7C1}"/>
              </a:ext>
            </a:extLst>
          </p:cNvPr>
          <p:cNvPicPr>
            <a:picLocks noChangeAspect="1"/>
          </p:cNvPicPr>
          <p:nvPr/>
        </p:nvPicPr>
        <p:blipFill>
          <a:blip r:embed="rId5"/>
          <a:stretch>
            <a:fillRect/>
          </a:stretch>
        </p:blipFill>
        <p:spPr>
          <a:xfrm rot="10800000" flipV="1">
            <a:off x="499907" y="1508043"/>
            <a:ext cx="10958109" cy="48007"/>
          </a:xfrm>
          <a:prstGeom prst="rect">
            <a:avLst/>
          </a:prstGeom>
        </p:spPr>
      </p:pic>
    </p:spTree>
    <p:extLst>
      <p:ext uri="{BB962C8B-B14F-4D97-AF65-F5344CB8AC3E}">
        <p14:creationId xmlns:p14="http://schemas.microsoft.com/office/powerpoint/2010/main" val="173799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2"/>
          <p:cNvSpPr/>
          <p:nvPr/>
        </p:nvSpPr>
        <p:spPr>
          <a:xfrm>
            <a:off x="1524000" y="4304150"/>
            <a:ext cx="7352400" cy="1640100"/>
          </a:xfrm>
          <a:prstGeom prst="rect">
            <a:avLst/>
          </a:prstGeom>
          <a:solidFill>
            <a:srgbClr val="FFFFFF"/>
          </a:solidFill>
          <a:ln>
            <a:noFill/>
          </a:ln>
        </p:spPr>
        <p:txBody>
          <a:bodyPr spcFirstLastPara="1" wrap="square" lIns="91425" tIns="91425" rIns="91425" bIns="91425" anchor="ctr" anchorCtr="0">
            <a:noAutofit/>
          </a:bodyPr>
          <a:lstStyle/>
          <a:p>
            <a:pPr algn="l" rtl="0"/>
            <a:endParaRPr dirty="0"/>
          </a:p>
        </p:txBody>
      </p:sp>
      <p:sp>
        <p:nvSpPr>
          <p:cNvPr id="177" name="Google Shape;177;p22"/>
          <p:cNvSpPr txBox="1">
            <a:spLocks noGrp="1"/>
          </p:cNvSpPr>
          <p:nvPr>
            <p:ph type="sldNum" idx="12"/>
          </p:nvPr>
        </p:nvSpPr>
        <p:spPr>
          <a:xfrm>
            <a:off x="11612850" y="6338419"/>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5</a:t>
            </a:fld>
            <a:endParaRPr dirty="0"/>
          </a:p>
        </p:txBody>
      </p:sp>
      <p:sp>
        <p:nvSpPr>
          <p:cNvPr id="8" name="Google Shape;125;p17">
            <a:extLst>
              <a:ext uri="{FF2B5EF4-FFF2-40B4-BE49-F238E27FC236}">
                <a16:creationId xmlns:a16="http://schemas.microsoft.com/office/drawing/2014/main" id="{B44C3C8F-D077-4EEA-96B6-40F336C0861C}"/>
              </a:ext>
            </a:extLst>
          </p:cNvPr>
          <p:cNvSpPr txBox="1">
            <a:spLocks noGrp="1"/>
          </p:cNvSpPr>
          <p:nvPr>
            <p:ph type="body" idx="1"/>
          </p:nvPr>
        </p:nvSpPr>
        <p:spPr>
          <a:xfrm>
            <a:off x="6830442" y="1173516"/>
            <a:ext cx="5331108" cy="6261267"/>
          </a:xfrm>
          <a:prstGeom prst="rect">
            <a:avLst/>
          </a:prstGeom>
        </p:spPr>
        <p:txBody>
          <a:bodyPr spcFirstLastPara="1" vert="horz" wrap="square" lIns="91425" tIns="91425" rIns="91425" bIns="91425" rtlCol="1" anchor="t" anchorCtr="0">
            <a:noAutofit/>
          </a:bodyPr>
          <a:lstStyle/>
          <a:p>
            <a:pPr marL="38100" indent="0">
              <a:buNone/>
            </a:pPr>
            <a:r>
              <a:rPr lang="he-IL" b="1" i="1" dirty="0">
                <a:solidFill>
                  <a:srgbClr val="F20253"/>
                </a:solidFill>
              </a:rPr>
              <a:t>מהי בינה מלאכותית? </a:t>
            </a:r>
            <a:endParaRPr lang="en-US" b="1" i="1" dirty="0">
              <a:solidFill>
                <a:srgbClr val="F20253"/>
              </a:solidFill>
            </a:endParaRPr>
          </a:p>
          <a:p>
            <a:pPr marL="38100" indent="0">
              <a:buNone/>
            </a:pPr>
            <a:r>
              <a:rPr lang="he-IL" dirty="0">
                <a:solidFill>
                  <a:schemeClr val="bg2">
                    <a:lumMod val="50000"/>
                  </a:schemeClr>
                </a:solidFill>
              </a:rPr>
              <a:t>טכנולוגיה חישובית המאפשרת למכונות לקבל החלטות באמצעות חיקוי אינטליגנציה ותהליכים קוגניטיביים אנושיים</a:t>
            </a:r>
            <a:endParaRPr lang="en-US" dirty="0">
              <a:solidFill>
                <a:schemeClr val="bg2">
                  <a:lumMod val="50000"/>
                </a:schemeClr>
              </a:solidFill>
            </a:endParaRPr>
          </a:p>
          <a:p>
            <a:pPr marL="38100" indent="0">
              <a:buNone/>
            </a:pPr>
            <a:r>
              <a:rPr lang="en-US" dirty="0">
                <a:solidFill>
                  <a:schemeClr val="bg2">
                    <a:lumMod val="50000"/>
                  </a:schemeClr>
                </a:solidFill>
              </a:rPr>
              <a:t>(</a:t>
            </a:r>
            <a:r>
              <a:rPr lang="en-US" dirty="0" err="1">
                <a:solidFill>
                  <a:schemeClr val="bg2">
                    <a:lumMod val="50000"/>
                  </a:schemeClr>
                </a:solidFill>
              </a:rPr>
              <a:t>Chounta</a:t>
            </a:r>
            <a:r>
              <a:rPr lang="en-US" dirty="0">
                <a:solidFill>
                  <a:schemeClr val="bg2">
                    <a:lumMod val="50000"/>
                  </a:schemeClr>
                </a:solidFill>
              </a:rPr>
              <a:t> et al., 2022)</a:t>
            </a:r>
            <a:r>
              <a:rPr lang="he-IL" dirty="0">
                <a:solidFill>
                  <a:schemeClr val="bg2">
                    <a:lumMod val="50000"/>
                  </a:schemeClr>
                </a:solidFill>
              </a:rPr>
              <a:t> </a:t>
            </a:r>
            <a:endParaRPr lang="en-US" dirty="0">
              <a:solidFill>
                <a:schemeClr val="bg2">
                  <a:lumMod val="50000"/>
                </a:schemeClr>
              </a:solidFill>
            </a:endParaRPr>
          </a:p>
          <a:p>
            <a:pPr marL="38100" indent="0">
              <a:buNone/>
            </a:pPr>
            <a:r>
              <a:rPr lang="he-IL" dirty="0">
                <a:solidFill>
                  <a:schemeClr val="bg2">
                    <a:lumMod val="50000"/>
                  </a:schemeClr>
                </a:solidFill>
              </a:rPr>
              <a:t>מכונות אלו מאומנות לבצע פונקציות אנושיות בסיסיות, כמו הדמיה של שיחה פשוטה, פענוח קוד מורכב ויצירת של </a:t>
            </a:r>
            <a:r>
              <a:rPr lang="he-IL" dirty="0" err="1">
                <a:solidFill>
                  <a:schemeClr val="bg2">
                    <a:lumMod val="50000"/>
                  </a:schemeClr>
                </a:solidFill>
              </a:rPr>
              <a:t>יצוגים</a:t>
            </a:r>
            <a:r>
              <a:rPr lang="he-IL" dirty="0">
                <a:solidFill>
                  <a:schemeClr val="bg2">
                    <a:lumMod val="50000"/>
                  </a:schemeClr>
                </a:solidFill>
              </a:rPr>
              <a:t> </a:t>
            </a:r>
            <a:r>
              <a:rPr lang="he-IL" dirty="0" err="1">
                <a:solidFill>
                  <a:schemeClr val="bg2">
                    <a:lumMod val="50000"/>
                  </a:schemeClr>
                </a:solidFill>
              </a:rPr>
              <a:t>ויזואלים</a:t>
            </a:r>
            <a:endParaRPr lang="en-US" dirty="0">
              <a:solidFill>
                <a:schemeClr val="bg2">
                  <a:lumMod val="50000"/>
                </a:schemeClr>
              </a:solidFill>
            </a:endParaRPr>
          </a:p>
          <a:p>
            <a:pPr marL="38100" indent="0">
              <a:buNone/>
            </a:pPr>
            <a:r>
              <a:rPr lang="he-IL" dirty="0">
                <a:solidFill>
                  <a:schemeClr val="bg2">
                    <a:lumMod val="50000"/>
                  </a:schemeClr>
                </a:solidFill>
              </a:rPr>
              <a:t>(</a:t>
            </a:r>
            <a:r>
              <a:rPr lang="en-US" dirty="0" err="1">
                <a:solidFill>
                  <a:schemeClr val="bg2">
                    <a:lumMod val="50000"/>
                  </a:schemeClr>
                </a:solidFill>
              </a:rPr>
              <a:t>Haenlein</a:t>
            </a:r>
            <a:r>
              <a:rPr lang="en-US" dirty="0">
                <a:solidFill>
                  <a:schemeClr val="bg2">
                    <a:lumMod val="50000"/>
                  </a:schemeClr>
                </a:solidFill>
              </a:rPr>
              <a:t> &amp; Kaplan, 2019; Buchanan, 2005. </a:t>
            </a:r>
            <a:r>
              <a:rPr lang="he-IL" dirty="0">
                <a:solidFill>
                  <a:schemeClr val="bg2">
                    <a:lumMod val="50000"/>
                  </a:schemeClr>
                </a:solidFill>
              </a:rPr>
              <a:t>).</a:t>
            </a:r>
          </a:p>
        </p:txBody>
      </p:sp>
      <p:pic>
        <p:nvPicPr>
          <p:cNvPr id="7" name="תמונה 6">
            <a:extLst>
              <a:ext uri="{FF2B5EF4-FFF2-40B4-BE49-F238E27FC236}">
                <a16:creationId xmlns:a16="http://schemas.microsoft.com/office/drawing/2014/main" id="{F27E63C7-A553-03C8-C34F-9E721490B3D7}"/>
              </a:ext>
            </a:extLst>
          </p:cNvPr>
          <p:cNvPicPr>
            <a:picLocks noChangeAspect="1"/>
          </p:cNvPicPr>
          <p:nvPr/>
        </p:nvPicPr>
        <p:blipFill>
          <a:blip r:embed="rId3"/>
          <a:stretch>
            <a:fillRect/>
          </a:stretch>
        </p:blipFill>
        <p:spPr>
          <a:xfrm>
            <a:off x="477814" y="1173516"/>
            <a:ext cx="6134956" cy="50870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6"/>
          <p:cNvSpPr txBox="1">
            <a:spLocks noGrp="1"/>
          </p:cNvSpPr>
          <p:nvPr>
            <p:ph type="sldNum" idx="12"/>
          </p:nvPr>
        </p:nvSpPr>
        <p:spPr>
          <a:xfrm>
            <a:off x="8796270" y="6440100"/>
            <a:ext cx="6149248" cy="417900"/>
          </a:xfrm>
          <a:prstGeom prst="rect">
            <a:avLst/>
          </a:prstGeom>
        </p:spPr>
        <p:txBody>
          <a:bodyPr spcFirstLastPara="1" vert="horz" wrap="square" lIns="91425" tIns="91425" rIns="91425" bIns="91425" rtlCol="1" anchor="t" anchorCtr="0">
            <a:noAutofit/>
          </a:bodyPr>
          <a:lstStyle/>
          <a:p>
            <a:pPr rtl="0"/>
            <a:fld id="{00000000-1234-1234-1234-123412341234}" type="slidenum">
              <a:rPr lang="en"/>
              <a:pPr rtl="0"/>
              <a:t>6</a:t>
            </a:fld>
            <a:endParaRPr dirty="0"/>
          </a:p>
        </p:txBody>
      </p:sp>
      <p:sp>
        <p:nvSpPr>
          <p:cNvPr id="4" name="מלבן 3">
            <a:extLst>
              <a:ext uri="{FF2B5EF4-FFF2-40B4-BE49-F238E27FC236}">
                <a16:creationId xmlns:a16="http://schemas.microsoft.com/office/drawing/2014/main" id="{AD7BAEFF-0471-4A36-A5DE-D6BCAF4AD274}"/>
              </a:ext>
            </a:extLst>
          </p:cNvPr>
          <p:cNvSpPr/>
          <p:nvPr/>
        </p:nvSpPr>
        <p:spPr>
          <a:xfrm>
            <a:off x="5637212" y="2055874"/>
            <a:ext cx="990600" cy="59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חץ: סוגר זוויתי 2">
            <a:extLst>
              <a:ext uri="{FF2B5EF4-FFF2-40B4-BE49-F238E27FC236}">
                <a16:creationId xmlns:a16="http://schemas.microsoft.com/office/drawing/2014/main" id="{03662C68-C60F-454D-A135-6E1E2AB8999D}"/>
              </a:ext>
            </a:extLst>
          </p:cNvPr>
          <p:cNvSpPr/>
          <p:nvPr/>
        </p:nvSpPr>
        <p:spPr>
          <a:xfrm rot="10800000">
            <a:off x="11324840" y="2562566"/>
            <a:ext cx="404810" cy="661987"/>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lumMod val="50000"/>
                </a:schemeClr>
              </a:solidFill>
            </a:endParaRPr>
          </a:p>
        </p:txBody>
      </p:sp>
      <p:sp>
        <p:nvSpPr>
          <p:cNvPr id="5" name="מציין מיקום טקסט 4">
            <a:extLst>
              <a:ext uri="{FF2B5EF4-FFF2-40B4-BE49-F238E27FC236}">
                <a16:creationId xmlns:a16="http://schemas.microsoft.com/office/drawing/2014/main" id="{34D6AF92-0ED2-2BBB-168A-2516259377A7}"/>
              </a:ext>
            </a:extLst>
          </p:cNvPr>
          <p:cNvSpPr>
            <a:spLocks noGrp="1"/>
          </p:cNvSpPr>
          <p:nvPr>
            <p:ph type="body" idx="1"/>
          </p:nvPr>
        </p:nvSpPr>
        <p:spPr>
          <a:xfrm>
            <a:off x="111715" y="2346960"/>
            <a:ext cx="11050993" cy="1093200"/>
          </a:xfrm>
        </p:spPr>
        <p:txBody>
          <a:bodyPr>
            <a:noAutofit/>
          </a:bodyPr>
          <a:lstStyle/>
          <a:p>
            <a:pPr marL="38100" indent="0" algn="r" rtl="1">
              <a:lnSpc>
                <a:spcPct val="150000"/>
              </a:lnSpc>
              <a:buNone/>
            </a:pPr>
            <a:r>
              <a:rPr lang="he-IL" sz="3200" i="0" dirty="0">
                <a:solidFill>
                  <a:schemeClr val="accent3">
                    <a:lumMod val="50000"/>
                  </a:schemeClr>
                </a:solidFill>
              </a:rPr>
              <a:t>כיצד להתמודד עם יישומים אלו ?</a:t>
            </a:r>
          </a:p>
          <a:p>
            <a:pPr marL="38100" indent="0" algn="r" rtl="1">
              <a:lnSpc>
                <a:spcPct val="150000"/>
              </a:lnSpc>
              <a:buNone/>
            </a:pPr>
            <a:r>
              <a:rPr lang="he-IL" sz="3200" i="0" dirty="0">
                <a:solidFill>
                  <a:schemeClr val="accent3">
                    <a:lumMod val="50000"/>
                  </a:schemeClr>
                </a:solidFill>
              </a:rPr>
              <a:t>כיצד מורים יכולים לשלב כלים של בינה מלאכותית בשיעורים ובתוכנית הלימודים ולסייע לתלמידים לפתח הבנה טובה לשיפור הלמידה, החשיבה הביקורתית והיצירתיות?</a:t>
            </a:r>
            <a:endParaRPr lang="en-US" sz="3200" i="0" dirty="0">
              <a:solidFill>
                <a:schemeClr val="accent3">
                  <a:lumMod val="50000"/>
                </a:schemeClr>
              </a:solidFill>
            </a:endParaRPr>
          </a:p>
        </p:txBody>
      </p:sp>
      <p:sp>
        <p:nvSpPr>
          <p:cNvPr id="10" name="Google Shape;93;p13">
            <a:extLst>
              <a:ext uri="{FF2B5EF4-FFF2-40B4-BE49-F238E27FC236}">
                <a16:creationId xmlns:a16="http://schemas.microsoft.com/office/drawing/2014/main" id="{42C4BDFE-FAD2-A8A1-D969-51E8C309A628}"/>
              </a:ext>
            </a:extLst>
          </p:cNvPr>
          <p:cNvSpPr txBox="1">
            <a:spLocks/>
          </p:cNvSpPr>
          <p:nvPr/>
        </p:nvSpPr>
        <p:spPr>
          <a:xfrm>
            <a:off x="111715" y="2395783"/>
            <a:ext cx="11811324" cy="1143000"/>
          </a:xfrm>
          <a:prstGeom prst="rect">
            <a:avLst/>
          </a:prstGeom>
        </p:spPr>
        <p:txBody>
          <a:bodyPr spcFirstLastPara="1" vert="horz" wrap="square" lIns="91425" tIns="91425" rIns="91425" bIns="91425" rtlCol="1" anchor="b"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rgbClr val="0070C0"/>
              </a:solidFill>
              <a:effectLst>
                <a:outerShdw blurRad="38100" dist="38100" dir="2700000" algn="tl">
                  <a:srgbClr val="000000">
                    <a:alpha val="43137"/>
                  </a:srgbClr>
                </a:outerShdw>
              </a:effectLst>
              <a:latin typeface="Arial"/>
              <a:cs typeface="Arial"/>
              <a:sym typeface="Arial"/>
            </a:endParaRPr>
          </a:p>
        </p:txBody>
      </p:sp>
      <p:sp>
        <p:nvSpPr>
          <p:cNvPr id="6" name="Google Shape;93;p13">
            <a:extLst>
              <a:ext uri="{FF2B5EF4-FFF2-40B4-BE49-F238E27FC236}">
                <a16:creationId xmlns:a16="http://schemas.microsoft.com/office/drawing/2014/main" id="{272E3EB4-0538-AE40-B09F-3876340CED55}"/>
              </a:ext>
            </a:extLst>
          </p:cNvPr>
          <p:cNvSpPr txBox="1">
            <a:spLocks/>
          </p:cNvSpPr>
          <p:nvPr/>
        </p:nvSpPr>
        <p:spPr>
          <a:xfrm>
            <a:off x="226850" y="228440"/>
            <a:ext cx="11811324" cy="1143000"/>
          </a:xfrm>
          <a:prstGeom prst="rect">
            <a:avLst/>
          </a:prstGeom>
        </p:spPr>
        <p:txBody>
          <a:bodyPr spcFirstLastPara="1" vert="horz" wrap="square" lIns="91425" tIns="91425" rIns="91425" bIns="91425" rtlCol="1" anchor="b"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he-IL" sz="4800" b="1" dirty="0">
                <a:solidFill>
                  <a:srgbClr val="0070C0"/>
                </a:solidFill>
                <a:effectLst>
                  <a:outerShdw blurRad="38100" dist="38100" dir="2700000" algn="tl">
                    <a:srgbClr val="000000">
                      <a:alpha val="43137"/>
                    </a:srgbClr>
                  </a:outerShdw>
                </a:effectLst>
                <a:latin typeface="Arial"/>
                <a:cs typeface="Arial"/>
                <a:sym typeface="Arial"/>
              </a:rPr>
              <a:t>השאלות שמתעוררות בהקשר החינוכי</a:t>
            </a:r>
            <a:endParaRPr lang="en-US" sz="4800" b="1" dirty="0">
              <a:solidFill>
                <a:srgbClr val="0070C0"/>
              </a:solidFill>
              <a:effectLst>
                <a:outerShdw blurRad="38100" dist="38100" dir="2700000" algn="tl">
                  <a:srgbClr val="000000">
                    <a:alpha val="43137"/>
                  </a:srgbClr>
                </a:outerShdw>
              </a:effectLst>
              <a:latin typeface="Arial"/>
              <a:cs typeface="Arial"/>
              <a:sym typeface="Arial"/>
            </a:endParaRPr>
          </a:p>
        </p:txBody>
      </p:sp>
      <p:sp>
        <p:nvSpPr>
          <p:cNvPr id="7" name="חץ: סוגר זוויתי 6">
            <a:extLst>
              <a:ext uri="{FF2B5EF4-FFF2-40B4-BE49-F238E27FC236}">
                <a16:creationId xmlns:a16="http://schemas.microsoft.com/office/drawing/2014/main" id="{00228A0D-439E-61E2-7A41-EBF8CAE5AEF1}"/>
              </a:ext>
            </a:extLst>
          </p:cNvPr>
          <p:cNvSpPr/>
          <p:nvPr/>
        </p:nvSpPr>
        <p:spPr>
          <a:xfrm rot="10800000">
            <a:off x="11324840" y="3374571"/>
            <a:ext cx="404810" cy="661987"/>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lumMod val="50000"/>
                </a:schemeClr>
              </a:solidFill>
            </a:endParaRPr>
          </a:p>
        </p:txBody>
      </p:sp>
      <p:sp>
        <p:nvSpPr>
          <p:cNvPr id="8" name="חץ: סוגר זוויתי 7">
            <a:extLst>
              <a:ext uri="{FF2B5EF4-FFF2-40B4-BE49-F238E27FC236}">
                <a16:creationId xmlns:a16="http://schemas.microsoft.com/office/drawing/2014/main" id="{2BFE969C-2942-55D2-1ADC-3119EF62A353}"/>
              </a:ext>
            </a:extLst>
          </p:cNvPr>
          <p:cNvSpPr/>
          <p:nvPr/>
        </p:nvSpPr>
        <p:spPr>
          <a:xfrm rot="5400000">
            <a:off x="5930106" y="1622533"/>
            <a:ext cx="404810" cy="661987"/>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lumMod val="50000"/>
                </a:schemeClr>
              </a:solidFill>
            </a:endParaRPr>
          </a:p>
        </p:txBody>
      </p:sp>
    </p:spTree>
    <p:extLst>
      <p:ext uri="{BB962C8B-B14F-4D97-AF65-F5344CB8AC3E}">
        <p14:creationId xmlns:p14="http://schemas.microsoft.com/office/powerpoint/2010/main" val="344243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41188" y="1077362"/>
            <a:ext cx="11509624"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r">
              <a:lnSpc>
                <a:spcPct val="150000"/>
              </a:lnSpc>
              <a:spcBef>
                <a:spcPts val="200"/>
              </a:spcBef>
            </a:pPr>
            <a:r>
              <a:rPr lang="he-IL" dirty="0">
                <a:solidFill>
                  <a:schemeClr val="accent3">
                    <a:lumMod val="50000"/>
                  </a:schemeClr>
                </a:solidFill>
              </a:rPr>
              <a:t>החשש לצד הציפייה</a:t>
            </a:r>
          </a:p>
          <a:p>
            <a:pPr algn="r">
              <a:lnSpc>
                <a:spcPct val="150000"/>
              </a:lnSpc>
              <a:spcBef>
                <a:spcPts val="200"/>
              </a:spcBef>
            </a:pPr>
            <a:endParaRPr lang="he-IL" dirty="0">
              <a:solidFill>
                <a:schemeClr val="accent3">
                  <a:lumMod val="50000"/>
                </a:schemeClr>
              </a:solidFill>
            </a:endParaRPr>
          </a:p>
          <a:p>
            <a:pPr marL="38100" indent="0" algn="l" rtl="0">
              <a:lnSpc>
                <a:spcPct val="150000"/>
              </a:lnSpc>
              <a:spcBef>
                <a:spcPts val="200"/>
              </a:spcBef>
              <a:buNone/>
            </a:pPr>
            <a:r>
              <a:rPr lang="en-US" dirty="0">
                <a:solidFill>
                  <a:schemeClr val="accent3">
                    <a:lumMod val="50000"/>
                  </a:schemeClr>
                </a:solidFill>
              </a:rPr>
              <a:t> </a:t>
            </a:r>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7</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73300" y="93648"/>
            <a:ext cx="11811324" cy="1143000"/>
          </a:xfrm>
          <a:prstGeom prst="rect">
            <a:avLst/>
          </a:prstGeom>
        </p:spPr>
        <p:txBody>
          <a:bodyPr spcFirstLastPara="1" vert="horz" wrap="square" lIns="91425" tIns="91425" rIns="91425" bIns="91425" rtlCol="1" anchor="b" anchorCtr="0">
            <a:noAutofit/>
          </a:bodyPr>
          <a:lstStyle/>
          <a:p>
            <a:pPr lvl="0" algn="ctr"/>
            <a:r>
              <a:rPr lang="he-IL" sz="4800" b="1" dirty="0">
                <a:solidFill>
                  <a:srgbClr val="0070C0"/>
                </a:solidFill>
                <a:effectLst>
                  <a:outerShdw blurRad="38100" dist="38100" dir="2700000" algn="tl">
                    <a:srgbClr val="000000">
                      <a:alpha val="43137"/>
                    </a:srgbClr>
                  </a:outerShdw>
                </a:effectLst>
                <a:latin typeface="Arial"/>
                <a:cs typeface="Arial"/>
                <a:sym typeface="Arial"/>
              </a:rPr>
              <a:t>רוחות של שינוי... חדשנות משבשת?</a:t>
            </a:r>
            <a:endParaRPr lang="en-US" sz="4800" b="1" dirty="0">
              <a:solidFill>
                <a:srgbClr val="0070C0"/>
              </a:solidFill>
              <a:effectLst>
                <a:outerShdw blurRad="38100" dist="38100" dir="2700000" algn="tl">
                  <a:srgbClr val="000000">
                    <a:alpha val="43137"/>
                  </a:srgbClr>
                </a:outerShdw>
              </a:effectLst>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238E6F94-9AA9-E364-8E99-97BCFA69C7C1}"/>
              </a:ext>
            </a:extLst>
          </p:cNvPr>
          <p:cNvPicPr>
            <a:picLocks noChangeAspect="1"/>
          </p:cNvPicPr>
          <p:nvPr/>
        </p:nvPicPr>
        <p:blipFill>
          <a:blip r:embed="rId5"/>
          <a:stretch>
            <a:fillRect/>
          </a:stretch>
        </p:blipFill>
        <p:spPr>
          <a:xfrm rot="10800000" flipV="1">
            <a:off x="499907" y="1259468"/>
            <a:ext cx="10958109" cy="48007"/>
          </a:xfrm>
          <a:prstGeom prst="rect">
            <a:avLst/>
          </a:prstGeom>
        </p:spPr>
      </p:pic>
    </p:spTree>
    <p:extLst>
      <p:ext uri="{BB962C8B-B14F-4D97-AF65-F5344CB8AC3E}">
        <p14:creationId xmlns:p14="http://schemas.microsoft.com/office/powerpoint/2010/main" val="368691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105" y="656935"/>
            <a:ext cx="11128948" cy="5780638"/>
          </a:xfrm>
          <a:prstGeom prst="rect">
            <a:avLst/>
          </a:prstGeom>
        </p:spPr>
        <p:txBody>
          <a:bodyPr spcFirstLastPara="1" vert="horz" wrap="square" lIns="91425" tIns="91425" rIns="91425" bIns="91425" rtlCol="1" anchor="t" anchorCtr="0">
            <a:noAutofit/>
          </a:bodyPr>
          <a:lstStyle/>
          <a:p>
            <a:pPr marL="495300" lvl="1" indent="0" algn="l" rtl="0">
              <a:lnSpc>
                <a:spcPct val="150000"/>
              </a:lnSpc>
              <a:spcBef>
                <a:spcPts val="200"/>
              </a:spcBef>
              <a:buNone/>
            </a:pPr>
            <a:endParaRPr lang="he-IL" sz="1400" i="1" dirty="0"/>
          </a:p>
          <a:p>
            <a:pPr algn="r">
              <a:lnSpc>
                <a:spcPct val="150000"/>
              </a:lnSpc>
              <a:spcBef>
                <a:spcPts val="200"/>
              </a:spcBef>
            </a:pPr>
            <a:r>
              <a:rPr lang="he-IL" dirty="0">
                <a:solidFill>
                  <a:schemeClr val="accent3">
                    <a:lumMod val="50000"/>
                  </a:schemeClr>
                </a:solidFill>
              </a:rPr>
              <a:t>המחקר בוצע בתקופה בה יישומים של בינה מלאכותית בהן לדוגמא</a:t>
            </a:r>
            <a:r>
              <a:rPr lang="en-US" dirty="0">
                <a:solidFill>
                  <a:schemeClr val="accent3">
                    <a:lumMod val="50000"/>
                  </a:schemeClr>
                </a:solidFill>
              </a:rPr>
              <a:t>ChatGPT </a:t>
            </a:r>
            <a:r>
              <a:rPr lang="he-IL" dirty="0">
                <a:solidFill>
                  <a:schemeClr val="accent3">
                    <a:lumMod val="50000"/>
                  </a:schemeClr>
                </a:solidFill>
              </a:rPr>
              <a:t> </a:t>
            </a:r>
          </a:p>
          <a:p>
            <a:pPr marL="38100" indent="0" algn="r">
              <a:lnSpc>
                <a:spcPct val="150000"/>
              </a:lnSpc>
              <a:spcBef>
                <a:spcPts val="200"/>
              </a:spcBef>
              <a:buNone/>
            </a:pPr>
            <a:r>
              <a:rPr lang="he-IL" dirty="0">
                <a:solidFill>
                  <a:schemeClr val="accent3">
                    <a:lumMod val="50000"/>
                  </a:schemeClr>
                </a:solidFill>
              </a:rPr>
              <a:t>     ו – </a:t>
            </a:r>
            <a:r>
              <a:rPr lang="en-US" dirty="0">
                <a:solidFill>
                  <a:schemeClr val="accent3">
                    <a:lumMod val="50000"/>
                  </a:schemeClr>
                </a:solidFill>
              </a:rPr>
              <a:t>DELL-E </a:t>
            </a:r>
            <a:r>
              <a:rPr lang="he-IL" dirty="0">
                <a:solidFill>
                  <a:schemeClr val="accent3">
                    <a:lumMod val="50000"/>
                  </a:schemeClr>
                </a:solidFill>
              </a:rPr>
              <a:t> הושקו ועוררו הד תקשורתי רב. </a:t>
            </a:r>
          </a:p>
          <a:p>
            <a:pPr algn="r">
              <a:lnSpc>
                <a:spcPct val="150000"/>
              </a:lnSpc>
              <a:spcBef>
                <a:spcPts val="200"/>
              </a:spcBef>
            </a:pPr>
            <a:r>
              <a:rPr lang="he-IL" dirty="0">
                <a:solidFill>
                  <a:schemeClr val="accent3">
                    <a:lumMod val="50000"/>
                  </a:schemeClr>
                </a:solidFill>
              </a:rPr>
              <a:t>אחד הכלים הבולטים שעורר שיח הוא זהו </a:t>
            </a:r>
            <a:r>
              <a:rPr lang="en-US" dirty="0">
                <a:solidFill>
                  <a:schemeClr val="accent3">
                    <a:lumMod val="50000"/>
                  </a:schemeClr>
                </a:solidFill>
              </a:rPr>
              <a:t>ChatGPT </a:t>
            </a:r>
            <a:r>
              <a:rPr lang="he-IL" dirty="0">
                <a:solidFill>
                  <a:schemeClr val="accent3">
                    <a:lumMod val="50000"/>
                  </a:schemeClr>
                </a:solidFill>
              </a:rPr>
              <a:t> המבוסס על טכנולוגיית מודל השפה (</a:t>
            </a:r>
            <a:r>
              <a:rPr lang="en-US" dirty="0">
                <a:solidFill>
                  <a:schemeClr val="accent3">
                    <a:lumMod val="50000"/>
                  </a:schemeClr>
                </a:solidFill>
              </a:rPr>
              <a:t>(Cotton et al., 2023; Dale, 2021; </a:t>
            </a:r>
            <a:r>
              <a:rPr lang="en-US" dirty="0" err="1">
                <a:solidFill>
                  <a:schemeClr val="accent3">
                    <a:lumMod val="50000"/>
                  </a:schemeClr>
                </a:solidFill>
              </a:rPr>
              <a:t>Kirmani</a:t>
            </a:r>
            <a:r>
              <a:rPr lang="en-US" dirty="0">
                <a:solidFill>
                  <a:schemeClr val="accent3">
                    <a:lumMod val="50000"/>
                  </a:schemeClr>
                </a:solidFill>
              </a:rPr>
              <a:t>, 2022</a:t>
            </a:r>
            <a:r>
              <a:rPr lang="he-IL" dirty="0">
                <a:solidFill>
                  <a:schemeClr val="accent3">
                    <a:lumMod val="50000"/>
                  </a:schemeClr>
                </a:solidFill>
              </a:rPr>
              <a:t> מדובר בצ'אט </a:t>
            </a:r>
            <a:r>
              <a:rPr lang="he-IL" dirty="0" err="1">
                <a:solidFill>
                  <a:schemeClr val="accent3">
                    <a:lumMod val="50000"/>
                  </a:schemeClr>
                </a:solidFill>
              </a:rPr>
              <a:t>בוט</a:t>
            </a:r>
            <a:r>
              <a:rPr lang="he-IL" dirty="0">
                <a:solidFill>
                  <a:schemeClr val="accent3">
                    <a:lumMod val="50000"/>
                  </a:schemeClr>
                </a:solidFill>
              </a:rPr>
              <a:t> מתוחכם המסוגל למלא מגוון רחב של בקשות מבוססות טקסט, בהן: מענה על שאלות פשוטות ומורכבות, ניהול שיח מסתעף וביצוע משימות מתקדמות כמו לכתוב סקירה או לכתוב חלקים בעבודות הגשה (</a:t>
            </a:r>
            <a:r>
              <a:rPr lang="en-US" dirty="0">
                <a:solidFill>
                  <a:schemeClr val="accent3">
                    <a:lumMod val="50000"/>
                  </a:schemeClr>
                </a:solidFill>
              </a:rPr>
              <a:t>Kong et al.,  (2023; </a:t>
            </a:r>
            <a:r>
              <a:rPr lang="en-US" dirty="0" err="1">
                <a:solidFill>
                  <a:schemeClr val="accent3">
                    <a:lumMod val="50000"/>
                  </a:schemeClr>
                </a:solidFill>
              </a:rPr>
              <a:t>Laupichler</a:t>
            </a:r>
            <a:r>
              <a:rPr lang="en-US" dirty="0">
                <a:solidFill>
                  <a:schemeClr val="accent3">
                    <a:lumMod val="50000"/>
                  </a:schemeClr>
                </a:solidFill>
              </a:rPr>
              <a:t> </a:t>
            </a:r>
            <a:r>
              <a:rPr lang="en-US" dirty="0" err="1">
                <a:solidFill>
                  <a:schemeClr val="accent3">
                    <a:lumMod val="50000"/>
                  </a:schemeClr>
                </a:solidFill>
              </a:rPr>
              <a:t>el</a:t>
            </a:r>
            <a:r>
              <a:rPr lang="en-US" dirty="0">
                <a:solidFill>
                  <a:schemeClr val="accent3">
                    <a:lumMod val="50000"/>
                  </a:schemeClr>
                </a:solidFill>
              </a:rPr>
              <a:t> al., 2022; Liu et al., 2021</a:t>
            </a:r>
            <a:r>
              <a:rPr lang="he-IL" dirty="0">
                <a:solidFill>
                  <a:schemeClr val="accent3">
                    <a:lumMod val="50000"/>
                  </a:schemeClr>
                </a:solidFill>
              </a:rPr>
              <a:t>.</a:t>
            </a:r>
            <a:endParaRPr lang="en-US" dirty="0">
              <a:solidFill>
                <a:schemeClr val="accent3">
                  <a:lumMod val="50000"/>
                </a:schemeClr>
              </a:solidFill>
            </a:endParaRPr>
          </a:p>
          <a:p>
            <a:pPr algn="r">
              <a:lnSpc>
                <a:spcPct val="150000"/>
              </a:lnSpc>
              <a:spcBef>
                <a:spcPts val="200"/>
              </a:spcBef>
            </a:pPr>
            <a:endParaRPr lang="en-US" sz="1000" dirty="0">
              <a:solidFill>
                <a:schemeClr val="accent3">
                  <a:lumMod val="50000"/>
                </a:schemeClr>
              </a:solidFill>
            </a:endParaRPr>
          </a:p>
          <a:p>
            <a:pPr algn="l" rtl="0">
              <a:lnSpc>
                <a:spcPct val="150000"/>
              </a:lnSpc>
              <a:spcBef>
                <a:spcPts val="200"/>
              </a:spcBef>
            </a:pPr>
            <a:endParaRPr lang="he-IL" sz="1000" dirty="0"/>
          </a:p>
        </p:txBody>
      </p:sp>
      <p:sp>
        <p:nvSpPr>
          <p:cNvPr id="126" name="Google Shape;126;p17"/>
          <p:cNvSpPr txBox="1">
            <a:spLocks noGrp="1"/>
          </p:cNvSpPr>
          <p:nvPr>
            <p:ph type="sldNum" idx="12"/>
          </p:nvPr>
        </p:nvSpPr>
        <p:spPr>
          <a:xfrm>
            <a:off x="11369735" y="6346452"/>
            <a:ext cx="548700" cy="417900"/>
          </a:xfrm>
          <a:prstGeom prst="rect">
            <a:avLst/>
          </a:prstGeom>
        </p:spPr>
        <p:txBody>
          <a:bodyPr spcFirstLastPara="1" vert="horz" wrap="square" lIns="91425" tIns="91425" rIns="91425" bIns="91425" rtlCol="1" anchor="t" anchorCtr="0">
            <a:noAutofit/>
          </a:bodyPr>
          <a:lstStyle/>
          <a:p>
            <a:pPr algn="r" rtl="0"/>
            <a:fld id="{00000000-1234-1234-1234-123412341234}" type="slidenum">
              <a:rPr lang="en"/>
              <a:pPr algn="r" rtl="0"/>
              <a:t>8</a:t>
            </a:fld>
            <a:endParaRPr dirty="0"/>
          </a:p>
        </p:txBody>
      </p:sp>
      <p:sp>
        <p:nvSpPr>
          <p:cNvPr id="5" name="Google Shape;93;p13">
            <a:extLst>
              <a:ext uri="{FF2B5EF4-FFF2-40B4-BE49-F238E27FC236}">
                <a16:creationId xmlns:a16="http://schemas.microsoft.com/office/drawing/2014/main" id="{7687789B-005B-4E9E-8CE8-7E3ACF8471C1}"/>
              </a:ext>
            </a:extLst>
          </p:cNvPr>
          <p:cNvSpPr txBox="1">
            <a:spLocks noGrp="1"/>
          </p:cNvSpPr>
          <p:nvPr>
            <p:ph type="title"/>
          </p:nvPr>
        </p:nvSpPr>
        <p:spPr>
          <a:xfrm>
            <a:off x="107111" y="-119304"/>
            <a:ext cx="11811324" cy="1143000"/>
          </a:xfrm>
          <a:prstGeom prst="rect">
            <a:avLst/>
          </a:prstGeom>
        </p:spPr>
        <p:txBody>
          <a:bodyPr spcFirstLastPara="1" vert="horz" wrap="square" lIns="91425" tIns="91425" rIns="91425" bIns="91425" rtlCol="1" anchor="b" anchorCtr="0">
            <a:noAutofit/>
          </a:bodyPr>
          <a:lstStyle/>
          <a:p>
            <a:pPr lvl="0" algn="ctr" rtl="0"/>
            <a:r>
              <a:rPr lang="he-IL" sz="4800" b="1" dirty="0">
                <a:solidFill>
                  <a:srgbClr val="0070C0"/>
                </a:solidFill>
                <a:latin typeface="Arial"/>
                <a:cs typeface="Arial"/>
                <a:sym typeface="Arial"/>
              </a:rPr>
              <a:t>הקונטקסט של המחקר – לשנות למשהו ויזואלי</a:t>
            </a:r>
            <a:endParaRPr lang="en-US" sz="4800" b="1" dirty="0">
              <a:solidFill>
                <a:srgbClr val="0070C0"/>
              </a:solidFill>
              <a:latin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BE9141-8C29-4F8C-A3A3-77239F6989AD}"/>
                  </a:ext>
                </a:extLst>
              </p14:cNvPr>
              <p14:cNvContentPartPr/>
              <p14:nvPr/>
            </p14:nvContentPartPr>
            <p14:xfrm>
              <a:off x="7987763" y="3547254"/>
              <a:ext cx="360" cy="360"/>
            </p14:xfrm>
          </p:contentPart>
        </mc:Choice>
        <mc:Fallback xmlns="">
          <p:pic>
            <p:nvPicPr>
              <p:cNvPr id="2" name="Ink 1">
                <a:extLst>
                  <a:ext uri="{FF2B5EF4-FFF2-40B4-BE49-F238E27FC236}">
                    <a16:creationId xmlns:a16="http://schemas.microsoft.com/office/drawing/2014/main" id="{2BBE9141-8C29-4F8C-A3A3-77239F6989AD}"/>
                  </a:ext>
                </a:extLst>
              </p:cNvPr>
              <p:cNvPicPr/>
              <p:nvPr/>
            </p:nvPicPr>
            <p:blipFill>
              <a:blip r:embed="rId4"/>
              <a:stretch>
                <a:fillRect/>
              </a:stretch>
            </p:blipFill>
            <p:spPr>
              <a:xfrm>
                <a:off x="7978763" y="3538254"/>
                <a:ext cx="18000" cy="18000"/>
              </a:xfrm>
              <a:prstGeom prst="rect">
                <a:avLst/>
              </a:prstGeom>
            </p:spPr>
          </p:pic>
        </mc:Fallback>
      </mc:AlternateContent>
      <p:pic>
        <p:nvPicPr>
          <p:cNvPr id="3" name="תמונה 2">
            <a:extLst>
              <a:ext uri="{FF2B5EF4-FFF2-40B4-BE49-F238E27FC236}">
                <a16:creationId xmlns:a16="http://schemas.microsoft.com/office/drawing/2014/main" id="{BF752113-A577-E48A-A75E-13D4B8A09AB3}"/>
              </a:ext>
            </a:extLst>
          </p:cNvPr>
          <p:cNvPicPr>
            <a:picLocks noChangeAspect="1"/>
          </p:cNvPicPr>
          <p:nvPr/>
        </p:nvPicPr>
        <p:blipFill>
          <a:blip r:embed="rId5"/>
          <a:stretch>
            <a:fillRect/>
          </a:stretch>
        </p:blipFill>
        <p:spPr>
          <a:xfrm rot="10800000" flipV="1">
            <a:off x="531525" y="975689"/>
            <a:ext cx="10958109" cy="48007"/>
          </a:xfrm>
          <a:prstGeom prst="rect">
            <a:avLst/>
          </a:prstGeom>
        </p:spPr>
      </p:pic>
    </p:spTree>
    <p:extLst>
      <p:ext uri="{BB962C8B-B14F-4D97-AF65-F5344CB8AC3E}">
        <p14:creationId xmlns:p14="http://schemas.microsoft.com/office/powerpoint/2010/main" val="298255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6"/>
          <p:cNvSpPr txBox="1">
            <a:spLocks noGrp="1"/>
          </p:cNvSpPr>
          <p:nvPr>
            <p:ph type="sldNum" idx="12"/>
          </p:nvPr>
        </p:nvSpPr>
        <p:spPr>
          <a:xfrm>
            <a:off x="8796270" y="6440100"/>
            <a:ext cx="6149248" cy="417900"/>
          </a:xfrm>
          <a:prstGeom prst="rect">
            <a:avLst/>
          </a:prstGeom>
        </p:spPr>
        <p:txBody>
          <a:bodyPr spcFirstLastPara="1" vert="horz" wrap="square" lIns="91425" tIns="91425" rIns="91425" bIns="91425" rtlCol="1" anchor="t" anchorCtr="0">
            <a:noAutofit/>
          </a:bodyPr>
          <a:lstStyle/>
          <a:p>
            <a:pPr rtl="0"/>
            <a:fld id="{00000000-1234-1234-1234-123412341234}" type="slidenum">
              <a:rPr lang="en"/>
              <a:pPr rtl="0"/>
              <a:t>9</a:t>
            </a:fld>
            <a:endParaRPr dirty="0"/>
          </a:p>
        </p:txBody>
      </p:sp>
      <p:sp>
        <p:nvSpPr>
          <p:cNvPr id="4" name="מלבן 3">
            <a:extLst>
              <a:ext uri="{FF2B5EF4-FFF2-40B4-BE49-F238E27FC236}">
                <a16:creationId xmlns:a16="http://schemas.microsoft.com/office/drawing/2014/main" id="{AD7BAEFF-0471-4A36-A5DE-D6BCAF4AD274}"/>
              </a:ext>
            </a:extLst>
          </p:cNvPr>
          <p:cNvSpPr/>
          <p:nvPr/>
        </p:nvSpPr>
        <p:spPr>
          <a:xfrm>
            <a:off x="5637212" y="1804158"/>
            <a:ext cx="990600" cy="59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חץ: סוגר זוויתי 2">
            <a:extLst>
              <a:ext uri="{FF2B5EF4-FFF2-40B4-BE49-F238E27FC236}">
                <a16:creationId xmlns:a16="http://schemas.microsoft.com/office/drawing/2014/main" id="{03662C68-C60F-454D-A135-6E1E2AB8999D}"/>
              </a:ext>
            </a:extLst>
          </p:cNvPr>
          <p:cNvSpPr/>
          <p:nvPr/>
        </p:nvSpPr>
        <p:spPr>
          <a:xfrm rot="5400000">
            <a:off x="5930107" y="2703195"/>
            <a:ext cx="404810" cy="661987"/>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lumMod val="50000"/>
                </a:schemeClr>
              </a:solidFill>
            </a:endParaRPr>
          </a:p>
        </p:txBody>
      </p:sp>
      <p:sp>
        <p:nvSpPr>
          <p:cNvPr id="5" name="מציין מיקום טקסט 4">
            <a:extLst>
              <a:ext uri="{FF2B5EF4-FFF2-40B4-BE49-F238E27FC236}">
                <a16:creationId xmlns:a16="http://schemas.microsoft.com/office/drawing/2014/main" id="{34D6AF92-0ED2-2BBB-168A-2516259377A7}"/>
              </a:ext>
            </a:extLst>
          </p:cNvPr>
          <p:cNvSpPr>
            <a:spLocks noGrp="1"/>
          </p:cNvSpPr>
          <p:nvPr>
            <p:ph type="body" idx="1"/>
          </p:nvPr>
        </p:nvSpPr>
        <p:spPr>
          <a:xfrm>
            <a:off x="302070" y="3373897"/>
            <a:ext cx="10998896" cy="1093200"/>
          </a:xfrm>
        </p:spPr>
        <p:txBody>
          <a:bodyPr>
            <a:noAutofit/>
          </a:bodyPr>
          <a:lstStyle/>
          <a:p>
            <a:pPr marL="38100" indent="0" algn="r" rtl="1">
              <a:lnSpc>
                <a:spcPct val="150000"/>
              </a:lnSpc>
              <a:buNone/>
            </a:pPr>
            <a:r>
              <a:rPr lang="he-IL" sz="3200" i="0" dirty="0">
                <a:solidFill>
                  <a:schemeClr val="accent3">
                    <a:lumMod val="50000"/>
                  </a:schemeClr>
                </a:solidFill>
              </a:rPr>
              <a:t>כיצד תופסים המורים את שילוב של יישומי בינה מלאכותית </a:t>
            </a:r>
            <a:endParaRPr lang="en-US" sz="3200" i="0" dirty="0">
              <a:solidFill>
                <a:schemeClr val="accent3">
                  <a:lumMod val="50000"/>
                </a:schemeClr>
              </a:solidFill>
            </a:endParaRPr>
          </a:p>
          <a:p>
            <a:pPr marL="38100" indent="0" algn="r" rtl="1">
              <a:lnSpc>
                <a:spcPct val="150000"/>
              </a:lnSpc>
              <a:buNone/>
            </a:pPr>
            <a:r>
              <a:rPr lang="he-IL" sz="3200" i="0" dirty="0">
                <a:solidFill>
                  <a:schemeClr val="accent3">
                    <a:lumMod val="50000"/>
                  </a:schemeClr>
                </a:solidFill>
              </a:rPr>
              <a:t>כמו </a:t>
            </a:r>
            <a:r>
              <a:rPr lang="en-US" sz="3200" i="0" dirty="0">
                <a:solidFill>
                  <a:schemeClr val="accent3">
                    <a:lumMod val="50000"/>
                  </a:schemeClr>
                </a:solidFill>
              </a:rPr>
              <a:t>ChatGPT</a:t>
            </a:r>
            <a:r>
              <a:rPr lang="he-IL" sz="3200" i="0" dirty="0">
                <a:solidFill>
                  <a:schemeClr val="accent3">
                    <a:lumMod val="50000"/>
                  </a:schemeClr>
                </a:solidFill>
              </a:rPr>
              <a:t> בהוראה ובלמידה בכיתתם? </a:t>
            </a:r>
            <a:endParaRPr lang="en-US" sz="3200" i="0" dirty="0">
              <a:solidFill>
                <a:schemeClr val="accent3">
                  <a:lumMod val="50000"/>
                </a:schemeClr>
              </a:solidFill>
            </a:endParaRPr>
          </a:p>
        </p:txBody>
      </p:sp>
      <p:sp>
        <p:nvSpPr>
          <p:cNvPr id="10" name="Google Shape;93;p13">
            <a:extLst>
              <a:ext uri="{FF2B5EF4-FFF2-40B4-BE49-F238E27FC236}">
                <a16:creationId xmlns:a16="http://schemas.microsoft.com/office/drawing/2014/main" id="{42C4BDFE-FAD2-A8A1-D969-51E8C309A628}"/>
              </a:ext>
            </a:extLst>
          </p:cNvPr>
          <p:cNvSpPr txBox="1">
            <a:spLocks/>
          </p:cNvSpPr>
          <p:nvPr/>
        </p:nvSpPr>
        <p:spPr>
          <a:xfrm>
            <a:off x="0" y="391847"/>
            <a:ext cx="11811324" cy="1143000"/>
          </a:xfrm>
          <a:prstGeom prst="rect">
            <a:avLst/>
          </a:prstGeom>
        </p:spPr>
        <p:txBody>
          <a:bodyPr spcFirstLastPara="1" vert="horz" wrap="square" lIns="91425" tIns="91425" rIns="91425" bIns="91425" rtlCol="1" anchor="b"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he-IL" sz="4800" b="1" dirty="0">
                <a:solidFill>
                  <a:srgbClr val="0070C0"/>
                </a:solidFill>
                <a:effectLst>
                  <a:outerShdw blurRad="38100" dist="38100" dir="2700000" algn="tl">
                    <a:srgbClr val="000000">
                      <a:alpha val="43137"/>
                    </a:srgbClr>
                  </a:outerShdw>
                </a:effectLst>
                <a:latin typeface="Arial"/>
                <a:cs typeface="Arial"/>
                <a:sym typeface="Arial"/>
              </a:rPr>
              <a:t>שאלת המחקר</a:t>
            </a:r>
            <a:endParaRPr lang="en-US" sz="4800" b="1" dirty="0">
              <a:solidFill>
                <a:srgbClr val="0070C0"/>
              </a:solidFill>
              <a:effectLst>
                <a:outerShdw blurRad="38100" dist="38100" dir="2700000" algn="tl">
                  <a:srgbClr val="000000">
                    <a:alpha val="43137"/>
                  </a:srgbClr>
                </a:outerShdw>
              </a:effectLst>
              <a:latin typeface="Arial"/>
              <a:cs typeface="Arial"/>
              <a:sym typeface="Arial"/>
            </a:endParaRPr>
          </a:p>
        </p:txBody>
      </p:sp>
    </p:spTree>
    <p:extLst>
      <p:ext uri="{BB962C8B-B14F-4D97-AF65-F5344CB8AC3E}">
        <p14:creationId xmlns:p14="http://schemas.microsoft.com/office/powerpoint/2010/main" val="220613361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22195</TotalTime>
  <Words>2995</Words>
  <Application>Microsoft Office PowerPoint</Application>
  <PresentationFormat>מסך רחב</PresentationFormat>
  <Paragraphs>261</Paragraphs>
  <Slides>35</Slides>
  <Notes>34</Notes>
  <HiddenSlides>5</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35</vt:i4>
      </vt:variant>
    </vt:vector>
  </HeadingPairs>
  <TitlesOfParts>
    <vt:vector size="42" baseType="lpstr">
      <vt:lpstr>Arial</vt:lpstr>
      <vt:lpstr>Assistant</vt:lpstr>
      <vt:lpstr>Calibri</vt:lpstr>
      <vt:lpstr>Calibri Light</vt:lpstr>
      <vt:lpstr>Lato</vt:lpstr>
      <vt:lpstr>Times New Roman</vt:lpstr>
      <vt:lpstr>ערכת נושא Office</vt:lpstr>
      <vt:lpstr>מצגת של PowerPoint‏</vt:lpstr>
      <vt:lpstr>החוקרות</vt:lpstr>
      <vt:lpstr>הקדמה</vt:lpstr>
      <vt:lpstr>הקדמה</vt:lpstr>
      <vt:lpstr>מצגת של PowerPoint‏</vt:lpstr>
      <vt:lpstr>מצגת של PowerPoint‏</vt:lpstr>
      <vt:lpstr>רוחות של שינוי... חדשנות משבשת?</vt:lpstr>
      <vt:lpstr>הקונטקסט של המחקר – לשנות למשהו ויזואלי</vt:lpstr>
      <vt:lpstr>מצגת של PowerPoint‏</vt:lpstr>
      <vt:lpstr>מתודולוגיה</vt:lpstr>
      <vt:lpstr>מובילים טכנו-פדגוגיים / רכזי תקשוב </vt:lpstr>
      <vt:lpstr>מתודולוגיה</vt:lpstr>
      <vt:lpstr>מצגת של PowerPoint‏</vt:lpstr>
      <vt:lpstr>מצגת של PowerPoint‏</vt:lpstr>
      <vt:lpstr>ממצאים</vt:lpstr>
      <vt:lpstr>העדר מענה להיבט הרגשי חברתי (SEL)</vt:lpstr>
      <vt:lpstr>התמודדות עם השינוי</vt:lpstr>
      <vt:lpstr>התמודדות עם השינוי</vt:lpstr>
      <vt:lpstr>חשש להעתקות</vt:lpstr>
      <vt:lpstr>תפקיד המורה</vt:lpstr>
      <vt:lpstr>תפקיד המורה – מתייתר?</vt:lpstr>
      <vt:lpstr>אוריינויות מתאימות  </vt:lpstr>
      <vt:lpstr>הנחיה וכלים ממשרד החינוך </vt:lpstr>
      <vt:lpstr>התאמת שיטות ההוראה</vt:lpstr>
      <vt:lpstr>מיומנויות התלמידים</vt:lpstr>
      <vt:lpstr>הדרכה, סיוע וליווי</vt:lpstr>
      <vt:lpstr>מהימנות המידע</vt:lpstr>
      <vt:lpstr>פרטיות</vt:lpstr>
      <vt:lpstr>דיון ומסקנות עיקריות</vt:lpstr>
      <vt:lpstr>פנינו לאן?</vt:lpstr>
      <vt:lpstr>שאלות למחקרי המשך</vt:lpstr>
      <vt:lpstr>מגבלות המחקר</vt:lpstr>
      <vt:lpstr>שאלות למחקרי המשך</vt:lpstr>
      <vt:lpstr>References</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תפיסות ודפוסים של מורי מורים באשר לשילוב משחק דיגיטלי  בהכשרת מורים - במהלך תקופת הקורונה</dc:title>
  <dc:creator>180620</dc:creator>
  <cp:lastModifiedBy>מירב חיאק</cp:lastModifiedBy>
  <cp:revision>231</cp:revision>
  <dcterms:created xsi:type="dcterms:W3CDTF">2021-02-02T19:13:02Z</dcterms:created>
  <dcterms:modified xsi:type="dcterms:W3CDTF">2023-06-28T03:58:48Z</dcterms:modified>
</cp:coreProperties>
</file>