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sldIdLst>
    <p:sldId id="256" r:id="rId2"/>
    <p:sldId id="257" r:id="rId3"/>
    <p:sldId id="258" r:id="rId4"/>
    <p:sldId id="259" r:id="rId5"/>
    <p:sldId id="260" r:id="rId6"/>
    <p:sldId id="262" r:id="rId7"/>
    <p:sldId id="266" r:id="rId8"/>
    <p:sldId id="270" r:id="rId9"/>
    <p:sldId id="271" r:id="rId10"/>
    <p:sldId id="272" r:id="rId11"/>
    <p:sldId id="273" r:id="rId12"/>
    <p:sldId id="278" r:id="rId13"/>
    <p:sldId id="279" r:id="rId14"/>
    <p:sldId id="280" r:id="rId15"/>
    <p:sldId id="281" r:id="rId16"/>
    <p:sldId id="282" r:id="rId17"/>
    <p:sldId id="283" r:id="rId18"/>
    <p:sldId id="265" r:id="rId19"/>
    <p:sldId id="275" r:id="rId20"/>
    <p:sldId id="276" r:id="rId21"/>
    <p:sldId id="277" r:id="rId22"/>
    <p:sldId id="274" r:id="rId23"/>
  </p:sldIdLst>
  <p:sldSz cx="12192000" cy="6858000"/>
  <p:notesSz cx="6858000" cy="9144000"/>
  <p:defaultTextStyle>
    <a:defPPr>
      <a:defRPr lang="he-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en-US" dirty="0"/>
              <a:t>Click to edit Master title style</a:t>
            </a:r>
          </a:p>
        </p:txBody>
      </p:sp>
      <p:sp>
        <p:nvSpPr>
          <p:cNvPr id="3" name="Subtitle 2">
            <a:extLst>
              <a:ext uri="{FF2B5EF4-FFF2-40B4-BE49-F238E27FC236}">
                <a16:creationId xmlns:a16="http://schemas.microsoft.com/office/drawing/2014/main"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83AE59-8E21-449F-86DA-5BE297010864}"/>
              </a:ext>
            </a:extLst>
          </p:cNvPr>
          <p:cNvSpPr>
            <a:spLocks noGrp="1"/>
          </p:cNvSpPr>
          <p:nvPr>
            <p:ph type="dt" sz="half" idx="10"/>
          </p:nvPr>
        </p:nvSpPr>
        <p:spPr/>
        <p:txBody>
          <a:bodyPr/>
          <a:lstStyle/>
          <a:p>
            <a:fld id="{655A5808-3B61-48CC-92EF-85AC2E0DFA56}" type="datetime2">
              <a:rPr lang="en-US" smtClean="0"/>
              <a:t>Tuesday, June 27, 2023</a:t>
            </a:fld>
            <a:endParaRPr lang="en-US"/>
          </a:p>
        </p:txBody>
      </p:sp>
      <p:sp>
        <p:nvSpPr>
          <p:cNvPr id="5" name="Footer Placeholder 4">
            <a:extLst>
              <a:ext uri="{FF2B5EF4-FFF2-40B4-BE49-F238E27FC236}">
                <a16:creationId xmlns:a16="http://schemas.microsoft.com/office/drawing/2014/main" id="{4E8CCD60-9970-49FD-8254-21154BAA1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0A488-07A7-42F9-B1DF-68545B75417D}"/>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724621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C3B6-2D75-4EC4-9120-88DCE0EA6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B06CB-A0FE-4499-B674-90C8C281A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FD700-765A-4DE6-A8EC-9D9D92FCBB42}"/>
              </a:ext>
            </a:extLst>
          </p:cNvPr>
          <p:cNvSpPr>
            <a:spLocks noGrp="1"/>
          </p:cNvSpPr>
          <p:nvPr>
            <p:ph type="dt" sz="half" idx="10"/>
          </p:nvPr>
        </p:nvSpPr>
        <p:spPr/>
        <p:txBody>
          <a:bodyPr/>
          <a:lstStyle/>
          <a:p>
            <a:fld id="{735E98AF-4574-4509-BF7A-519ACD5BF826}" type="datetime2">
              <a:rPr lang="en-US" smtClean="0"/>
              <a:t>Tuesday, June 27, 2023</a:t>
            </a:fld>
            <a:endParaRPr lang="en-US"/>
          </a:p>
        </p:txBody>
      </p:sp>
      <p:sp>
        <p:nvSpPr>
          <p:cNvPr id="5" name="Footer Placeholder 4">
            <a:extLst>
              <a:ext uri="{FF2B5EF4-FFF2-40B4-BE49-F238E27FC236}">
                <a16:creationId xmlns:a16="http://schemas.microsoft.com/office/drawing/2014/main" id="{0C4664EC-C4B1-4D14-9ED3-14C6CCBFF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F5526-E518-4133-9F44-D812576C1092}"/>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793580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62998-15B1-4CA8-8C60-7801001F8060}"/>
              </a:ext>
            </a:extLst>
          </p:cNvPr>
          <p:cNvSpPr>
            <a:spLocks noGrp="1"/>
          </p:cNvSpPr>
          <p:nvPr>
            <p:ph type="title" orient="vert"/>
          </p:nvPr>
        </p:nvSpPr>
        <p:spPr>
          <a:xfrm>
            <a:off x="8724900" y="838899"/>
            <a:ext cx="2628900" cy="48493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11AE278-0885-4594-AB09-120344C7D882}"/>
              </a:ext>
            </a:extLst>
          </p:cNvPr>
          <p:cNvSpPr>
            <a:spLocks noGrp="1"/>
          </p:cNvSpPr>
          <p:nvPr>
            <p:ph type="body" orient="vert" idx="1"/>
          </p:nvPr>
        </p:nvSpPr>
        <p:spPr>
          <a:xfrm>
            <a:off x="849235" y="838900"/>
            <a:ext cx="7723265"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5B850CC-FB43-4988-8D4E-9C54C20185B4}"/>
              </a:ext>
            </a:extLst>
          </p:cNvPr>
          <p:cNvSpPr>
            <a:spLocks noGrp="1"/>
          </p:cNvSpPr>
          <p:nvPr>
            <p:ph type="dt" sz="half" idx="10"/>
          </p:nvPr>
        </p:nvSpPr>
        <p:spPr/>
        <p:txBody>
          <a:bodyPr/>
          <a:lstStyle/>
          <a:p>
            <a:fld id="{93DD97D4-9636-490F-85D0-E926C2B6F3B1}" type="datetime2">
              <a:rPr lang="en-US" smtClean="0"/>
              <a:t>Tuesday, June 27, 2023</a:t>
            </a:fld>
            <a:endParaRPr lang="en-US"/>
          </a:p>
        </p:txBody>
      </p:sp>
      <p:sp>
        <p:nvSpPr>
          <p:cNvPr id="5" name="Footer Placeholder 4">
            <a:extLst>
              <a:ext uri="{FF2B5EF4-FFF2-40B4-BE49-F238E27FC236}">
                <a16:creationId xmlns:a16="http://schemas.microsoft.com/office/drawing/2014/main" id="{47A70300-3853-4FB4-A084-CF6E5CF2B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BAFB0-25AA-4B69-8418-418F47A92700}"/>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254793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2F3AF3C6-0FD4-4939-991C-00DDE5C56815}" type="datetime2">
              <a:rPr lang="en-US" smtClean="0"/>
              <a:t>Tuesday, June 27, 2023</a:t>
            </a:fld>
            <a:endParaRPr lang="en-US"/>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917166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12CB-05D8-4D62-BDC5-812DB6DD04CD}"/>
              </a:ext>
            </a:extLst>
          </p:cNvPr>
          <p:cNvSpPr>
            <a:spLocks noGrp="1"/>
          </p:cNvSpPr>
          <p:nvPr>
            <p:ph type="title"/>
          </p:nvPr>
        </p:nvSpPr>
        <p:spPr>
          <a:xfrm>
            <a:off x="1371600" y="1709738"/>
            <a:ext cx="9966960" cy="2852737"/>
          </a:xfrm>
        </p:spPr>
        <p:txBody>
          <a:bodyPr anchor="b">
            <a:normAutofit/>
          </a:bodyPr>
          <a:lstStyle>
            <a:lvl1pPr>
              <a:lnSpc>
                <a:spcPct val="100000"/>
              </a:lnSpc>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C52F020-8516-4B9E-B455-5731ED6C9E9E}"/>
              </a:ext>
            </a:extLst>
          </p:cNvPr>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822993-6E28-44BB-B983-095B476B801A}"/>
              </a:ext>
            </a:extLst>
          </p:cNvPr>
          <p:cNvSpPr>
            <a:spLocks noGrp="1"/>
          </p:cNvSpPr>
          <p:nvPr>
            <p:ph type="dt" sz="half" idx="10"/>
          </p:nvPr>
        </p:nvSpPr>
        <p:spPr/>
        <p:txBody>
          <a:bodyPr/>
          <a:lstStyle/>
          <a:p>
            <a:fld id="{86807482-8128-47C6-A8DD-6452B0291CFF}" type="datetime2">
              <a:rPr lang="en-US" smtClean="0"/>
              <a:t>Tuesday, June 27, 2023</a:t>
            </a:fld>
            <a:endParaRPr lang="en-US"/>
          </a:p>
        </p:txBody>
      </p:sp>
      <p:sp>
        <p:nvSpPr>
          <p:cNvPr id="5" name="Footer Placeholder 4">
            <a:extLst>
              <a:ext uri="{FF2B5EF4-FFF2-40B4-BE49-F238E27FC236}">
                <a16:creationId xmlns:a16="http://schemas.microsoft.com/office/drawing/2014/main" id="{FC909971-06C9-462B-81D9-BEF24C708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A076D-47C1-49CD-9A8B-956DB3FC31F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740185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DFBD-F5ED-455C-8AD0-97476A55E3D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30E58C-F463-4D52-9225-9410133113A4}"/>
              </a:ext>
            </a:extLst>
          </p:cNvPr>
          <p:cNvSpPr>
            <a:spLocks noGrp="1"/>
          </p:cNvSpPr>
          <p:nvPr>
            <p:ph sz="half" idx="1"/>
          </p:nvPr>
        </p:nvSpPr>
        <p:spPr>
          <a:xfrm>
            <a:off x="1371600" y="2112264"/>
            <a:ext cx="484632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AF7BDB4-97FA-485D-A557-6F96692BAC9E}"/>
              </a:ext>
            </a:extLst>
          </p:cNvPr>
          <p:cNvSpPr>
            <a:spLocks noGrp="1"/>
          </p:cNvSpPr>
          <p:nvPr>
            <p:ph sz="half" idx="2"/>
          </p:nvPr>
        </p:nvSpPr>
        <p:spPr>
          <a:xfrm>
            <a:off x="6766560" y="2112265"/>
            <a:ext cx="484632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8C50007-C799-4117-8ACD-5EE980E63F17}"/>
              </a:ext>
            </a:extLst>
          </p:cNvPr>
          <p:cNvSpPr>
            <a:spLocks noGrp="1"/>
          </p:cNvSpPr>
          <p:nvPr>
            <p:ph type="dt" sz="half" idx="10"/>
          </p:nvPr>
        </p:nvSpPr>
        <p:spPr/>
        <p:txBody>
          <a:bodyPr/>
          <a:lstStyle/>
          <a:p>
            <a:fld id="{37903F25-275E-41DE-BE3B-EBF0DB49F9B1}" type="datetime2">
              <a:rPr lang="en-US" smtClean="0"/>
              <a:t>Tuesday, June 27, 2023</a:t>
            </a:fld>
            <a:endParaRPr lang="en-US"/>
          </a:p>
        </p:txBody>
      </p:sp>
      <p:sp>
        <p:nvSpPr>
          <p:cNvPr id="6" name="Footer Placeholder 5">
            <a:extLst>
              <a:ext uri="{FF2B5EF4-FFF2-40B4-BE49-F238E27FC236}">
                <a16:creationId xmlns:a16="http://schemas.microsoft.com/office/drawing/2014/main" id="{F24E8968-6BAD-4D5A-BF1D-911C7A39C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D8C08-BF20-4D5E-9004-0C075C36D8A4}"/>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614188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36E0D-26A5-455A-A8BD-70DA8BC03EB2}"/>
              </a:ext>
            </a:extLst>
          </p:cNvPr>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D4EA0-094D-4056-9032-BFB44B40896B}"/>
              </a:ext>
            </a:extLst>
          </p:cNvPr>
          <p:cNvSpPr>
            <a:spLocks noGrp="1"/>
          </p:cNvSpPr>
          <p:nvPr>
            <p:ph sz="half" idx="2"/>
          </p:nvPr>
        </p:nvSpPr>
        <p:spPr>
          <a:xfrm>
            <a:off x="1371600" y="3018472"/>
            <a:ext cx="4841076"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FC0CCE8-718F-4620-8B4A-C60EEA7B884D}"/>
              </a:ext>
            </a:extLst>
          </p:cNvPr>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CE86DF-0069-4D31-BDD3-A9A2F9B7B468}"/>
              </a:ext>
            </a:extLst>
          </p:cNvPr>
          <p:cNvSpPr>
            <a:spLocks noGrp="1"/>
          </p:cNvSpPr>
          <p:nvPr>
            <p:ph sz="quarter" idx="4"/>
          </p:nvPr>
        </p:nvSpPr>
        <p:spPr>
          <a:xfrm>
            <a:off x="6766560" y="3018471"/>
            <a:ext cx="4841076"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A5ED06-FE54-4B86-A8D4-07D0EB08C3AB}"/>
              </a:ext>
            </a:extLst>
          </p:cNvPr>
          <p:cNvSpPr>
            <a:spLocks noGrp="1"/>
          </p:cNvSpPr>
          <p:nvPr>
            <p:ph type="dt" sz="half" idx="10"/>
          </p:nvPr>
        </p:nvSpPr>
        <p:spPr/>
        <p:txBody>
          <a:bodyPr/>
          <a:lstStyle/>
          <a:p>
            <a:fld id="{EE475572-4A44-4171-84AA-64D42C8050A6}" type="datetime2">
              <a:rPr lang="en-US" smtClean="0"/>
              <a:t>Tuesday, June 27, 2023</a:t>
            </a:fld>
            <a:endParaRPr lang="en-US"/>
          </a:p>
        </p:txBody>
      </p:sp>
      <p:sp>
        <p:nvSpPr>
          <p:cNvPr id="8" name="Footer Placeholder 7">
            <a:extLst>
              <a:ext uri="{FF2B5EF4-FFF2-40B4-BE49-F238E27FC236}">
                <a16:creationId xmlns:a16="http://schemas.microsoft.com/office/drawing/2014/main" id="{CE9EC6C3-0950-4AFE-936A-9AB5D2278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a:lstStyle/>
          <a:p>
            <a:fld id="{C01389E6-C847-4AD0-B56D-D205B2EAB1EE}" type="slidenum">
              <a:rPr lang="en-US" smtClean="0"/>
              <a:t>‹#›</a:t>
            </a:fld>
            <a:endParaRPr lang="en-US"/>
          </a:p>
        </p:txBody>
      </p:sp>
      <p:sp>
        <p:nvSpPr>
          <p:cNvPr id="10" name="Title 9">
            <a:extLst>
              <a:ext uri="{FF2B5EF4-FFF2-40B4-BE49-F238E27FC236}">
                <a16:creationId xmlns:a16="http://schemas.microsoft.com/office/drawing/2014/main" id="{2D453288-3D76-40C1-BE00-223AB28F13D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179680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E3617E-4B11-481F-AC6E-00031790294A}"/>
              </a:ext>
            </a:extLst>
          </p:cNvPr>
          <p:cNvSpPr>
            <a:spLocks noGrp="1"/>
          </p:cNvSpPr>
          <p:nvPr>
            <p:ph type="dt" sz="half" idx="10"/>
          </p:nvPr>
        </p:nvSpPr>
        <p:spPr/>
        <p:txBody>
          <a:bodyPr/>
          <a:lstStyle/>
          <a:p>
            <a:fld id="{C4C1612E-528E-4FD5-9E9E-E15F1108F171}" type="datetime2">
              <a:rPr lang="en-US" smtClean="0"/>
              <a:t>Tuesday, June 27, 2023</a:t>
            </a:fld>
            <a:endParaRPr lang="en-US"/>
          </a:p>
        </p:txBody>
      </p:sp>
      <p:sp>
        <p:nvSpPr>
          <p:cNvPr id="4" name="Footer Placeholder 3">
            <a:extLst>
              <a:ext uri="{FF2B5EF4-FFF2-40B4-BE49-F238E27FC236}">
                <a16:creationId xmlns:a16="http://schemas.microsoft.com/office/drawing/2014/main" id="{F6BF19CC-06D3-40E9-81B5-63B457B22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EFC312-3AA5-46F7-B701-3D9327A68DB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591469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fld id="{D4F6D862-A06D-436F-A92E-EBAAD50B6E50}" type="datetime2">
              <a:rPr lang="en-US" smtClean="0"/>
              <a:t>Tuesday, June 27, 2023</a:t>
            </a:fld>
            <a:endParaRPr lang="en-US"/>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991460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B55F-536E-4547-A5D2-0483FC3684CD}"/>
              </a:ext>
            </a:extLst>
          </p:cNvPr>
          <p:cNvSpPr>
            <a:spLocks noGrp="1"/>
          </p:cNvSpPr>
          <p:nvPr>
            <p:ph type="title"/>
          </p:nvPr>
        </p:nvSpPr>
        <p:spPr>
          <a:xfrm>
            <a:off x="1371600" y="987425"/>
            <a:ext cx="3932237" cy="1894511"/>
          </a:xfrm>
        </p:spPr>
        <p:txBody>
          <a:bodyPr anchor="b"/>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D717D3C-533B-4EA9-886B-FAE59956C74C}"/>
              </a:ext>
            </a:extLst>
          </p:cNvPr>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419D2E1-4B17-4608-961E-2C4719855E89}"/>
              </a:ext>
            </a:extLst>
          </p:cNvPr>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5A3535-184C-438C-AE91-9C42B7C5AFB6}"/>
              </a:ext>
            </a:extLst>
          </p:cNvPr>
          <p:cNvSpPr>
            <a:spLocks noGrp="1"/>
          </p:cNvSpPr>
          <p:nvPr>
            <p:ph type="dt" sz="half" idx="10"/>
          </p:nvPr>
        </p:nvSpPr>
        <p:spPr/>
        <p:txBody>
          <a:bodyPr/>
          <a:lstStyle/>
          <a:p>
            <a:fld id="{B73E0B7D-2260-4809-8F0A-9E5F3E24F169}" type="datetime2">
              <a:rPr lang="en-US" smtClean="0"/>
              <a:t>Tuesday, June 27, 2023</a:t>
            </a:fld>
            <a:endParaRPr lang="en-US"/>
          </a:p>
        </p:txBody>
      </p:sp>
      <p:sp>
        <p:nvSpPr>
          <p:cNvPr id="6" name="Footer Placeholder 5">
            <a:extLst>
              <a:ext uri="{FF2B5EF4-FFF2-40B4-BE49-F238E27FC236}">
                <a16:creationId xmlns:a16="http://schemas.microsoft.com/office/drawing/2014/main" id="{0DF6DBC3-4A58-42BA-9B55-A9A725103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E6563-0AB6-4038-A12B-A259552DB66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805635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02C5-1E3B-4C62-A538-59BB572864A0}"/>
              </a:ext>
            </a:extLst>
          </p:cNvPr>
          <p:cNvSpPr>
            <a:spLocks noGrp="1"/>
          </p:cNvSpPr>
          <p:nvPr>
            <p:ph type="title"/>
          </p:nvPr>
        </p:nvSpPr>
        <p:spPr>
          <a:xfrm>
            <a:off x="1371600" y="987552"/>
            <a:ext cx="3932237" cy="1892808"/>
          </a:xfrm>
        </p:spPr>
        <p:txBody>
          <a:bodyPr anchor="b"/>
          <a:lstStyle>
            <a:lvl1pPr>
              <a:defRPr sz="3200"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E2CF574-95CE-4E60-B2CF-3B5B4F33A767}"/>
              </a:ext>
            </a:extLst>
          </p:cNvPr>
          <p:cNvSpPr>
            <a:spLocks noGrp="1"/>
          </p:cNvSpPr>
          <p:nvPr>
            <p:ph type="pic" idx="1"/>
          </p:nvPr>
        </p:nvSpPr>
        <p:spPr>
          <a:xfrm>
            <a:off x="5505319" y="987425"/>
            <a:ext cx="58332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D039F7C-C735-4356-8B04-89E19047950C}"/>
              </a:ext>
            </a:extLst>
          </p:cNvPr>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706DF-52A3-4F34-9BF5-E1ACD5D54283}"/>
              </a:ext>
            </a:extLst>
          </p:cNvPr>
          <p:cNvSpPr>
            <a:spLocks noGrp="1"/>
          </p:cNvSpPr>
          <p:nvPr>
            <p:ph type="dt" sz="half" idx="10"/>
          </p:nvPr>
        </p:nvSpPr>
        <p:spPr/>
        <p:txBody>
          <a:bodyPr/>
          <a:lstStyle/>
          <a:p>
            <a:fld id="{3C8E4735-C637-46A3-94EB-AB3AC4188D2F}" type="datetime2">
              <a:rPr lang="en-US" smtClean="0"/>
              <a:t>Tuesday, June 27, 2023</a:t>
            </a:fld>
            <a:endParaRPr lang="en-US"/>
          </a:p>
        </p:txBody>
      </p:sp>
      <p:sp>
        <p:nvSpPr>
          <p:cNvPr id="6" name="Footer Placeholder 5">
            <a:extLst>
              <a:ext uri="{FF2B5EF4-FFF2-40B4-BE49-F238E27FC236}">
                <a16:creationId xmlns:a16="http://schemas.microsoft.com/office/drawing/2014/main" id="{BFB25E53-E72E-4110-BB6B-3477F56C3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86F8F-3D62-4CEC-AD9A-B70848E6A81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932607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F2F3BB-127D-44BC-A8EF-A8BB5F5911CA}"/>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10D1F30-F118-4A1F-A48F-7E5706959F64}"/>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85B5247-D236-462B-BCE0-2A24DF75B085}"/>
              </a:ext>
            </a:extLst>
          </p:cNvPr>
          <p:cNvSpPr>
            <a:spLocks noGrp="1"/>
          </p:cNvSpPr>
          <p:nvPr>
            <p:ph type="dt" sz="half" idx="2"/>
          </p:nvPr>
        </p:nvSpPr>
        <p:spPr>
          <a:xfrm>
            <a:off x="7909560" y="6409944"/>
            <a:ext cx="3703320" cy="448056"/>
          </a:xfrm>
          <a:prstGeom prst="rect">
            <a:avLst/>
          </a:prstGeom>
        </p:spPr>
        <p:txBody>
          <a:bodyPr vert="horz" lIns="91440" tIns="45720" rIns="91440" bIns="45720" rtlCol="0" anchor="ctr"/>
          <a:lstStyle>
            <a:lvl1pPr algn="r">
              <a:defRPr sz="800" cap="all" spc="300" baseline="0">
                <a:solidFill>
                  <a:srgbClr val="FFFFFF"/>
                </a:solidFill>
              </a:defRPr>
            </a:lvl1pPr>
          </a:lstStyle>
          <a:p>
            <a:fld id="{AE0C963C-C1DB-4AFD-9DDC-0691666BF49B}" type="datetime2">
              <a:rPr lang="en-US" smtClean="0"/>
              <a:pPr/>
              <a:t>Tuesday, June 27, 2023</a:t>
            </a:fld>
            <a:endParaRPr lang="en-US" cap="all" dirty="0"/>
          </a:p>
        </p:txBody>
      </p:sp>
      <p:sp>
        <p:nvSpPr>
          <p:cNvPr id="5" name="Footer Placeholder 4">
            <a:extLst>
              <a:ext uri="{FF2B5EF4-FFF2-40B4-BE49-F238E27FC236}">
                <a16:creationId xmlns:a16="http://schemas.microsoft.com/office/drawing/2014/main" id="{19155C58-7DDF-4CD4-96AD-F9CC844D84CC}"/>
              </a:ext>
            </a:extLst>
          </p:cNvPr>
          <p:cNvSpPr>
            <a:spLocks noGrp="1"/>
          </p:cNvSpPr>
          <p:nvPr>
            <p:ph type="ftr" sz="quarter" idx="3"/>
          </p:nvPr>
        </p:nvSpPr>
        <p:spPr>
          <a:xfrm rot="5400000">
            <a:off x="-1828800" y="1911096"/>
            <a:ext cx="4114800" cy="457200"/>
          </a:xfrm>
          <a:prstGeom prst="rect">
            <a:avLst/>
          </a:prstGeom>
        </p:spPr>
        <p:txBody>
          <a:bodyPr vert="horz" lIns="91440" tIns="45720" rIns="91440" bIns="45720" rtlCol="0" anchor="ctr"/>
          <a:lstStyle>
            <a:lvl1pPr algn="l">
              <a:defRPr sz="800" b="1">
                <a:solidFill>
                  <a:schemeClr val="tx1"/>
                </a:solidFill>
                <a:latin typeface="+mj-lt"/>
              </a:defRPr>
            </a:lvl1pPr>
          </a:lstStyle>
          <a:p>
            <a:pPr algn="l"/>
            <a:endParaRPr lang="en-US"/>
          </a:p>
        </p:txBody>
      </p:sp>
      <p:sp>
        <p:nvSpPr>
          <p:cNvPr id="6" name="Slide Number Placeholder 5">
            <a:extLst>
              <a:ext uri="{FF2B5EF4-FFF2-40B4-BE49-F238E27FC236}">
                <a16:creationId xmlns:a16="http://schemas.microsoft.com/office/drawing/2014/main"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800">
                <a:solidFill>
                  <a:srgbClr val="FFFFFF"/>
                </a:solidFill>
              </a:defRPr>
            </a:lvl1p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30363552"/>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44" r:id="rId6"/>
    <p:sldLayoutId id="2147483740" r:id="rId7"/>
    <p:sldLayoutId id="2147483741" r:id="rId8"/>
    <p:sldLayoutId id="2147483742" r:id="rId9"/>
    <p:sldLayoutId id="2147483743" r:id="rId10"/>
    <p:sldLayoutId id="2147483745"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miro.com/app/board/uXjVPjLscpI=/?utm_source=notification&amp;utm_medium=email&amp;utm_campaign=daily-updates&amp;utm_content=go-to-board"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instagram.com/tv/CZJ9kzLsU0M/?igshid=MDJmNzVkMjY="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0896B8-5302-E3AC-6AA3-62673A9F4A1C}"/>
              </a:ext>
            </a:extLst>
          </p:cNvPr>
          <p:cNvSpPr>
            <a:spLocks noGrp="1"/>
          </p:cNvSpPr>
          <p:nvPr>
            <p:ph type="ctrTitle"/>
          </p:nvPr>
        </p:nvSpPr>
        <p:spPr>
          <a:xfrm>
            <a:off x="1380236" y="286601"/>
            <a:ext cx="5929422" cy="1852976"/>
          </a:xfrm>
        </p:spPr>
        <p:txBody>
          <a:bodyPr vert="horz" lIns="0" tIns="0" rIns="0" bIns="0" rtlCol="0" anchor="b">
            <a:normAutofit/>
          </a:bodyPr>
          <a:lstStyle/>
          <a:p>
            <a:pPr algn="l"/>
            <a:r>
              <a:rPr lang="en-US" spc="700" dirty="0"/>
              <a:t>Zero Waste 3-D Fashion Design </a:t>
            </a:r>
          </a:p>
        </p:txBody>
      </p:sp>
      <p:sp>
        <p:nvSpPr>
          <p:cNvPr id="3" name="Subtitle 2">
            <a:extLst>
              <a:ext uri="{FF2B5EF4-FFF2-40B4-BE49-F238E27FC236}">
                <a16:creationId xmlns:a16="http://schemas.microsoft.com/office/drawing/2014/main" id="{2F2033FE-8A2B-F928-5214-DB4C6BF5A39A}"/>
              </a:ext>
            </a:extLst>
          </p:cNvPr>
          <p:cNvSpPr>
            <a:spLocks noGrp="1"/>
          </p:cNvSpPr>
          <p:nvPr>
            <p:ph type="subTitle" idx="1"/>
          </p:nvPr>
        </p:nvSpPr>
        <p:spPr>
          <a:xfrm>
            <a:off x="822960" y="2360815"/>
            <a:ext cx="6486699" cy="3582785"/>
          </a:xfrm>
        </p:spPr>
        <p:txBody>
          <a:bodyPr vert="horz" lIns="0" tIns="0" rIns="0" bIns="0" rtlCol="0">
            <a:normAutofit lnSpcReduction="10000"/>
          </a:bodyPr>
          <a:lstStyle/>
          <a:p>
            <a:pPr indent="-228600" algn="l">
              <a:lnSpc>
                <a:spcPct val="120000"/>
              </a:lnSpc>
              <a:buFont typeface="Arial" panose="020B0604020202020204" pitchFamily="34" charset="0"/>
              <a:buChar char="•"/>
            </a:pPr>
            <a:endParaRPr lang="en-US" sz="1800" dirty="0"/>
          </a:p>
          <a:p>
            <a:pPr indent="-228600" algn="l">
              <a:lnSpc>
                <a:spcPct val="120000"/>
              </a:lnSpc>
              <a:buFont typeface="Arial" panose="020B0604020202020204" pitchFamily="34" charset="0"/>
              <a:buChar char="•"/>
            </a:pPr>
            <a:r>
              <a:rPr lang="en-US" sz="1800" dirty="0"/>
              <a:t>Shenkar, Israel, ESITH Morocco, FAD Dubai</a:t>
            </a:r>
          </a:p>
          <a:p>
            <a:pPr indent="-228600" algn="l">
              <a:lnSpc>
                <a:spcPct val="120000"/>
              </a:lnSpc>
              <a:buFont typeface="Arial" panose="020B0604020202020204" pitchFamily="34" charset="0"/>
              <a:buChar char="•"/>
            </a:pPr>
            <a:r>
              <a:rPr lang="en-US" sz="1800" dirty="0"/>
              <a:t>Supported by the American embassy Jerusalem </a:t>
            </a:r>
          </a:p>
          <a:p>
            <a:pPr indent="-228600" algn="l">
              <a:lnSpc>
                <a:spcPct val="120000"/>
              </a:lnSpc>
              <a:buFont typeface="Arial" panose="020B0604020202020204" pitchFamily="34" charset="0"/>
              <a:buChar char="•"/>
            </a:pPr>
            <a:r>
              <a:rPr lang="en-US" sz="1800" dirty="0"/>
              <a:t>Lecturers: Gilli Bahat-Eshkol and Ana Sol</a:t>
            </a:r>
          </a:p>
          <a:p>
            <a:pPr indent="-228600" algn="l">
              <a:lnSpc>
                <a:spcPct val="120000"/>
              </a:lnSpc>
              <a:buFont typeface="Arial" panose="020B0604020202020204" pitchFamily="34" charset="0"/>
              <a:buChar char="•"/>
            </a:pPr>
            <a:r>
              <a:rPr lang="en-US" sz="1800" dirty="0"/>
              <a:t>Internationalism and coordination</a:t>
            </a:r>
            <a:r>
              <a:rPr lang="en-US" sz="1800" b="1" dirty="0"/>
              <a:t>: Dr. Ruti Bardenstein </a:t>
            </a:r>
          </a:p>
        </p:txBody>
      </p:sp>
      <p:sp>
        <p:nvSpPr>
          <p:cNvPr id="15" name="Rectangle 14">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chemeClr val="accent5"/>
              </a:gs>
              <a:gs pos="100000">
                <a:schemeClr val="accent2">
                  <a:lumMod val="60000"/>
                  <a:lumOff val="40000"/>
                  <a:alpha val="59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chemeClr val="accent6">
                  <a:lumMod val="75000"/>
                  <a:alpha val="61000"/>
                </a:schemeClr>
              </a:gs>
              <a:gs pos="99000">
                <a:schemeClr val="accent6">
                  <a:alpha val="8700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ADF2B11-D8D4-49B4-1E72-D6DCFCD60E0B}"/>
              </a:ext>
            </a:extLst>
          </p:cNvPr>
          <p:cNvPicPr>
            <a:picLocks noChangeAspect="1"/>
          </p:cNvPicPr>
          <p:nvPr/>
        </p:nvPicPr>
        <p:blipFill rotWithShape="1">
          <a:blip r:embed="rId2"/>
          <a:srcRect l="13737" r="22751" b="3"/>
          <a:stretch/>
        </p:blipFill>
        <p:spPr>
          <a:xfrm>
            <a:off x="8115300" y="-12515"/>
            <a:ext cx="4076700" cy="6418631"/>
          </a:xfrm>
          <a:prstGeom prst="rect">
            <a:avLst/>
          </a:prstGeom>
        </p:spPr>
      </p:pic>
      <p:grpSp>
        <p:nvGrpSpPr>
          <p:cNvPr id="5" name="Group 1">
            <a:extLst>
              <a:ext uri="{FF2B5EF4-FFF2-40B4-BE49-F238E27FC236}">
                <a16:creationId xmlns:a16="http://schemas.microsoft.com/office/drawing/2014/main" id="{C8CA1BCD-4827-8DD2-E23B-69F3929239FD}"/>
              </a:ext>
            </a:extLst>
          </p:cNvPr>
          <p:cNvGrpSpPr/>
          <p:nvPr/>
        </p:nvGrpSpPr>
        <p:grpSpPr>
          <a:xfrm>
            <a:off x="721533" y="2081813"/>
            <a:ext cx="5495291" cy="601345"/>
            <a:chOff x="0" y="0"/>
            <a:chExt cx="5495770" cy="601345"/>
          </a:xfrm>
        </p:grpSpPr>
        <p:pic>
          <p:nvPicPr>
            <p:cNvPr id="6" name="תמונה 5">
              <a:extLst>
                <a:ext uri="{FF2B5EF4-FFF2-40B4-BE49-F238E27FC236}">
                  <a16:creationId xmlns:a16="http://schemas.microsoft.com/office/drawing/2014/main" id="{CEFFE747-58C2-E5BB-27AE-A1898866442F}"/>
                </a:ext>
              </a:extLst>
            </p:cNvPr>
            <p:cNvPicPr>
              <a:picLocks noChangeAspect="1"/>
            </p:cNvPicPr>
            <p:nvPr/>
          </p:nvPicPr>
          <p:blipFill>
            <a:blip r:embed="rId3"/>
            <a:stretch>
              <a:fillRect/>
            </a:stretch>
          </p:blipFill>
          <p:spPr>
            <a:xfrm>
              <a:off x="734400" y="28800"/>
              <a:ext cx="2728595" cy="538480"/>
            </a:xfrm>
            <a:prstGeom prst="rect">
              <a:avLst/>
            </a:prstGeom>
          </p:spPr>
        </p:pic>
        <p:pic>
          <p:nvPicPr>
            <p:cNvPr id="7" name="תמונה 6" descr="Logo, company name&#10;&#10;Description automatically generated">
              <a:extLst>
                <a:ext uri="{FF2B5EF4-FFF2-40B4-BE49-F238E27FC236}">
                  <a16:creationId xmlns:a16="http://schemas.microsoft.com/office/drawing/2014/main" id="{9C369EC4-76B4-AEDD-2374-92B1A4345F04}"/>
                </a:ext>
              </a:extLst>
            </p:cNvPr>
            <p:cNvPicPr>
              <a:picLocks noChangeAspect="1"/>
            </p:cNvPicPr>
            <p:nvPr/>
          </p:nvPicPr>
          <p:blipFill>
            <a:blip r:embed="rId4"/>
            <a:srcRect/>
            <a:stretch>
              <a:fillRect/>
            </a:stretch>
          </p:blipFill>
          <p:spPr bwMode="auto">
            <a:xfrm>
              <a:off x="4694400" y="0"/>
              <a:ext cx="801370" cy="601345"/>
            </a:xfrm>
            <a:prstGeom prst="rect">
              <a:avLst/>
            </a:prstGeom>
            <a:noFill/>
            <a:ln>
              <a:noFill/>
            </a:ln>
          </p:spPr>
        </p:pic>
        <p:pic>
          <p:nvPicPr>
            <p:cNvPr id="8" name="תמונה 7">
              <a:extLst>
                <a:ext uri="{FF2B5EF4-FFF2-40B4-BE49-F238E27FC236}">
                  <a16:creationId xmlns:a16="http://schemas.microsoft.com/office/drawing/2014/main" id="{6B019A28-0FC8-C40A-7C49-3B8E94E12C55}"/>
                </a:ext>
              </a:extLst>
            </p:cNvPr>
            <p:cNvPicPr>
              <a:picLocks noChangeAspect="1"/>
            </p:cNvPicPr>
            <p:nvPr/>
          </p:nvPicPr>
          <p:blipFill>
            <a:blip r:embed="rId5" cstate="print"/>
            <a:srcRect/>
            <a:stretch>
              <a:fillRect/>
            </a:stretch>
          </p:blipFill>
          <p:spPr bwMode="auto">
            <a:xfrm>
              <a:off x="0" y="21600"/>
              <a:ext cx="568960" cy="568960"/>
            </a:xfrm>
            <a:prstGeom prst="rect">
              <a:avLst/>
            </a:prstGeom>
            <a:noFill/>
            <a:ln>
              <a:noFill/>
            </a:ln>
          </p:spPr>
        </p:pic>
        <p:pic>
          <p:nvPicPr>
            <p:cNvPr id="10" name="תמונה 9" descr="Text&#10;&#10;Description automatically generated">
              <a:extLst>
                <a:ext uri="{FF2B5EF4-FFF2-40B4-BE49-F238E27FC236}">
                  <a16:creationId xmlns:a16="http://schemas.microsoft.com/office/drawing/2014/main" id="{D37FBD7E-9465-2E5B-9A9D-19843CC1CF50}"/>
                </a:ext>
              </a:extLst>
            </p:cNvPr>
            <p:cNvPicPr>
              <a:picLocks noChangeAspect="1"/>
            </p:cNvPicPr>
            <p:nvPr/>
          </p:nvPicPr>
          <p:blipFill>
            <a:blip r:embed="rId6" cstate="print"/>
            <a:srcRect/>
            <a:stretch>
              <a:fillRect/>
            </a:stretch>
          </p:blipFill>
          <p:spPr bwMode="auto">
            <a:xfrm>
              <a:off x="3628800" y="93600"/>
              <a:ext cx="899795" cy="416560"/>
            </a:xfrm>
            <a:prstGeom prst="rect">
              <a:avLst/>
            </a:prstGeom>
            <a:noFill/>
            <a:ln>
              <a:noFill/>
            </a:ln>
          </p:spPr>
        </p:pic>
      </p:grpSp>
    </p:spTree>
    <p:extLst>
      <p:ext uri="{BB962C8B-B14F-4D97-AF65-F5344CB8AC3E}">
        <p14:creationId xmlns:p14="http://schemas.microsoft.com/office/powerpoint/2010/main" val="3160009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4">
                  <a:alpha val="61000"/>
                </a:schemeClr>
              </a:gs>
              <a:gs pos="100000">
                <a:schemeClr val="accent5">
                  <a:alpha val="89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5333145" y="0"/>
            <a:ext cx="6858855" cy="6857572"/>
          </a:xfrm>
          <a:prstGeom prst="rect">
            <a:avLst/>
          </a:prstGeom>
          <a:gradFill>
            <a:gsLst>
              <a:gs pos="8000">
                <a:schemeClr val="accent6">
                  <a:alpha val="11000"/>
                </a:schemeClr>
              </a:gs>
              <a:gs pos="100000">
                <a:schemeClr val="accent4">
                  <a:alpha val="70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7945" y="-1686055"/>
            <a:ext cx="4894564" cy="12193546"/>
          </a:xfrm>
          <a:prstGeom prst="rect">
            <a:avLst/>
          </a:prstGeom>
          <a:gradFill>
            <a:gsLst>
              <a:gs pos="0">
                <a:schemeClr val="accent5">
                  <a:lumMod val="60000"/>
                  <a:lumOff val="40000"/>
                  <a:alpha val="0"/>
                </a:schemeClr>
              </a:gs>
              <a:gs pos="99000">
                <a:schemeClr val="accent2"/>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8FEA2974-AFDA-B577-1490-8267293B59B4}"/>
              </a:ext>
            </a:extLst>
          </p:cNvPr>
          <p:cNvPicPr>
            <a:picLocks noGrp="1" noChangeAspect="1"/>
          </p:cNvPicPr>
          <p:nvPr>
            <p:ph idx="1"/>
          </p:nvPr>
        </p:nvPicPr>
        <p:blipFill rotWithShape="1">
          <a:blip r:embed="rId2"/>
          <a:srcRect l="6336" r="5909" b="1"/>
          <a:stretch/>
        </p:blipFill>
        <p:spPr>
          <a:xfrm>
            <a:off x="457200" y="457200"/>
            <a:ext cx="11277600" cy="5943600"/>
          </a:xfrm>
          <a:prstGeom prst="rect">
            <a:avLst/>
          </a:prstGeom>
        </p:spPr>
      </p:pic>
    </p:spTree>
    <p:extLst>
      <p:ext uri="{BB962C8B-B14F-4D97-AF65-F5344CB8AC3E}">
        <p14:creationId xmlns:p14="http://schemas.microsoft.com/office/powerpoint/2010/main" val="2284099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4">
                  <a:alpha val="61000"/>
                </a:schemeClr>
              </a:gs>
              <a:gs pos="100000">
                <a:schemeClr val="accent5">
                  <a:alpha val="89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5333145" y="0"/>
            <a:ext cx="6858855" cy="6857572"/>
          </a:xfrm>
          <a:prstGeom prst="rect">
            <a:avLst/>
          </a:prstGeom>
          <a:gradFill>
            <a:gsLst>
              <a:gs pos="8000">
                <a:schemeClr val="accent6">
                  <a:alpha val="11000"/>
                </a:schemeClr>
              </a:gs>
              <a:gs pos="100000">
                <a:schemeClr val="accent4">
                  <a:alpha val="70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7945" y="-1686055"/>
            <a:ext cx="4894564" cy="12193546"/>
          </a:xfrm>
          <a:prstGeom prst="rect">
            <a:avLst/>
          </a:prstGeom>
          <a:gradFill>
            <a:gsLst>
              <a:gs pos="0">
                <a:schemeClr val="accent5">
                  <a:lumMod val="60000"/>
                  <a:lumOff val="40000"/>
                  <a:alpha val="0"/>
                </a:schemeClr>
              </a:gs>
              <a:gs pos="99000">
                <a:schemeClr val="accent2"/>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display, screenshot, computer&#10;&#10;Description automatically generated">
            <a:extLst>
              <a:ext uri="{FF2B5EF4-FFF2-40B4-BE49-F238E27FC236}">
                <a16:creationId xmlns:a16="http://schemas.microsoft.com/office/drawing/2014/main" id="{C1D144E0-B8D0-1BE4-D0D1-0D27EDC445B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490"/>
          <a:stretch/>
        </p:blipFill>
        <p:spPr>
          <a:xfrm>
            <a:off x="457200" y="457200"/>
            <a:ext cx="11277600" cy="5943600"/>
          </a:xfrm>
          <a:prstGeom prst="rect">
            <a:avLst/>
          </a:prstGeom>
        </p:spPr>
      </p:pic>
    </p:spTree>
    <p:extLst>
      <p:ext uri="{BB962C8B-B14F-4D97-AF65-F5344CB8AC3E}">
        <p14:creationId xmlns:p14="http://schemas.microsoft.com/office/powerpoint/2010/main" val="2341727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a:extLst>
              <a:ext uri="{FF2B5EF4-FFF2-40B4-BE49-F238E27FC236}">
                <a16:creationId xmlns:a16="http://schemas.microsoft.com/office/drawing/2014/main" id="{FF479A8E-40D6-503D-9610-DD27C90D897C}"/>
              </a:ext>
            </a:extLst>
          </p:cNvPr>
          <p:cNvPicPr>
            <a:picLocks noGrp="1" noChangeAspect="1"/>
          </p:cNvPicPr>
          <p:nvPr>
            <p:ph idx="1"/>
          </p:nvPr>
        </p:nvPicPr>
        <p:blipFill>
          <a:blip r:embed="rId2"/>
          <a:stretch>
            <a:fillRect/>
          </a:stretch>
        </p:blipFill>
        <p:spPr>
          <a:xfrm>
            <a:off x="1421476" y="450784"/>
            <a:ext cx="9002684" cy="5833638"/>
          </a:xfrm>
          <a:prstGeom prst="rect">
            <a:avLst/>
          </a:prstGeom>
        </p:spPr>
      </p:pic>
    </p:spTree>
    <p:extLst>
      <p:ext uri="{BB962C8B-B14F-4D97-AF65-F5344CB8AC3E}">
        <p14:creationId xmlns:p14="http://schemas.microsoft.com/office/powerpoint/2010/main" val="1918229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a:extLst>
              <a:ext uri="{FF2B5EF4-FFF2-40B4-BE49-F238E27FC236}">
                <a16:creationId xmlns:a16="http://schemas.microsoft.com/office/drawing/2014/main" id="{47375D5A-F355-79F3-8E7F-8CB1B51DFC4D}"/>
              </a:ext>
            </a:extLst>
          </p:cNvPr>
          <p:cNvPicPr>
            <a:picLocks noGrp="1" noChangeAspect="1"/>
          </p:cNvPicPr>
          <p:nvPr>
            <p:ph idx="1"/>
          </p:nvPr>
        </p:nvPicPr>
        <p:blipFill>
          <a:blip r:embed="rId2"/>
          <a:stretch>
            <a:fillRect/>
          </a:stretch>
        </p:blipFill>
        <p:spPr>
          <a:xfrm>
            <a:off x="781397" y="191193"/>
            <a:ext cx="10498974" cy="5581739"/>
          </a:xfrm>
          <a:prstGeom prst="rect">
            <a:avLst/>
          </a:prstGeom>
        </p:spPr>
      </p:pic>
    </p:spTree>
    <p:extLst>
      <p:ext uri="{BB962C8B-B14F-4D97-AF65-F5344CB8AC3E}">
        <p14:creationId xmlns:p14="http://schemas.microsoft.com/office/powerpoint/2010/main" val="1860892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a:extLst>
              <a:ext uri="{FF2B5EF4-FFF2-40B4-BE49-F238E27FC236}">
                <a16:creationId xmlns:a16="http://schemas.microsoft.com/office/drawing/2014/main" id="{7E3E172F-E3D8-F044-8BC0-7E9101330AAE}"/>
              </a:ext>
            </a:extLst>
          </p:cNvPr>
          <p:cNvPicPr>
            <a:picLocks noGrp="1" noChangeAspect="1"/>
          </p:cNvPicPr>
          <p:nvPr>
            <p:ph idx="1"/>
          </p:nvPr>
        </p:nvPicPr>
        <p:blipFill>
          <a:blip r:embed="rId2"/>
          <a:stretch>
            <a:fillRect/>
          </a:stretch>
        </p:blipFill>
        <p:spPr>
          <a:xfrm>
            <a:off x="1072343" y="191193"/>
            <a:ext cx="9848920" cy="6010101"/>
          </a:xfrm>
          <a:prstGeom prst="rect">
            <a:avLst/>
          </a:prstGeom>
        </p:spPr>
      </p:pic>
    </p:spTree>
    <p:extLst>
      <p:ext uri="{BB962C8B-B14F-4D97-AF65-F5344CB8AC3E}">
        <p14:creationId xmlns:p14="http://schemas.microsoft.com/office/powerpoint/2010/main" val="1841721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a:extLst>
              <a:ext uri="{FF2B5EF4-FFF2-40B4-BE49-F238E27FC236}">
                <a16:creationId xmlns:a16="http://schemas.microsoft.com/office/drawing/2014/main" id="{9B726DAB-1E04-ACC2-E097-A756C2AA4C6F}"/>
              </a:ext>
            </a:extLst>
          </p:cNvPr>
          <p:cNvPicPr>
            <a:picLocks noGrp="1" noChangeAspect="1"/>
          </p:cNvPicPr>
          <p:nvPr>
            <p:ph idx="1"/>
          </p:nvPr>
        </p:nvPicPr>
        <p:blipFill>
          <a:blip r:embed="rId2"/>
          <a:stretch>
            <a:fillRect/>
          </a:stretch>
        </p:blipFill>
        <p:spPr>
          <a:xfrm>
            <a:off x="473826" y="266007"/>
            <a:ext cx="11160752" cy="5868786"/>
          </a:xfrm>
          <a:prstGeom prst="rect">
            <a:avLst/>
          </a:prstGeom>
        </p:spPr>
      </p:pic>
    </p:spTree>
    <p:extLst>
      <p:ext uri="{BB962C8B-B14F-4D97-AF65-F5344CB8AC3E}">
        <p14:creationId xmlns:p14="http://schemas.microsoft.com/office/powerpoint/2010/main" val="14477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a:extLst>
              <a:ext uri="{FF2B5EF4-FFF2-40B4-BE49-F238E27FC236}">
                <a16:creationId xmlns:a16="http://schemas.microsoft.com/office/drawing/2014/main" id="{193DED2C-4F6A-3AC0-D39B-D712832C83F4}"/>
              </a:ext>
            </a:extLst>
          </p:cNvPr>
          <p:cNvPicPr>
            <a:picLocks noGrp="1" noChangeAspect="1"/>
          </p:cNvPicPr>
          <p:nvPr>
            <p:ph idx="1"/>
          </p:nvPr>
        </p:nvPicPr>
        <p:blipFill>
          <a:blip r:embed="rId2"/>
          <a:stretch>
            <a:fillRect/>
          </a:stretch>
        </p:blipFill>
        <p:spPr>
          <a:xfrm>
            <a:off x="606829" y="631767"/>
            <a:ext cx="10956175" cy="5602777"/>
          </a:xfrm>
          <a:prstGeom prst="rect">
            <a:avLst/>
          </a:prstGeom>
        </p:spPr>
      </p:pic>
    </p:spTree>
    <p:extLst>
      <p:ext uri="{BB962C8B-B14F-4D97-AF65-F5344CB8AC3E}">
        <p14:creationId xmlns:p14="http://schemas.microsoft.com/office/powerpoint/2010/main" val="4195403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5">
            <a:extLst>
              <a:ext uri="{FF2B5EF4-FFF2-40B4-BE49-F238E27FC236}">
                <a16:creationId xmlns:a16="http://schemas.microsoft.com/office/drawing/2014/main" id="{5276BD64-7167-7594-EB4C-40BA16ABBB99}"/>
              </a:ext>
            </a:extLst>
          </p:cNvPr>
          <p:cNvPicPr>
            <a:picLocks noGrp="1" noChangeAspect="1"/>
          </p:cNvPicPr>
          <p:nvPr>
            <p:ph idx="1"/>
          </p:nvPr>
        </p:nvPicPr>
        <p:blipFill>
          <a:blip r:embed="rId2"/>
          <a:stretch>
            <a:fillRect/>
          </a:stretch>
        </p:blipFill>
        <p:spPr>
          <a:xfrm>
            <a:off x="673332" y="673330"/>
            <a:ext cx="10939548" cy="5544589"/>
          </a:xfrm>
          <a:prstGeom prst="rect">
            <a:avLst/>
          </a:prstGeom>
        </p:spPr>
      </p:pic>
    </p:spTree>
    <p:extLst>
      <p:ext uri="{BB962C8B-B14F-4D97-AF65-F5344CB8AC3E}">
        <p14:creationId xmlns:p14="http://schemas.microsoft.com/office/powerpoint/2010/main" val="2176926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1BA5E-9534-795E-52E0-619BCFDC983B}"/>
              </a:ext>
            </a:extLst>
          </p:cNvPr>
          <p:cNvSpPr>
            <a:spLocks noGrp="1"/>
          </p:cNvSpPr>
          <p:nvPr>
            <p:ph type="title"/>
          </p:nvPr>
        </p:nvSpPr>
        <p:spPr>
          <a:xfrm>
            <a:off x="1371600" y="-352425"/>
            <a:ext cx="10241280" cy="3248025"/>
          </a:xfrm>
        </p:spPr>
        <p:txBody>
          <a:bodyPr>
            <a:normAutofit fontScale="90000"/>
          </a:bodyPr>
          <a:lstStyle/>
          <a:p>
            <a:br>
              <a:rPr lang="en-US" dirty="0"/>
            </a:br>
            <a:r>
              <a:rPr lang="en-US" dirty="0"/>
              <a:t>a digital 3D fashion project in the spirit of the Abraham Accords:</a:t>
            </a:r>
            <a:br>
              <a:rPr lang="en-US" dirty="0"/>
            </a:br>
            <a:br>
              <a:rPr lang="en-US" dirty="0"/>
            </a:br>
            <a:endParaRPr lang="he-IL" dirty="0"/>
          </a:p>
        </p:txBody>
      </p:sp>
      <p:sp>
        <p:nvSpPr>
          <p:cNvPr id="3" name="Content Placeholder 2">
            <a:extLst>
              <a:ext uri="{FF2B5EF4-FFF2-40B4-BE49-F238E27FC236}">
                <a16:creationId xmlns:a16="http://schemas.microsoft.com/office/drawing/2014/main" id="{8CB6B6A5-1FF3-2F2F-B1C4-314F4C13C1F5}"/>
              </a:ext>
            </a:extLst>
          </p:cNvPr>
          <p:cNvSpPr>
            <a:spLocks noGrp="1"/>
          </p:cNvSpPr>
          <p:nvPr>
            <p:ph idx="1"/>
          </p:nvPr>
        </p:nvSpPr>
        <p:spPr/>
        <p:txBody>
          <a:bodyPr/>
          <a:lstStyle/>
          <a:p>
            <a:pPr indent="0" algn="l" rtl="0">
              <a:lnSpc>
                <a:spcPct val="107000"/>
              </a:lnSpc>
              <a:spcAft>
                <a:spcPts val="800"/>
              </a:spcAf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ct val="107000"/>
              </a:lnSpc>
              <a:spcAft>
                <a:spcPts val="800"/>
              </a:spcAft>
              <a:buFont typeface="Symbol" panose="05050102010706020507" pitchFamily="18" charset="2"/>
              <a:buChar char=""/>
            </a:pPr>
            <a:r>
              <a:rPr lang="en-US" sz="1800" dirty="0">
                <a:effectLst/>
                <a:latin typeface="David" panose="020E0502060401010101" pitchFamily="34" charset="-79"/>
                <a:ea typeface="Calibri" panose="020F0502020204030204" pitchFamily="34" charset="0"/>
                <a:cs typeface="Arial" panose="020B0604020202020204" pitchFamily="34" charset="0"/>
              </a:rPr>
              <a:t>A Miro Board </a:t>
            </a:r>
            <a:r>
              <a:rPr lang="en-US" sz="1800" dirty="0">
                <a:latin typeface="David" panose="020E0502060401010101" pitchFamily="34" charset="-79"/>
                <a:ea typeface="Calibri" panose="020F0502020204030204" pitchFamily="34" charset="0"/>
                <a:cs typeface="Arial" panose="020B0604020202020204" pitchFamily="34" charset="0"/>
              </a:rPr>
              <a:t>:</a:t>
            </a:r>
          </a:p>
          <a:p>
            <a:pPr marL="0" indent="0">
              <a:lnSpc>
                <a:spcPct val="107000"/>
              </a:lnSpc>
              <a:spcAft>
                <a:spcPts val="800"/>
              </a:spcAft>
              <a:buNone/>
            </a:pPr>
            <a:r>
              <a:rPr lang="en-US" sz="1800" dirty="0">
                <a:latin typeface="David" panose="020E0502060401010101" pitchFamily="34" charset="-79"/>
                <a:ea typeface="Calibri" panose="020F0502020204030204" pitchFamily="34" charset="0"/>
                <a:cs typeface="Arial" panose="020B0604020202020204" pitchFamily="34" charset="0"/>
              </a:rPr>
              <a:t> </a:t>
            </a:r>
            <a:r>
              <a:rPr lang="en-US" sz="1800" dirty="0">
                <a:latin typeface="David" panose="020E0502060401010101" pitchFamily="34" charset="-79"/>
                <a:ea typeface="Calibri" panose="020F0502020204030204" pitchFamily="34" charset="0"/>
                <a:cs typeface="Arial" panose="020B0604020202020204" pitchFamily="34" charset="0"/>
                <a:hlinkClick r:id="rId2"/>
              </a:rPr>
              <a:t>https://miro.com/app/board/uXjVPjLscpI=/?utm_source=notification&amp;utm_medium=email&amp;utm_campaign=daily-updates&amp;utm_content=go-to-board</a:t>
            </a:r>
            <a:endParaRPr lang="en-US" sz="1800" dirty="0">
              <a:latin typeface="David" panose="020E0502060401010101" pitchFamily="34" charset="-79"/>
              <a:ea typeface="Calibri" panose="020F0502020204030204" pitchFamily="34" charset="0"/>
              <a:cs typeface="Arial" panose="020B0604020202020204" pitchFamily="34" charset="0"/>
            </a:endParaRPr>
          </a:p>
          <a:p>
            <a:pPr marL="0" indent="0">
              <a:lnSpc>
                <a:spcPct val="107000"/>
              </a:lnSpc>
              <a:spcAft>
                <a:spcPts val="800"/>
              </a:spcAft>
              <a:buNone/>
            </a:pPr>
            <a:endParaRPr lang="en-US" sz="1800" dirty="0">
              <a:latin typeface="David" panose="020E0502060401010101" pitchFamily="34" charset="-79"/>
              <a:ea typeface="Calibri" panose="020F0502020204030204" pitchFamily="34" charset="0"/>
              <a:cs typeface="Arial" panose="020B0604020202020204" pitchFamily="34" charset="0"/>
            </a:endParaRPr>
          </a:p>
          <a:p>
            <a:pPr marL="0" indent="0">
              <a:lnSpc>
                <a:spcPct val="107000"/>
              </a:lnSpc>
              <a:spcAft>
                <a:spcPts val="800"/>
              </a:spcAft>
              <a:buNone/>
            </a:pPr>
            <a:endParaRPr lang="en-US" sz="1800" dirty="0">
              <a:latin typeface="David" panose="020E0502060401010101" pitchFamily="34" charset="-79"/>
              <a:ea typeface="Calibri" panose="020F0502020204030204" pitchFamily="34" charset="0"/>
              <a:cs typeface="Arial" panose="020B0604020202020204" pitchFamily="34" charset="0"/>
            </a:endParaRPr>
          </a:p>
          <a:p>
            <a:pPr marL="0" indent="0">
              <a:lnSpc>
                <a:spcPct val="107000"/>
              </a:lnSpc>
              <a:spcAft>
                <a:spcPts val="800"/>
              </a:spcAf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7000"/>
              </a:lnSpc>
              <a:spcAft>
                <a:spcPts val="800"/>
              </a:spcAft>
              <a:buNone/>
            </a:pPr>
            <a:endParaRPr lang="en-US" sz="1800" dirty="0">
              <a:latin typeface="David" panose="020E0502060401010101" pitchFamily="34" charset="-79"/>
              <a:ea typeface="Calibri" panose="020F0502020204030204" pitchFamily="34" charset="0"/>
              <a:cs typeface="Arial" panose="020B0604020202020204" pitchFamily="34" charset="0"/>
            </a:endParaRPr>
          </a:p>
          <a:p>
            <a:pPr indent="0" algn="l" rtl="0">
              <a:lnSpc>
                <a:spcPct val="107000"/>
              </a:lnSpc>
              <a:spcAft>
                <a:spcPts val="800"/>
              </a:spcAf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he-IL" dirty="0"/>
          </a:p>
        </p:txBody>
      </p:sp>
      <p:pic>
        <p:nvPicPr>
          <p:cNvPr id="4" name="Picture 20">
            <a:extLst>
              <a:ext uri="{FF2B5EF4-FFF2-40B4-BE49-F238E27FC236}">
                <a16:creationId xmlns:a16="http://schemas.microsoft.com/office/drawing/2014/main" id="{067098E1-001D-42CE-B770-D3ADBE0D5ABB}"/>
              </a:ext>
            </a:extLst>
          </p:cNvPr>
          <p:cNvPicPr>
            <a:picLocks noChangeAspect="1"/>
          </p:cNvPicPr>
          <p:nvPr/>
        </p:nvPicPr>
        <p:blipFill>
          <a:blip r:embed="rId3"/>
          <a:stretch>
            <a:fillRect/>
          </a:stretch>
        </p:blipFill>
        <p:spPr>
          <a:xfrm>
            <a:off x="3093720" y="4039682"/>
            <a:ext cx="4986251" cy="1727388"/>
          </a:xfrm>
          <a:prstGeom prst="rect">
            <a:avLst/>
          </a:prstGeom>
        </p:spPr>
      </p:pic>
    </p:spTree>
    <p:extLst>
      <p:ext uri="{BB962C8B-B14F-4D97-AF65-F5344CB8AC3E}">
        <p14:creationId xmlns:p14="http://schemas.microsoft.com/office/powerpoint/2010/main" val="3303720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מציין מיקום תוכן 4">
            <a:extLst>
              <a:ext uri="{FF2B5EF4-FFF2-40B4-BE49-F238E27FC236}">
                <a16:creationId xmlns:a16="http://schemas.microsoft.com/office/drawing/2014/main" id="{502B04A9-EBA9-4978-CE3E-1C8939916A6D}"/>
              </a:ext>
            </a:extLst>
          </p:cNvPr>
          <p:cNvPicPr>
            <a:picLocks noGrp="1" noChangeAspect="1"/>
          </p:cNvPicPr>
          <p:nvPr>
            <p:ph idx="1"/>
          </p:nvPr>
        </p:nvPicPr>
        <p:blipFill>
          <a:blip r:embed="rId2"/>
          <a:stretch>
            <a:fillRect/>
          </a:stretch>
        </p:blipFill>
        <p:spPr>
          <a:xfrm>
            <a:off x="964276" y="556953"/>
            <a:ext cx="9983586" cy="5515235"/>
          </a:xfrm>
        </p:spPr>
      </p:pic>
    </p:spTree>
    <p:extLst>
      <p:ext uri="{BB962C8B-B14F-4D97-AF65-F5344CB8AC3E}">
        <p14:creationId xmlns:p14="http://schemas.microsoft.com/office/powerpoint/2010/main" val="1988209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7C5769-CC35-3040-389D-74D14C1D1541}"/>
              </a:ext>
            </a:extLst>
          </p:cNvPr>
          <p:cNvSpPr>
            <a:spLocks noGrp="1"/>
          </p:cNvSpPr>
          <p:nvPr>
            <p:ph type="title"/>
          </p:nvPr>
        </p:nvSpPr>
        <p:spPr>
          <a:xfrm>
            <a:off x="542925" y="286601"/>
            <a:ext cx="6766733" cy="1852976"/>
          </a:xfrm>
        </p:spPr>
        <p:txBody>
          <a:bodyPr>
            <a:normAutofit/>
          </a:bodyPr>
          <a:lstStyle/>
          <a:p>
            <a:r>
              <a:rPr lang="en-US" sz="4000" dirty="0"/>
              <a:t>What does the course promote?</a:t>
            </a:r>
            <a:endParaRPr lang="he-IL" sz="4000" dirty="0"/>
          </a:p>
        </p:txBody>
      </p:sp>
      <p:sp>
        <p:nvSpPr>
          <p:cNvPr id="3" name="Content Placeholder 2">
            <a:extLst>
              <a:ext uri="{FF2B5EF4-FFF2-40B4-BE49-F238E27FC236}">
                <a16:creationId xmlns:a16="http://schemas.microsoft.com/office/drawing/2014/main" id="{EF6EBD15-23A4-559D-FEA5-85750A3CC0B1}"/>
              </a:ext>
            </a:extLst>
          </p:cNvPr>
          <p:cNvSpPr>
            <a:spLocks noGrp="1"/>
          </p:cNvSpPr>
          <p:nvPr>
            <p:ph idx="1"/>
          </p:nvPr>
        </p:nvSpPr>
        <p:spPr>
          <a:xfrm>
            <a:off x="542925" y="2621381"/>
            <a:ext cx="6766734" cy="3322219"/>
          </a:xfrm>
        </p:spPr>
        <p:txBody>
          <a:bodyPr>
            <a:normAutofit/>
          </a:bodyPr>
          <a:lstStyle/>
          <a:p>
            <a:r>
              <a:rPr lang="en-US" sz="1800" dirty="0"/>
              <a:t>Technological innovation</a:t>
            </a:r>
          </a:p>
          <a:p>
            <a:r>
              <a:rPr lang="en-US" sz="1800" dirty="0"/>
              <a:t>Internationalism</a:t>
            </a:r>
          </a:p>
          <a:p>
            <a:r>
              <a:rPr lang="en-US" sz="1800" dirty="0"/>
              <a:t>Culturalism</a:t>
            </a:r>
          </a:p>
          <a:p>
            <a:r>
              <a:rPr lang="en-US" sz="1800" dirty="0"/>
              <a:t>EMI</a:t>
            </a:r>
          </a:p>
          <a:p>
            <a:r>
              <a:rPr lang="en-US" sz="1800" dirty="0"/>
              <a:t>Abraham Accords Spirit </a:t>
            </a:r>
          </a:p>
          <a:p>
            <a:r>
              <a:rPr lang="en-US" sz="1800" dirty="0"/>
              <a:t>Innovative Art and Design </a:t>
            </a:r>
            <a:endParaRPr lang="he-IL" sz="1800" dirty="0"/>
          </a:p>
        </p:txBody>
      </p:sp>
      <p:sp>
        <p:nvSpPr>
          <p:cNvPr id="11" name="Rectangle 10">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chemeClr val="accent5"/>
              </a:gs>
              <a:gs pos="100000">
                <a:schemeClr val="accent2">
                  <a:lumMod val="60000"/>
                  <a:lumOff val="40000"/>
                  <a:alpha val="59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chemeClr val="accent6">
                  <a:lumMod val="75000"/>
                  <a:alpha val="61000"/>
                </a:schemeClr>
              </a:gs>
              <a:gs pos="99000">
                <a:schemeClr val="accent6">
                  <a:alpha val="8700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lose-up of hopscotch on a sidewalk">
            <a:extLst>
              <a:ext uri="{FF2B5EF4-FFF2-40B4-BE49-F238E27FC236}">
                <a16:creationId xmlns:a16="http://schemas.microsoft.com/office/drawing/2014/main" id="{1972BC42-CB23-52C6-ABDF-67BAE0E5255D}"/>
              </a:ext>
            </a:extLst>
          </p:cNvPr>
          <p:cNvPicPr>
            <a:picLocks noChangeAspect="1"/>
          </p:cNvPicPr>
          <p:nvPr/>
        </p:nvPicPr>
        <p:blipFill rotWithShape="1">
          <a:blip r:embed="rId2"/>
          <a:srcRect l="29519" r="28086" b="1"/>
          <a:stretch/>
        </p:blipFill>
        <p:spPr>
          <a:xfrm>
            <a:off x="8115300" y="-12515"/>
            <a:ext cx="4076700" cy="6418631"/>
          </a:xfrm>
          <a:prstGeom prst="rect">
            <a:avLst/>
          </a:prstGeom>
        </p:spPr>
      </p:pic>
    </p:spTree>
    <p:extLst>
      <p:ext uri="{BB962C8B-B14F-4D97-AF65-F5344CB8AC3E}">
        <p14:creationId xmlns:p14="http://schemas.microsoft.com/office/powerpoint/2010/main" val="344381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מציין מיקום תוכן 4">
            <a:extLst>
              <a:ext uri="{FF2B5EF4-FFF2-40B4-BE49-F238E27FC236}">
                <a16:creationId xmlns:a16="http://schemas.microsoft.com/office/drawing/2014/main" id="{65847CA4-D3DE-4B3D-9A6B-29E9465F9618}"/>
              </a:ext>
            </a:extLst>
          </p:cNvPr>
          <p:cNvPicPr>
            <a:picLocks noGrp="1" noChangeAspect="1"/>
          </p:cNvPicPr>
          <p:nvPr>
            <p:ph idx="1"/>
          </p:nvPr>
        </p:nvPicPr>
        <p:blipFill>
          <a:blip r:embed="rId2"/>
          <a:stretch>
            <a:fillRect/>
          </a:stretch>
        </p:blipFill>
        <p:spPr>
          <a:xfrm>
            <a:off x="507076" y="407325"/>
            <a:ext cx="11263746" cy="5664864"/>
          </a:xfrm>
        </p:spPr>
      </p:pic>
    </p:spTree>
    <p:extLst>
      <p:ext uri="{BB962C8B-B14F-4D97-AF65-F5344CB8AC3E}">
        <p14:creationId xmlns:p14="http://schemas.microsoft.com/office/powerpoint/2010/main" val="2660916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FBA9841-4225-7F14-587D-05969BE171F3}"/>
              </a:ext>
            </a:extLst>
          </p:cNvPr>
          <p:cNvSpPr>
            <a:spLocks noGrp="1"/>
          </p:cNvSpPr>
          <p:nvPr>
            <p:ph type="title"/>
          </p:nvPr>
        </p:nvSpPr>
        <p:spPr/>
        <p:txBody>
          <a:bodyPr/>
          <a:lstStyle/>
          <a:p>
            <a:r>
              <a:rPr lang="en-US" dirty="0"/>
              <a:t>Final product: Example</a:t>
            </a:r>
            <a:endParaRPr lang="he-IL" dirty="0"/>
          </a:p>
        </p:txBody>
      </p:sp>
      <p:sp>
        <p:nvSpPr>
          <p:cNvPr id="3" name="מציין מיקום תוכן 2">
            <a:extLst>
              <a:ext uri="{FF2B5EF4-FFF2-40B4-BE49-F238E27FC236}">
                <a16:creationId xmlns:a16="http://schemas.microsoft.com/office/drawing/2014/main" id="{686A4572-461A-2EE4-D37B-0EF000DE6BE0}"/>
              </a:ext>
            </a:extLst>
          </p:cNvPr>
          <p:cNvSpPr>
            <a:spLocks noGrp="1"/>
          </p:cNvSpPr>
          <p:nvPr>
            <p:ph idx="1"/>
          </p:nvPr>
        </p:nvSpPr>
        <p:spPr/>
        <p:txBody>
          <a:bodyPr/>
          <a:lstStyle/>
          <a:p>
            <a:r>
              <a:rPr lang="en-US" sz="2000" u="sng" dirty="0">
                <a:solidFill>
                  <a:srgbClr val="003399"/>
                </a:solidFill>
                <a:effectLst/>
                <a:latin typeface="David" panose="020E0502060401010101" pitchFamily="34" charset="-79"/>
                <a:ea typeface="Calibri" panose="020F0502020204030204" pitchFamily="34" charset="0"/>
                <a:cs typeface="Arial" panose="020B0604020202020204" pitchFamily="34" charset="0"/>
                <a:hlinkClick r:id="rId2"/>
              </a:rPr>
              <a:t>https://www.instagram.com/tv/CZJ9kzLsU0M/?igshid=MDJmNzVkMjY=</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endParaRPr lang="he-IL" dirty="0"/>
          </a:p>
        </p:txBody>
      </p:sp>
    </p:spTree>
    <p:extLst>
      <p:ext uri="{BB962C8B-B14F-4D97-AF65-F5344CB8AC3E}">
        <p14:creationId xmlns:p14="http://schemas.microsoft.com/office/powerpoint/2010/main" val="3944817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תוצאת תמונה עבור ‪thank you pictures‬‏">
            <a:extLst>
              <a:ext uri="{FF2B5EF4-FFF2-40B4-BE49-F238E27FC236}">
                <a16:creationId xmlns:a16="http://schemas.microsoft.com/office/drawing/2014/main" id="{D8FF571B-3BA5-039D-4B31-8735BD0684E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31460" y="0"/>
            <a:ext cx="6131858" cy="6131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7241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4B860-A12A-6AD7-9A68-A88CB35C5E32}"/>
              </a:ext>
            </a:extLst>
          </p:cNvPr>
          <p:cNvSpPr>
            <a:spLocks noGrp="1"/>
          </p:cNvSpPr>
          <p:nvPr>
            <p:ph type="title"/>
          </p:nvPr>
        </p:nvSpPr>
        <p:spPr>
          <a:xfrm>
            <a:off x="1371600" y="562445"/>
            <a:ext cx="10241280" cy="1234440"/>
          </a:xfrm>
        </p:spPr>
        <p:txBody>
          <a:bodyPr/>
          <a:lstStyle/>
          <a:p>
            <a:r>
              <a:rPr lang="en-US" dirty="0"/>
              <a:t>Some facts </a:t>
            </a:r>
            <a:endParaRPr lang="he-IL" dirty="0"/>
          </a:p>
        </p:txBody>
      </p:sp>
      <p:sp>
        <p:nvSpPr>
          <p:cNvPr id="3" name="Content Placeholder 2">
            <a:extLst>
              <a:ext uri="{FF2B5EF4-FFF2-40B4-BE49-F238E27FC236}">
                <a16:creationId xmlns:a16="http://schemas.microsoft.com/office/drawing/2014/main" id="{35508CBC-F23D-D124-E72E-95125615BC8D}"/>
              </a:ext>
            </a:extLst>
          </p:cNvPr>
          <p:cNvSpPr>
            <a:spLocks noGrp="1"/>
          </p:cNvSpPr>
          <p:nvPr>
            <p:ph idx="1"/>
          </p:nvPr>
        </p:nvSpPr>
        <p:spPr>
          <a:xfrm>
            <a:off x="1371600" y="1918447"/>
            <a:ext cx="10241280" cy="4153169"/>
          </a:xfrm>
        </p:spPr>
        <p:txBody>
          <a:bodyPr>
            <a:normAutofit/>
          </a:bodyPr>
          <a:lstStyle/>
          <a:p>
            <a:pPr algn="l"/>
            <a:endParaRPr lang="he-IL" sz="1800" b="0" i="0" u="none" strike="noStrike" baseline="0" dirty="0">
              <a:solidFill>
                <a:srgbClr val="000000"/>
              </a:solidFill>
              <a:latin typeface="Calibri" panose="020F0502020204030204" pitchFamily="34" charset="0"/>
            </a:endParaRPr>
          </a:p>
          <a:p>
            <a:r>
              <a:rPr lang="en-US" sz="2400" b="0" i="0" u="none" strike="noStrike" baseline="0" dirty="0">
                <a:solidFill>
                  <a:srgbClr val="000000"/>
                </a:solidFill>
                <a:latin typeface="+mj-lt"/>
              </a:rPr>
              <a:t>The fashion industry is the second largest source (2nd to the oil industry) of environmental pollution. </a:t>
            </a:r>
          </a:p>
          <a:p>
            <a:r>
              <a:rPr lang="en-US" sz="2400" b="0" i="0" u="none" strike="noStrike" baseline="0" dirty="0">
                <a:solidFill>
                  <a:srgbClr val="000000"/>
                </a:solidFill>
                <a:latin typeface="+mj-lt"/>
              </a:rPr>
              <a:t>Every year tons of textiles are dumped globally and pollute the environment. </a:t>
            </a:r>
          </a:p>
          <a:p>
            <a:r>
              <a:rPr lang="en-US" sz="2400" b="0" i="0" u="none" strike="noStrike" baseline="0" dirty="0">
                <a:solidFill>
                  <a:srgbClr val="000000"/>
                </a:solidFill>
                <a:latin typeface="+mj-lt"/>
              </a:rPr>
              <a:t>Fashion corporations, along with the advertising industry, encourage us to consume clothes so we all throw more and more, ignoring the environmental consequences. </a:t>
            </a:r>
          </a:p>
          <a:p>
            <a:endParaRPr lang="en-US" sz="1800" b="0" i="0" u="none" strike="noStrike" baseline="0" dirty="0">
              <a:solidFill>
                <a:srgbClr val="000000"/>
              </a:solidFill>
              <a:latin typeface="Calibri" panose="020F0502020204030204" pitchFamily="34" charset="0"/>
            </a:endParaRPr>
          </a:p>
          <a:p>
            <a:endParaRPr lang="he-IL" dirty="0"/>
          </a:p>
        </p:txBody>
      </p:sp>
    </p:spTree>
    <p:extLst>
      <p:ext uri="{BB962C8B-B14F-4D97-AF65-F5344CB8AC3E}">
        <p14:creationId xmlns:p14="http://schemas.microsoft.com/office/powerpoint/2010/main" val="300616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40E5C-D453-43C8-ECAC-29386BA51575}"/>
              </a:ext>
            </a:extLst>
          </p:cNvPr>
          <p:cNvSpPr>
            <a:spLocks noGrp="1"/>
          </p:cNvSpPr>
          <p:nvPr>
            <p:ph type="title"/>
          </p:nvPr>
        </p:nvSpPr>
        <p:spPr>
          <a:xfrm>
            <a:off x="1371600" y="546847"/>
            <a:ext cx="10241280" cy="1156447"/>
          </a:xfrm>
        </p:spPr>
        <p:txBody>
          <a:bodyPr/>
          <a:lstStyle/>
          <a:p>
            <a:r>
              <a:rPr lang="en-US" dirty="0"/>
              <a:t>What do we do to solve this?</a:t>
            </a:r>
            <a:endParaRPr lang="he-IL" dirty="0"/>
          </a:p>
        </p:txBody>
      </p:sp>
      <p:sp>
        <p:nvSpPr>
          <p:cNvPr id="3" name="Content Placeholder 2">
            <a:extLst>
              <a:ext uri="{FF2B5EF4-FFF2-40B4-BE49-F238E27FC236}">
                <a16:creationId xmlns:a16="http://schemas.microsoft.com/office/drawing/2014/main" id="{7F47E6E4-E2F0-35FC-DB32-FED55AA43D7E}"/>
              </a:ext>
            </a:extLst>
          </p:cNvPr>
          <p:cNvSpPr>
            <a:spLocks noGrp="1"/>
          </p:cNvSpPr>
          <p:nvPr>
            <p:ph idx="1"/>
          </p:nvPr>
        </p:nvSpPr>
        <p:spPr>
          <a:xfrm>
            <a:off x="1371600" y="1837765"/>
            <a:ext cx="10241280" cy="4233851"/>
          </a:xfrm>
        </p:spPr>
        <p:txBody>
          <a:bodyPr>
            <a:normAutofit/>
          </a:bodyPr>
          <a:lstStyle/>
          <a:p>
            <a:r>
              <a:rPr lang="en-US" sz="2000" b="0" i="0" u="none" strike="noStrike" baseline="0" dirty="0">
                <a:solidFill>
                  <a:srgbClr val="000000"/>
                </a:solidFill>
                <a:latin typeface="+mj-lt"/>
              </a:rPr>
              <a:t>Global, Inter-Cultural, Sustainable Fashion which is the key to reducing damage to the environment and for people, leading the change in the fashion industry. </a:t>
            </a:r>
          </a:p>
          <a:p>
            <a:r>
              <a:rPr lang="en-US" sz="2000" b="0" i="0" u="none" strike="noStrike" baseline="0" dirty="0">
                <a:solidFill>
                  <a:srgbClr val="000000"/>
                </a:solidFill>
                <a:latin typeface="+mj-lt"/>
              </a:rPr>
              <a:t>Existing practices in sustainable fashion include: </a:t>
            </a:r>
          </a:p>
          <a:p>
            <a:pPr marL="0" indent="0">
              <a:buNone/>
            </a:pPr>
            <a:r>
              <a:rPr lang="en-US" dirty="0">
                <a:solidFill>
                  <a:srgbClr val="000000"/>
                </a:solidFill>
                <a:latin typeface="+mj-lt"/>
              </a:rPr>
              <a:t>--</a:t>
            </a:r>
            <a:r>
              <a:rPr lang="en-US" sz="2000" b="0" i="0" u="none" strike="noStrike" baseline="0" dirty="0">
                <a:solidFill>
                  <a:srgbClr val="000000"/>
                </a:solidFill>
                <a:latin typeface="+mj-lt"/>
              </a:rPr>
              <a:t>increasing the value of local production; </a:t>
            </a:r>
          </a:p>
          <a:p>
            <a:pPr marL="0" indent="0">
              <a:buNone/>
            </a:pPr>
            <a:r>
              <a:rPr lang="en-US" sz="2000" b="0" i="0" u="none" strike="noStrike" baseline="0" dirty="0">
                <a:solidFill>
                  <a:srgbClr val="000000"/>
                </a:solidFill>
                <a:latin typeface="+mj-lt"/>
              </a:rPr>
              <a:t>--extending product life and raw materials; </a:t>
            </a:r>
          </a:p>
          <a:p>
            <a:pPr marL="0" indent="0">
              <a:buNone/>
            </a:pPr>
            <a:r>
              <a:rPr lang="en-US" sz="2000" b="0" i="0" u="none" strike="noStrike" baseline="0" dirty="0">
                <a:solidFill>
                  <a:srgbClr val="000000"/>
                </a:solidFill>
                <a:latin typeface="+mj-lt"/>
              </a:rPr>
              <a:t>--reducing consumption, overproduction, waste, and environmental damage; </a:t>
            </a:r>
          </a:p>
          <a:p>
            <a:pPr marL="0" indent="0">
              <a:buNone/>
            </a:pPr>
            <a:r>
              <a:rPr lang="en-US" sz="2000" b="0" i="0" u="none" strike="noStrike" baseline="0" dirty="0">
                <a:solidFill>
                  <a:srgbClr val="000000"/>
                </a:solidFill>
                <a:latin typeface="+mj-lt"/>
              </a:rPr>
              <a:t>--conducting innovative development and production processes, both during the use and at the end of a product's life. </a:t>
            </a:r>
          </a:p>
        </p:txBody>
      </p:sp>
    </p:spTree>
    <p:extLst>
      <p:ext uri="{BB962C8B-B14F-4D97-AF65-F5344CB8AC3E}">
        <p14:creationId xmlns:p14="http://schemas.microsoft.com/office/powerpoint/2010/main" val="2369275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A8A76-F9FF-2E3B-95E7-D0FC2D86D4C4}"/>
              </a:ext>
            </a:extLst>
          </p:cNvPr>
          <p:cNvSpPr>
            <a:spLocks noGrp="1"/>
          </p:cNvSpPr>
          <p:nvPr>
            <p:ph type="title"/>
          </p:nvPr>
        </p:nvSpPr>
        <p:spPr>
          <a:xfrm>
            <a:off x="779929" y="795528"/>
            <a:ext cx="10832951" cy="907766"/>
          </a:xfrm>
        </p:spPr>
        <p:txBody>
          <a:bodyPr/>
          <a:lstStyle/>
          <a:p>
            <a:r>
              <a:rPr lang="en-US" dirty="0"/>
              <a:t>The uniqueness of our project</a:t>
            </a:r>
            <a:endParaRPr lang="he-IL" dirty="0"/>
          </a:p>
        </p:txBody>
      </p:sp>
      <p:sp>
        <p:nvSpPr>
          <p:cNvPr id="3" name="Content Placeholder 2">
            <a:extLst>
              <a:ext uri="{FF2B5EF4-FFF2-40B4-BE49-F238E27FC236}">
                <a16:creationId xmlns:a16="http://schemas.microsoft.com/office/drawing/2014/main" id="{986F533F-4B4C-833C-E465-B21C609D3A82}"/>
              </a:ext>
            </a:extLst>
          </p:cNvPr>
          <p:cNvSpPr>
            <a:spLocks noGrp="1"/>
          </p:cNvSpPr>
          <p:nvPr>
            <p:ph idx="1"/>
          </p:nvPr>
        </p:nvSpPr>
        <p:spPr>
          <a:xfrm>
            <a:off x="851647" y="2121228"/>
            <a:ext cx="10761233" cy="4073383"/>
          </a:xfrm>
        </p:spPr>
        <p:txBody>
          <a:bodyPr>
            <a:normAutofit/>
          </a:bodyPr>
          <a:lstStyle/>
          <a:p>
            <a:pPr algn="just" rtl="0">
              <a:lnSpc>
                <a:spcPct val="115000"/>
              </a:lnSpc>
              <a:spcAft>
                <a:spcPts val="800"/>
              </a:spcAft>
            </a:pPr>
            <a:r>
              <a:rPr lang="en-US" sz="1800" dirty="0">
                <a:effectLst/>
                <a:latin typeface="+mj-lt"/>
                <a:ea typeface="Calibri" panose="020F0502020204030204" pitchFamily="34" charset="0"/>
                <a:cs typeface="Arial" panose="020B0604020202020204" pitchFamily="34" charset="0"/>
              </a:rPr>
              <a:t>The aim of the project is global cooperation in the spirit of the Abraham Accords (between the US, Morocco, the Emirates and Israel) in order to increase awareness of sustainable global fashion inter-culturally (which aims to create a balance between the industry, the environment and different communities) and to take a practical part as the designers of the future in the process of encouraging change in the fashion industry and its products as well as work together inter-culturally towards change. </a:t>
            </a:r>
          </a:p>
          <a:p>
            <a:pPr algn="just" rtl="0">
              <a:lnSpc>
                <a:spcPct val="115000"/>
              </a:lnSpc>
              <a:spcAft>
                <a:spcPts val="800"/>
              </a:spcAft>
            </a:pPr>
            <a:r>
              <a:rPr lang="en-US" sz="1800" dirty="0">
                <a:effectLst/>
                <a:latin typeface="+mj-lt"/>
                <a:ea typeface="Calibri" panose="020F0502020204030204" pitchFamily="34" charset="0"/>
                <a:cs typeface="Arial" panose="020B0604020202020204" pitchFamily="34" charset="0"/>
              </a:rPr>
              <a:t>From the design and planning stage: Zero waste design technique eliminates the creation of textile waste.</a:t>
            </a:r>
          </a:p>
          <a:p>
            <a:pPr algn="just" rtl="0">
              <a:lnSpc>
                <a:spcPct val="115000"/>
              </a:lnSpc>
              <a:spcAft>
                <a:spcPts val="800"/>
              </a:spcAft>
            </a:pPr>
            <a:r>
              <a:rPr lang="en-US" sz="1800" dirty="0">
                <a:latin typeface="+mj-lt"/>
                <a:ea typeface="Calibri" panose="020F0502020204030204" pitchFamily="34" charset="0"/>
                <a:cs typeface="Arial" panose="020B0604020202020204" pitchFamily="34" charset="0"/>
              </a:rPr>
              <a:t>The course is fully online and digitally-oriented </a:t>
            </a:r>
            <a:endParaRPr lang="en-US" sz="1800" dirty="0">
              <a:effectLst/>
              <a:latin typeface="+mj-lt"/>
              <a:ea typeface="Calibri" panose="020F0502020204030204" pitchFamily="34" charset="0"/>
              <a:cs typeface="Arial" panose="020B0604020202020204" pitchFamily="34" charset="0"/>
            </a:endParaRPr>
          </a:p>
          <a:p>
            <a:endParaRPr lang="he-IL" dirty="0"/>
          </a:p>
        </p:txBody>
      </p:sp>
    </p:spTree>
    <p:extLst>
      <p:ext uri="{BB962C8B-B14F-4D97-AF65-F5344CB8AC3E}">
        <p14:creationId xmlns:p14="http://schemas.microsoft.com/office/powerpoint/2010/main" val="2848897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4F3F1-5259-8FF2-0D19-397B3204C4CB}"/>
              </a:ext>
            </a:extLst>
          </p:cNvPr>
          <p:cNvSpPr>
            <a:spLocks noGrp="1"/>
          </p:cNvSpPr>
          <p:nvPr>
            <p:ph type="title"/>
          </p:nvPr>
        </p:nvSpPr>
        <p:spPr>
          <a:xfrm>
            <a:off x="1371600" y="795528"/>
            <a:ext cx="10241280" cy="647790"/>
          </a:xfrm>
        </p:spPr>
        <p:txBody>
          <a:bodyPr/>
          <a:lstStyle/>
          <a:p>
            <a:r>
              <a:rPr lang="en-US" dirty="0"/>
              <a:t>Content and aims </a:t>
            </a:r>
            <a:endParaRPr lang="he-IL" dirty="0"/>
          </a:p>
        </p:txBody>
      </p:sp>
      <p:sp>
        <p:nvSpPr>
          <p:cNvPr id="3" name="Content Placeholder 2">
            <a:extLst>
              <a:ext uri="{FF2B5EF4-FFF2-40B4-BE49-F238E27FC236}">
                <a16:creationId xmlns:a16="http://schemas.microsoft.com/office/drawing/2014/main" id="{D0E8F888-F0E6-F16A-2D8E-1C7BD10D0BFE}"/>
              </a:ext>
            </a:extLst>
          </p:cNvPr>
          <p:cNvSpPr>
            <a:spLocks noGrp="1"/>
          </p:cNvSpPr>
          <p:nvPr>
            <p:ph idx="1"/>
          </p:nvPr>
        </p:nvSpPr>
        <p:spPr>
          <a:xfrm>
            <a:off x="537883" y="1739153"/>
            <a:ext cx="11074998" cy="4289971"/>
          </a:xfrm>
        </p:spPr>
        <p:txBody>
          <a:bodyPr>
            <a:normAutofit fontScale="92500"/>
          </a:bodyPr>
          <a:lstStyle/>
          <a:p>
            <a:pPr algn="just" rtl="0">
              <a:lnSpc>
                <a:spcPct val="115000"/>
              </a:lnSpc>
              <a:spcAft>
                <a:spcPts val="800"/>
              </a:spcAft>
            </a:pPr>
            <a:r>
              <a:rPr lang="en-US" sz="2000" dirty="0">
                <a:effectLst/>
                <a:latin typeface="+mj-lt"/>
                <a:ea typeface="Calibri" panose="020F0502020204030204" pitchFamily="34" charset="0"/>
                <a:cs typeface="Arial" panose="020B0604020202020204" pitchFamily="34" charset="0"/>
              </a:rPr>
              <a:t>The project focuses on collaborative work, in the spirit of the Abraham Accords, taking into consideration the difference fashion styles and the different cultures. Israel and the US clearly have a different culture of clothing than that of the Emirates and Northern African countries. This issue was taken into account for the purpose of collaborative and fruitful work for all involved. </a:t>
            </a:r>
          </a:p>
          <a:p>
            <a:pPr algn="just" rtl="0">
              <a:lnSpc>
                <a:spcPct val="115000"/>
              </a:lnSpc>
              <a:spcAft>
                <a:spcPts val="800"/>
              </a:spcAft>
            </a:pPr>
            <a:r>
              <a:rPr lang="en-US" sz="2000" dirty="0">
                <a:effectLst/>
                <a:latin typeface="+mj-lt"/>
                <a:ea typeface="Calibri" panose="020F0502020204030204" pitchFamily="34" charset="0"/>
                <a:cs typeface="Arial" panose="020B0604020202020204" pitchFamily="34" charset="0"/>
              </a:rPr>
              <a:t>The design and development of the models used translations of traditional design tools into digital, 3D, rendering CLO3D studies. </a:t>
            </a:r>
          </a:p>
          <a:p>
            <a:pPr algn="just">
              <a:lnSpc>
                <a:spcPct val="115000"/>
              </a:lnSpc>
              <a:spcAft>
                <a:spcPts val="800"/>
              </a:spcAft>
            </a:pPr>
            <a:r>
              <a:rPr lang="en-US" sz="2000" dirty="0"/>
              <a:t>Using the digital tools of the raw materials, developing dressing patterns and using digital sawing techniques that match the designing idea and the desired look of the outfit (virtual). </a:t>
            </a:r>
            <a:endParaRPr lang="en-US" sz="2000" dirty="0">
              <a:effectLst/>
              <a:latin typeface="+mj-lt"/>
              <a:ea typeface="Calibri" panose="020F0502020204030204" pitchFamily="34" charset="0"/>
              <a:cs typeface="Arial" panose="020B0604020202020204" pitchFamily="34" charset="0"/>
            </a:endParaRPr>
          </a:p>
          <a:p>
            <a:pPr algn="just" rtl="0">
              <a:lnSpc>
                <a:spcPct val="115000"/>
              </a:lnSpc>
              <a:spcAft>
                <a:spcPts val="800"/>
              </a:spcAft>
            </a:pPr>
            <a:r>
              <a:rPr lang="en-US" sz="2000" dirty="0">
                <a:effectLst/>
                <a:latin typeface="+mj-lt"/>
                <a:ea typeface="Calibri" panose="020F0502020204030204" pitchFamily="34" charset="0"/>
                <a:cs typeface="Arial" panose="020B0604020202020204" pitchFamily="34" charset="0"/>
              </a:rPr>
              <a:t>For weekly progress, a MIRO board was used </a:t>
            </a:r>
          </a:p>
          <a:p>
            <a:pPr algn="just" rtl="0">
              <a:lnSpc>
                <a:spcPct val="115000"/>
              </a:lnSpc>
              <a:spcAft>
                <a:spcPts val="800"/>
              </a:spcAft>
            </a:pPr>
            <a:r>
              <a:rPr lang="en-US" sz="2000" dirty="0">
                <a:effectLst/>
                <a:latin typeface="+mj-lt"/>
                <a:ea typeface="Calibri" panose="020F0502020204030204" pitchFamily="34" charset="0"/>
                <a:cs typeface="Arial" panose="020B0604020202020204" pitchFamily="34" charset="0"/>
              </a:rPr>
              <a:t>EMI and Internationalism</a:t>
            </a:r>
            <a:endParaRPr lang="he-IL" dirty="0">
              <a:latin typeface="+mj-lt"/>
            </a:endParaRPr>
          </a:p>
        </p:txBody>
      </p:sp>
    </p:spTree>
    <p:extLst>
      <p:ext uri="{BB962C8B-B14F-4D97-AF65-F5344CB8AC3E}">
        <p14:creationId xmlns:p14="http://schemas.microsoft.com/office/powerpoint/2010/main" val="1211449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2FBE9-4074-DEA5-0529-2B983C2AEF5E}"/>
              </a:ext>
            </a:extLst>
          </p:cNvPr>
          <p:cNvSpPr>
            <a:spLocks noGrp="1"/>
          </p:cNvSpPr>
          <p:nvPr>
            <p:ph type="title"/>
          </p:nvPr>
        </p:nvSpPr>
        <p:spPr>
          <a:xfrm>
            <a:off x="1371600" y="795528"/>
            <a:ext cx="10241280" cy="818119"/>
          </a:xfrm>
        </p:spPr>
        <p:txBody>
          <a:bodyPr/>
          <a:lstStyle/>
          <a:p>
            <a:r>
              <a:rPr lang="en-US" dirty="0"/>
              <a:t>The main aims </a:t>
            </a:r>
            <a:endParaRPr lang="he-IL" dirty="0"/>
          </a:p>
        </p:txBody>
      </p:sp>
      <p:sp>
        <p:nvSpPr>
          <p:cNvPr id="3" name="Content Placeholder 2">
            <a:extLst>
              <a:ext uri="{FF2B5EF4-FFF2-40B4-BE49-F238E27FC236}">
                <a16:creationId xmlns:a16="http://schemas.microsoft.com/office/drawing/2014/main" id="{E1711402-F3FC-530A-9E50-D12B7EE74BB8}"/>
              </a:ext>
            </a:extLst>
          </p:cNvPr>
          <p:cNvSpPr>
            <a:spLocks noGrp="1"/>
          </p:cNvSpPr>
          <p:nvPr>
            <p:ph idx="1"/>
          </p:nvPr>
        </p:nvSpPr>
        <p:spPr/>
        <p:txBody>
          <a:bodyPr/>
          <a:lstStyle/>
          <a:p>
            <a:r>
              <a:rPr lang="en-US" sz="2000" dirty="0"/>
              <a:t>Practicing and learning basic skills of the </a:t>
            </a:r>
            <a:r>
              <a:rPr lang="en-US" sz="2000" b="1" dirty="0">
                <a:solidFill>
                  <a:srgbClr val="FF0000"/>
                </a:solidFill>
              </a:rPr>
              <a:t>CLO3D</a:t>
            </a:r>
            <a:r>
              <a:rPr lang="en-US" sz="2000" dirty="0"/>
              <a:t> program, including 3D rendering. </a:t>
            </a:r>
          </a:p>
          <a:p>
            <a:r>
              <a:rPr lang="en-US" sz="2000" dirty="0"/>
              <a:t>Designing and executing a 3D virtual capsule.</a:t>
            </a:r>
          </a:p>
          <a:p>
            <a:r>
              <a:rPr lang="en-US" sz="2000" dirty="0"/>
              <a:t>Executing a virtual fashion production (show, set, footage, presentation etc.)</a:t>
            </a:r>
          </a:p>
          <a:p>
            <a:r>
              <a:rPr lang="en-US" sz="2000" dirty="0"/>
              <a:t>Using </a:t>
            </a:r>
            <a:r>
              <a:rPr lang="en-US" sz="2000" b="1" dirty="0">
                <a:solidFill>
                  <a:srgbClr val="FF0000"/>
                </a:solidFill>
              </a:rPr>
              <a:t>CLO3D</a:t>
            </a:r>
            <a:r>
              <a:rPr lang="en-US" sz="2000" dirty="0"/>
              <a:t> to produce technical product specification </a:t>
            </a:r>
          </a:p>
          <a:p>
            <a:r>
              <a:rPr lang="en-US" sz="2000" dirty="0"/>
              <a:t>Using textile planning and print based on the engineered pattern.</a:t>
            </a:r>
          </a:p>
          <a:p>
            <a:r>
              <a:rPr lang="en-US" dirty="0"/>
              <a:t>The 3-D Zero Waste Fashion Design course creates Fashion designs and fashion shows that include avatars, </a:t>
            </a:r>
            <a:r>
              <a:rPr lang="en-US" b="1" dirty="0"/>
              <a:t>rather than live models.  </a:t>
            </a:r>
          </a:p>
          <a:p>
            <a:endParaRPr lang="he-IL" dirty="0"/>
          </a:p>
        </p:txBody>
      </p:sp>
    </p:spTree>
    <p:extLst>
      <p:ext uri="{BB962C8B-B14F-4D97-AF65-F5344CB8AC3E}">
        <p14:creationId xmlns:p14="http://schemas.microsoft.com/office/powerpoint/2010/main" val="3431626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1" name="Rectangle 30">
            <a:extLst>
              <a:ext uri="{FF2B5EF4-FFF2-40B4-BE49-F238E27FC236}">
                <a16:creationId xmlns:a16="http://schemas.microsoft.com/office/drawing/2014/main" id="{1DBC8414-BE7E-4B6C-A114-B2C3795C8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0EC398C5-5C2E-4038-9DB3-DE2B5A9BE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2F10B26-073B-4B10-8AAA-161242DD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53806" y="1153804"/>
            <a:ext cx="6346209" cy="4038601"/>
          </a:xfrm>
          <a:prstGeom prst="rect">
            <a:avLst/>
          </a:prstGeom>
          <a:gradFill>
            <a:gsLst>
              <a:gs pos="0">
                <a:schemeClr val="accent5">
                  <a:lumMod val="60000"/>
                  <a:lumOff val="40000"/>
                  <a:alpha val="0"/>
                </a:schemeClr>
              </a:gs>
              <a:gs pos="99000">
                <a:schemeClr val="accent2">
                  <a:alpha val="92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10DBBC7-698F-4A54-B1CB-A99F9CC35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59574" y="3578975"/>
            <a:ext cx="2502407" cy="4055644"/>
          </a:xfrm>
          <a:prstGeom prst="rect">
            <a:avLst/>
          </a:prstGeom>
          <a:gradFill>
            <a:gsLst>
              <a:gs pos="2000">
                <a:schemeClr val="accent5">
                  <a:alpha val="28000"/>
                </a:schemeClr>
              </a:gs>
              <a:gs pos="100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DE6E822A-8BCF-432C-83E6-BBE821476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13000">
                <a:schemeClr val="accent4">
                  <a:lumMod val="20000"/>
                  <a:lumOff val="80000"/>
                  <a:alpha val="200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DBB021EA-B4EA-AC65-9D75-DD77E6DA3F24}"/>
              </a:ext>
            </a:extLst>
          </p:cNvPr>
          <p:cNvSpPr>
            <a:spLocks noGrp="1"/>
          </p:cNvSpPr>
          <p:nvPr>
            <p:ph type="title"/>
          </p:nvPr>
        </p:nvSpPr>
        <p:spPr>
          <a:xfrm>
            <a:off x="474243" y="681317"/>
            <a:ext cx="3236613" cy="3406187"/>
          </a:xfrm>
        </p:spPr>
        <p:txBody>
          <a:bodyPr vert="horz" lIns="0" tIns="0" rIns="0" bIns="0" rtlCol="0" anchor="b">
            <a:normAutofit/>
          </a:bodyPr>
          <a:lstStyle/>
          <a:p>
            <a:r>
              <a:rPr lang="en-US" sz="2200" spc="750" dirty="0">
                <a:solidFill>
                  <a:schemeClr val="bg1"/>
                </a:solidFill>
              </a:rPr>
              <a:t>Some pictures from the preparation sessions </a:t>
            </a:r>
          </a:p>
        </p:txBody>
      </p:sp>
      <p:pic>
        <p:nvPicPr>
          <p:cNvPr id="5" name="Content Placeholder 4" descr="Graphical user interface, application&#10;&#10;Description automatically generated">
            <a:extLst>
              <a:ext uri="{FF2B5EF4-FFF2-40B4-BE49-F238E27FC236}">
                <a16:creationId xmlns:a16="http://schemas.microsoft.com/office/drawing/2014/main" id="{0E3D03EA-7F48-43E2-3759-17B6A63A97D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597"/>
          <a:stretch/>
        </p:blipFill>
        <p:spPr>
          <a:xfrm>
            <a:off x="4503619" y="1403772"/>
            <a:ext cx="7214138" cy="4057969"/>
          </a:xfrm>
          <a:prstGeom prst="rect">
            <a:avLst/>
          </a:prstGeom>
        </p:spPr>
      </p:pic>
    </p:spTree>
    <p:extLst>
      <p:ext uri="{BB962C8B-B14F-4D97-AF65-F5344CB8AC3E}">
        <p14:creationId xmlns:p14="http://schemas.microsoft.com/office/powerpoint/2010/main" val="2482848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4">
                  <a:alpha val="61000"/>
                </a:schemeClr>
              </a:gs>
              <a:gs pos="100000">
                <a:schemeClr val="accent5">
                  <a:alpha val="89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5333145" y="0"/>
            <a:ext cx="6858855" cy="6857572"/>
          </a:xfrm>
          <a:prstGeom prst="rect">
            <a:avLst/>
          </a:prstGeom>
          <a:gradFill>
            <a:gsLst>
              <a:gs pos="8000">
                <a:schemeClr val="accent6">
                  <a:alpha val="11000"/>
                </a:schemeClr>
              </a:gs>
              <a:gs pos="100000">
                <a:schemeClr val="accent4">
                  <a:alpha val="70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7945" y="-1686055"/>
            <a:ext cx="4894564" cy="12193546"/>
          </a:xfrm>
          <a:prstGeom prst="rect">
            <a:avLst/>
          </a:prstGeom>
          <a:gradFill>
            <a:gsLst>
              <a:gs pos="0">
                <a:schemeClr val="accent5">
                  <a:lumMod val="60000"/>
                  <a:lumOff val="40000"/>
                  <a:alpha val="0"/>
                </a:schemeClr>
              </a:gs>
              <a:gs pos="99000">
                <a:schemeClr val="accent2"/>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10;&#10;Description automatically generated with medium confidence">
            <a:extLst>
              <a:ext uri="{FF2B5EF4-FFF2-40B4-BE49-F238E27FC236}">
                <a16:creationId xmlns:a16="http://schemas.microsoft.com/office/drawing/2014/main" id="{DB4FDF70-73D1-EC98-F5D4-10005EF230F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655" r="8590" b="1"/>
          <a:stretch/>
        </p:blipFill>
        <p:spPr>
          <a:xfrm>
            <a:off x="457200" y="457200"/>
            <a:ext cx="11277600" cy="5943600"/>
          </a:xfrm>
          <a:prstGeom prst="rect">
            <a:avLst/>
          </a:prstGeom>
        </p:spPr>
      </p:pic>
    </p:spTree>
    <p:extLst>
      <p:ext uri="{BB962C8B-B14F-4D97-AF65-F5344CB8AC3E}">
        <p14:creationId xmlns:p14="http://schemas.microsoft.com/office/powerpoint/2010/main" val="3565997680"/>
      </p:ext>
    </p:extLst>
  </p:cSld>
  <p:clrMapOvr>
    <a:masterClrMapping/>
  </p:clrMapOvr>
</p:sld>
</file>

<file path=ppt/theme/theme1.xml><?xml version="1.0" encoding="utf-8"?>
<a:theme xmlns:a="http://schemas.openxmlformats.org/drawingml/2006/main" name="GradientRiseVTI">
  <a:themeElements>
    <a:clrScheme name="AnalogousFromDarkSeedLeftStep">
      <a:dk1>
        <a:srgbClr val="000000"/>
      </a:dk1>
      <a:lt1>
        <a:srgbClr val="FFFFFF"/>
      </a:lt1>
      <a:dk2>
        <a:srgbClr val="311C21"/>
      </a:dk2>
      <a:lt2>
        <a:srgbClr val="F0F3F3"/>
      </a:lt2>
      <a:accent1>
        <a:srgbClr val="C3624D"/>
      </a:accent1>
      <a:accent2>
        <a:srgbClr val="B13B57"/>
      </a:accent2>
      <a:accent3>
        <a:srgbClr val="C34D9A"/>
      </a:accent3>
      <a:accent4>
        <a:srgbClr val="A93BB1"/>
      </a:accent4>
      <a:accent5>
        <a:srgbClr val="8A4DC3"/>
      </a:accent5>
      <a:accent6>
        <a:srgbClr val="4A3FB3"/>
      </a:accent6>
      <a:hlink>
        <a:srgbClr val="963FBF"/>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docProps/app.xml><?xml version="1.0" encoding="utf-8"?>
<Properties xmlns="http://schemas.openxmlformats.org/officeDocument/2006/extended-properties" xmlns:vt="http://schemas.openxmlformats.org/officeDocument/2006/docPropsVTypes">
  <TotalTime>123</TotalTime>
  <Words>621</Words>
  <Application>Microsoft Office PowerPoint</Application>
  <PresentationFormat>Widescreen</PresentationFormat>
  <Paragraphs>53</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Avenir Next LT Pro</vt:lpstr>
      <vt:lpstr>Calibri</vt:lpstr>
      <vt:lpstr>David</vt:lpstr>
      <vt:lpstr>Symbol</vt:lpstr>
      <vt:lpstr>GradientRiseVTI</vt:lpstr>
      <vt:lpstr>Zero Waste 3-D Fashion Design </vt:lpstr>
      <vt:lpstr>What does the course promote?</vt:lpstr>
      <vt:lpstr>Some facts </vt:lpstr>
      <vt:lpstr>What do we do to solve this?</vt:lpstr>
      <vt:lpstr>The uniqueness of our project</vt:lpstr>
      <vt:lpstr>Content and aims </vt:lpstr>
      <vt:lpstr>The main aims </vt:lpstr>
      <vt:lpstr>Some pictures from the preparation sessions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 digital 3D fashion project in the spirit of the Abraham Accords:  </vt:lpstr>
      <vt:lpstr>PowerPoint Presentation</vt:lpstr>
      <vt:lpstr>PowerPoint Presentation</vt:lpstr>
      <vt:lpstr>Final product: Example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Zero Waste 3-D Fashion Design</dc:title>
  <dc:creator>Ruti Bardenstein</dc:creator>
  <cp:lastModifiedBy>Ruti Bardenstein</cp:lastModifiedBy>
  <cp:revision>45</cp:revision>
  <dcterms:created xsi:type="dcterms:W3CDTF">2023-02-22T17:08:54Z</dcterms:created>
  <dcterms:modified xsi:type="dcterms:W3CDTF">2023-06-27T12:29:24Z</dcterms:modified>
</cp:coreProperties>
</file>