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9" r:id="rId3"/>
    <p:sldId id="2617" r:id="rId4"/>
    <p:sldId id="2446" r:id="rId5"/>
    <p:sldId id="571" r:id="rId6"/>
    <p:sldId id="2637" r:id="rId7"/>
    <p:sldId id="2484" r:id="rId8"/>
    <p:sldId id="2633" r:id="rId9"/>
    <p:sldId id="2631" r:id="rId10"/>
    <p:sldId id="2625" r:id="rId11"/>
    <p:sldId id="2627" r:id="rId12"/>
    <p:sldId id="2630" r:id="rId13"/>
    <p:sldId id="2626" r:id="rId14"/>
    <p:sldId id="2644" r:id="rId15"/>
    <p:sldId id="2620" r:id="rId16"/>
    <p:sldId id="2640" r:id="rId17"/>
    <p:sldId id="2651" r:id="rId18"/>
    <p:sldId id="2642" r:id="rId19"/>
    <p:sldId id="2643" r:id="rId20"/>
    <p:sldId id="2601" r:id="rId21"/>
    <p:sldId id="2636" r:id="rId22"/>
    <p:sldId id="2622" r:id="rId23"/>
    <p:sldId id="2568" r:id="rId24"/>
    <p:sldId id="2584" r:id="rId25"/>
    <p:sldId id="2594" r:id="rId26"/>
    <p:sldId id="2595" r:id="rId27"/>
    <p:sldId id="2646" r:id="rId28"/>
    <p:sldId id="2647" r:id="rId29"/>
    <p:sldId id="2612" r:id="rId30"/>
    <p:sldId id="2649" r:id="rId31"/>
    <p:sldId id="2618" r:id="rId32"/>
    <p:sldId id="2635" r:id="rId33"/>
    <p:sldId id="528" r:id="rId34"/>
    <p:sldId id="527" r:id="rId35"/>
    <p:sldId id="2639" r:id="rId36"/>
    <p:sldId id="2648" r:id="rId37"/>
    <p:sldId id="2593" r:id="rId38"/>
    <p:sldId id="26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82"/>
    <p:restoredTop sz="57676"/>
  </p:normalViewPr>
  <p:slideViewPr>
    <p:cSldViewPr snapToGrid="0">
      <p:cViewPr varScale="1">
        <p:scale>
          <a:sx n="65" d="100"/>
          <a:sy n="65" d="100"/>
        </p:scale>
        <p:origin x="216" y="25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580E1-09BB-614F-98EE-C2AF1866467B}" type="datetimeFigureOut">
              <a:rPr lang="en-US" smtClean="0"/>
              <a:t>6/27/23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78F94-1A85-2941-98AA-523F7FCC781E}" type="slidenum">
              <a:rPr lang="en-US" smtClean="0"/>
              <a:t>‹#›</a:t>
            </a:fld>
            <a:endParaRPr lang="en-US"/>
          </a:p>
        </p:txBody>
      </p:sp>
    </p:spTree>
    <p:extLst>
      <p:ext uri="{BB962C8B-B14F-4D97-AF65-F5344CB8AC3E}">
        <p14:creationId xmlns:p14="http://schemas.microsoft.com/office/powerpoint/2010/main" val="301666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cl.ac.uk/learning-design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it.ly/BOLDcour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Thanks to MEITAL for the invitation. Very much looking forward to our discussion on this approach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C8656D-91DB-E54C-8D0C-273DB3B3F899}" type="slidenum">
              <a:rPr lang="en-US" smtClean="0"/>
              <a:t>1</a:t>
            </a:fld>
            <a:endParaRPr lang="en-US"/>
          </a:p>
        </p:txBody>
      </p:sp>
    </p:spTree>
    <p:extLst>
      <p:ext uri="{BB962C8B-B14F-4D97-AF65-F5344CB8AC3E}">
        <p14:creationId xmlns:p14="http://schemas.microsoft.com/office/powerpoint/2010/main" val="344767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students exploring and presenting an optimized CAD modelling tool for developing their design concepts</a:t>
            </a:r>
          </a:p>
        </p:txBody>
      </p:sp>
      <p:sp>
        <p:nvSpPr>
          <p:cNvPr id="4" name="Slide Number Placeholder 3"/>
          <p:cNvSpPr>
            <a:spLocks noGrp="1"/>
          </p:cNvSpPr>
          <p:nvPr>
            <p:ph type="sldNum" sz="quarter" idx="5"/>
          </p:nvPr>
        </p:nvSpPr>
        <p:spPr/>
        <p:txBody>
          <a:bodyPr/>
          <a:lstStyle/>
          <a:p>
            <a:fld id="{CCCC19F4-7EF4-4087-AD56-B88D4FB0E128}" type="slidenum">
              <a:rPr lang="en-US" smtClean="0"/>
              <a:t>10</a:t>
            </a:fld>
            <a:endParaRPr lang="en-US"/>
          </a:p>
        </p:txBody>
      </p:sp>
    </p:spTree>
    <p:extLst>
      <p:ext uri="{BB962C8B-B14F-4D97-AF65-F5344CB8AC3E}">
        <p14:creationId xmlns:p14="http://schemas.microsoft.com/office/powerpoint/2010/main" val="265949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Students working with </a:t>
            </a:r>
            <a:r>
              <a:rPr lang="en-GB" dirty="0"/>
              <a:t>an interactive model of how the parameters in an energy system combine to create results in terms of its outputs, can test their understanding of the system by trying to create specified outputs by manipulating the inputs. They do not need to be told whether they got their inputs right – they can see whether they got the output they intended. That’s meaningful feedback – and that’s how we learn about the world from day 1. It’s what the health simulation talk this morning referred to as ‘experiential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CCC19F4-7EF4-4087-AD56-B88D4FB0E128}" type="slidenum">
              <a:rPr lang="en-US" smtClean="0"/>
              <a:t>11</a:t>
            </a:fld>
            <a:endParaRPr lang="en-US"/>
          </a:p>
        </p:txBody>
      </p:sp>
    </p:spTree>
    <p:extLst>
      <p:ext uri="{BB962C8B-B14F-4D97-AF65-F5344CB8AC3E}">
        <p14:creationId xmlns:p14="http://schemas.microsoft.com/office/powerpoint/2010/main" val="287241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 Padlet is being used for teachers to share the ways in which they use different digital tools in creating activities for their students.</a:t>
            </a:r>
          </a:p>
        </p:txBody>
      </p:sp>
      <p:sp>
        <p:nvSpPr>
          <p:cNvPr id="4" name="Slide Number Placeholder 3"/>
          <p:cNvSpPr>
            <a:spLocks noGrp="1"/>
          </p:cNvSpPr>
          <p:nvPr>
            <p:ph type="sldNum" sz="quarter" idx="5"/>
          </p:nvPr>
        </p:nvSpPr>
        <p:spPr/>
        <p:txBody>
          <a:bodyPr/>
          <a:lstStyle/>
          <a:p>
            <a:fld id="{CCCC19F4-7EF4-4087-AD56-B88D4FB0E128}" type="slidenum">
              <a:rPr lang="en-US" smtClean="0"/>
              <a:t>12</a:t>
            </a:fld>
            <a:endParaRPr lang="en-US"/>
          </a:p>
        </p:txBody>
      </p:sp>
    </p:spTree>
    <p:extLst>
      <p:ext uri="{BB962C8B-B14F-4D97-AF65-F5344CB8AC3E}">
        <p14:creationId xmlns:p14="http://schemas.microsoft.com/office/powerpoint/2010/main" val="208314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technologies teachers use can be used by students too.</a:t>
            </a:r>
          </a:p>
          <a:p>
            <a:r>
              <a:rPr lang="en-GB" sz="1800" kern="0" dirty="0">
                <a:effectLst/>
                <a:latin typeface="Calibri" panose="020F0502020204030204" pitchFamily="34" charset="0"/>
                <a:ea typeface="Calibri" panose="020F0502020204030204" pitchFamily="34" charset="0"/>
                <a:cs typeface="Times New Roman" panose="02020603050405020304" pitchFamily="18" charset="0"/>
              </a:rPr>
              <a:t>PPT, for example, is being used here by a grade 10 teacher to get students to design a sacred building, using what they know about the key features to include. The students then share their presentations in their class online space.</a:t>
            </a:r>
            <a:r>
              <a:rPr lang="en-GB" dirty="0">
                <a:effectLst/>
              </a:rPr>
              <a:t> </a:t>
            </a:r>
            <a:endParaRPr lang="en-US" dirty="0"/>
          </a:p>
        </p:txBody>
      </p:sp>
      <p:sp>
        <p:nvSpPr>
          <p:cNvPr id="4" name="Slide Number Placeholder 3"/>
          <p:cNvSpPr>
            <a:spLocks noGrp="1"/>
          </p:cNvSpPr>
          <p:nvPr>
            <p:ph type="sldNum" sz="quarter" idx="5"/>
          </p:nvPr>
        </p:nvSpPr>
        <p:spPr/>
        <p:txBody>
          <a:bodyPr/>
          <a:lstStyle/>
          <a:p>
            <a:fld id="{CCCC19F4-7EF4-4087-AD56-B88D4FB0E128}" type="slidenum">
              <a:rPr lang="en-US" smtClean="0"/>
              <a:t>13</a:t>
            </a:fld>
            <a:endParaRPr lang="en-US"/>
          </a:p>
        </p:txBody>
      </p:sp>
    </p:spTree>
    <p:extLst>
      <p:ext uri="{BB962C8B-B14F-4D97-AF65-F5344CB8AC3E}">
        <p14:creationId xmlns:p14="http://schemas.microsoft.com/office/powerpoint/2010/main" val="2083433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All those are examples of ways in which digital methods support the different types of active learning.</a:t>
            </a:r>
          </a:p>
          <a:p>
            <a:r>
              <a:rPr lang="en-GB" sz="1200" dirty="0">
                <a:latin typeface="+mn-lt"/>
              </a:rPr>
              <a:t>- Of course, there is also ‘Learning through acquisition’, learning from the teacher’s presentation. Learning from reading, watching or listening. This is where the student is not actively deciding what to do so much as following what is presented. </a:t>
            </a:r>
            <a:r>
              <a:rPr lang="en-US" sz="1200" dirty="0">
                <a:solidFill>
                  <a:srgbClr val="C00000"/>
                </a:solidFill>
              </a:rPr>
              <a:t>All these distinctive types of learning are derived from the Conversational Framework. </a:t>
            </a:r>
            <a:r>
              <a:rPr lang="en-GB" sz="1200" dirty="0">
                <a:latin typeface="+mn-lt"/>
              </a:rPr>
              <a:t>But how do we optimise the way we use all the new methods now available to us? We have the tradition of lesson planning, of course, but now we’re talking more about ‘learning design’, a design that looks at the plan from the learner’s point of view, that asks ‘what are they </a:t>
            </a:r>
            <a:r>
              <a:rPr lang="en-GB" sz="1200" i="1" dirty="0">
                <a:latin typeface="+mn-lt"/>
              </a:rPr>
              <a:t>doing</a:t>
            </a:r>
            <a:r>
              <a:rPr lang="en-GB" sz="1200" dirty="0">
                <a:latin typeface="+mn-lt"/>
              </a:rPr>
              <a:t> to learn?’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this we need to focus in detail on how to design the learning and teaching sessions we plan for our students, both in class and beyond the classroom.</a:t>
            </a:r>
            <a:endParaRPr lang="en-GB" sz="1200" dirty="0">
              <a:latin typeface="+mn-lt"/>
            </a:endParaRPr>
          </a:p>
          <a:p>
            <a:pPr marL="171450" indent="-171450">
              <a:buFontTx/>
              <a:buChar char="-"/>
            </a:pPr>
            <a:r>
              <a:rPr lang="en-GB" sz="1200" dirty="0">
                <a:latin typeface="+mn-lt"/>
              </a:rPr>
              <a:t>USE MENTI POST QUESTIONS</a:t>
            </a:r>
          </a:p>
          <a:p>
            <a:pPr marL="171450" indent="-171450">
              <a:buFontTx/>
              <a:buChar char="-"/>
            </a:pPr>
            <a:r>
              <a:rPr lang="en-US" dirty="0"/>
              <a:t>https://</a:t>
            </a:r>
            <a:r>
              <a:rPr lang="en-US" dirty="0" err="1"/>
              <a:t>www.menti.com</a:t>
            </a:r>
            <a:r>
              <a:rPr lang="en-US" dirty="0"/>
              <a:t>/alc94d1getb1</a:t>
            </a:r>
            <a:r>
              <a:rPr lang="en-GB" sz="1200" dirty="0">
                <a:latin typeface="+mn-lt"/>
              </a:rPr>
              <a:t> </a:t>
            </a:r>
            <a:endParaRPr lang="en-US" dirty="0"/>
          </a:p>
        </p:txBody>
      </p:sp>
      <p:sp>
        <p:nvSpPr>
          <p:cNvPr id="4" name="Slide Number Placeholder 3"/>
          <p:cNvSpPr>
            <a:spLocks noGrp="1"/>
          </p:cNvSpPr>
          <p:nvPr>
            <p:ph type="sldNum" sz="quarter" idx="5"/>
          </p:nvPr>
        </p:nvSpPr>
        <p:spPr/>
        <p:txBody>
          <a:bodyPr/>
          <a:lstStyle/>
          <a:p>
            <a:fld id="{82B78F94-1A85-2941-98AA-523F7FCC781E}" type="slidenum">
              <a:rPr lang="en-US" smtClean="0"/>
              <a:t>14</a:t>
            </a:fld>
            <a:endParaRPr lang="en-US"/>
          </a:p>
        </p:txBody>
      </p:sp>
    </p:spTree>
    <p:extLst>
      <p:ext uri="{BB962C8B-B14F-4D97-AF65-F5344CB8AC3E}">
        <p14:creationId xmlns:p14="http://schemas.microsoft.com/office/powerpoint/2010/main" val="1986511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entury Gothic" panose="020B0502020202020204" pitchFamily="34" charset="0"/>
              </a:rPr>
              <a:t>For this we need to look at ‘Learning Design’ - a way of making your pedagogic ideas very explicit. Different from ‘instructional design’ in the sense that it looks at the design of the teaching-learning process from the learner’s point of view. Like the Conversational Framework, it is asking the question ‘what does it take to learn?’ – what must the student DO in order to learn? Asking this question is important because it formalises a way for teachers to innovate by sharing their ideas of how they can do that. Learning design supports the process of:</a:t>
            </a:r>
          </a:p>
          <a:p>
            <a:r>
              <a:rPr lang="en-US" sz="1200" dirty="0">
                <a:solidFill>
                  <a:srgbClr val="C00000"/>
                </a:solidFill>
                <a:latin typeface="+mn-lt"/>
              </a:rPr>
              <a:t>Designing activities for learning</a:t>
            </a:r>
          </a:p>
          <a:p>
            <a:r>
              <a:rPr lang="en-US" sz="1200" dirty="0">
                <a:solidFill>
                  <a:srgbClr val="C00000"/>
                </a:solidFill>
                <a:latin typeface="+mn-lt"/>
              </a:rPr>
              <a:t>Building on what you know</a:t>
            </a:r>
          </a:p>
          <a:p>
            <a:r>
              <a:rPr lang="en-US" sz="1200" dirty="0">
                <a:solidFill>
                  <a:srgbClr val="C00000"/>
                </a:solidFill>
                <a:latin typeface="+mn-lt"/>
              </a:rPr>
              <a:t>Articulating your design of what students DO</a:t>
            </a:r>
          </a:p>
          <a:p>
            <a:r>
              <a:rPr lang="en-US" sz="1200" dirty="0">
                <a:solidFill>
                  <a:srgbClr val="C00000"/>
                </a:solidFill>
                <a:latin typeface="+mn-lt"/>
              </a:rPr>
              <a:t>Analyzing a learning design</a:t>
            </a:r>
          </a:p>
          <a:p>
            <a:r>
              <a:rPr lang="en-US" sz="1200" dirty="0">
                <a:solidFill>
                  <a:srgbClr val="C00000"/>
                </a:solidFill>
                <a:latin typeface="+mn-lt"/>
              </a:rPr>
              <a:t>Optimizing digital methods for learning</a:t>
            </a:r>
          </a:p>
          <a:p>
            <a:r>
              <a:rPr lang="en-US" sz="1200" dirty="0">
                <a:solidFill>
                  <a:srgbClr val="C00000"/>
                </a:solidFill>
                <a:latin typeface="+mn-lt"/>
              </a:rPr>
              <a:t>Evaluating learning designs</a:t>
            </a:r>
          </a:p>
          <a:p>
            <a:r>
              <a:rPr lang="en-US" sz="1200" dirty="0">
                <a:solidFill>
                  <a:srgbClr val="C00000"/>
                </a:solidFill>
                <a:latin typeface="+mn-lt"/>
              </a:rPr>
              <a:t>Sharing learning designs </a:t>
            </a:r>
          </a:p>
          <a:p>
            <a:endParaRPr lang="en-US" dirty="0"/>
          </a:p>
          <a:p>
            <a:r>
              <a:rPr lang="en-US" dirty="0"/>
              <a:t>So how do we do this?</a:t>
            </a:r>
          </a:p>
        </p:txBody>
      </p:sp>
      <p:sp>
        <p:nvSpPr>
          <p:cNvPr id="4" name="Slide Number Placeholder 3"/>
          <p:cNvSpPr>
            <a:spLocks noGrp="1"/>
          </p:cNvSpPr>
          <p:nvPr>
            <p:ph type="sldNum" sz="quarter" idx="5"/>
          </p:nvPr>
        </p:nvSpPr>
        <p:spPr/>
        <p:txBody>
          <a:bodyPr/>
          <a:lstStyle/>
          <a:p>
            <a:fld id="{CCCC19F4-7EF4-4087-AD56-B88D4FB0E128}" type="slidenum">
              <a:rPr lang="en-US" smtClean="0"/>
              <a:t>15</a:t>
            </a:fld>
            <a:endParaRPr lang="en-US"/>
          </a:p>
        </p:txBody>
      </p:sp>
    </p:spTree>
    <p:extLst>
      <p:ext uri="{BB962C8B-B14F-4D97-AF65-F5344CB8AC3E}">
        <p14:creationId xmlns:p14="http://schemas.microsoft.com/office/powerpoint/2010/main" val="820020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very little help available to academics, teachers, and trainers in all education sectors. We all need support in moving to online learning. </a:t>
            </a:r>
          </a:p>
          <a:p>
            <a:pPr marL="171450" indent="-171450">
              <a:buFontTx/>
              <a:buChar char="-"/>
            </a:pPr>
            <a:r>
              <a:rPr lang="en-US" dirty="0"/>
              <a:t>So we developed the Learning Designer: a free online design tool, available to all. It turns the theory-based Conversational Framework into action.</a:t>
            </a:r>
          </a:p>
          <a:p>
            <a:pPr marL="171450" indent="-171450">
              <a:buFontTx/>
              <a:buChar char="-"/>
            </a:pPr>
            <a:r>
              <a:rPr lang="en-US" dirty="0"/>
              <a:t>It does this by providing a structure for developing a sequence of learning activities to achieve the outcomes you define.</a:t>
            </a:r>
          </a:p>
          <a:p>
            <a:pPr marL="0" indent="0">
              <a:buFontTx/>
              <a:buNone/>
            </a:pPr>
            <a:r>
              <a:rPr lang="en-US" dirty="0"/>
              <a:t>So let’s go through what you could do with this.</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Learning Designer is available at </a:t>
            </a:r>
            <a:r>
              <a:rPr lang="en-US" sz="1200" dirty="0">
                <a:hlinkClick r:id="rId3"/>
              </a:rPr>
              <a:t>https://www.ucl.ac.uk/learning-designer</a:t>
            </a:r>
            <a:r>
              <a:rPr lang="en-US" sz="1200" dirty="0"/>
              <a:t> , and is free and open to all.</a:t>
            </a:r>
          </a:p>
        </p:txBody>
      </p:sp>
      <p:sp>
        <p:nvSpPr>
          <p:cNvPr id="4" name="Slide Number Placeholder 3"/>
          <p:cNvSpPr>
            <a:spLocks noGrp="1"/>
          </p:cNvSpPr>
          <p:nvPr>
            <p:ph type="sldNum" sz="quarter" idx="5"/>
          </p:nvPr>
        </p:nvSpPr>
        <p:spPr/>
        <p:txBody>
          <a:bodyPr/>
          <a:lstStyle/>
          <a:p>
            <a:fld id="{9995FDD1-7F00-6C4C-B460-131058E6E394}" type="slidenum">
              <a:rPr lang="en-GB"/>
              <a:t>16</a:t>
            </a:fld>
            <a:endParaRPr lang="en-GB"/>
          </a:p>
        </p:txBody>
      </p:sp>
    </p:spTree>
    <p:extLst>
      <p:ext uri="{BB962C8B-B14F-4D97-AF65-F5344CB8AC3E}">
        <p14:creationId xmlns:p14="http://schemas.microsoft.com/office/powerpoint/2010/main" val="315261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website you can either adapt an existing design or create your own. To adapt one, </a:t>
            </a:r>
          </a:p>
          <a:p>
            <a:r>
              <a:rPr lang="en-US" dirty="0"/>
              <a:t>- on the Browser screen you select the learning design you want to try</a:t>
            </a:r>
          </a:p>
          <a:p>
            <a:pPr marL="171450" indent="-171450">
              <a:buFontTx/>
              <a:buChar char="-"/>
            </a:pPr>
            <a:r>
              <a:rPr lang="en-US" dirty="0"/>
              <a:t>I’ve selected the one called ‘Explaining a complex concept (water cycle)’. Looking at this on the Designer screen, I can see it’s a classroom session about 'reducing the use of plastics’. It takes 1-hour, it’s for 25 students, similar to my class, and the aims and intended outcomes look reasonable. So it might work for my students, but I want to change some features, so I click on Edit, </a:t>
            </a:r>
          </a:p>
          <a:p>
            <a:pPr marL="171450" indent="-171450">
              <a:buFontTx/>
              <a:buChar char="-"/>
            </a:pPr>
            <a:r>
              <a:rPr lang="en-US" dirty="0"/>
              <a:t>and now I can edit everything in my own copy of the design. </a:t>
            </a:r>
          </a:p>
          <a:p>
            <a:pPr marL="0" indent="0">
              <a:buFontTx/>
              <a:buNone/>
            </a:pPr>
            <a:r>
              <a:rPr lang="en-US" dirty="0"/>
              <a:t>To see the detail of the design, I’ll expand the main Teaching-Learning Activities here...</a:t>
            </a:r>
          </a:p>
        </p:txBody>
      </p:sp>
      <p:sp>
        <p:nvSpPr>
          <p:cNvPr id="4" name="Slide Number Placeholder 3"/>
          <p:cNvSpPr>
            <a:spLocks noGrp="1"/>
          </p:cNvSpPr>
          <p:nvPr>
            <p:ph type="sldNum" sz="quarter" idx="5"/>
          </p:nvPr>
        </p:nvSpPr>
        <p:spPr/>
        <p:txBody>
          <a:bodyPr/>
          <a:lstStyle/>
          <a:p>
            <a:fld id="{9995FDD1-7F00-6C4C-B460-131058E6E394}" type="slidenum">
              <a:rPr lang="en-GB"/>
              <a:t>17</a:t>
            </a:fld>
            <a:endParaRPr lang="en-GB"/>
          </a:p>
        </p:txBody>
      </p:sp>
    </p:spTree>
    <p:extLst>
      <p:ext uri="{BB962C8B-B14F-4D97-AF65-F5344CB8AC3E}">
        <p14:creationId xmlns:p14="http://schemas.microsoft.com/office/powerpoint/2010/main" val="1233544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Now we can see there are two main learning activities. The first is to get students to prepare their own explanation of the concept they have already been introduced to.</a:t>
            </a:r>
          </a:p>
          <a:p>
            <a:pPr marL="0" indent="0">
              <a:buFontTx/>
              <a:buNone/>
            </a:pPr>
            <a:r>
              <a:rPr lang="en-US" dirty="0"/>
              <a:t>For the first activity they have to use what they know to develop an animation of the water cycle.</a:t>
            </a:r>
          </a:p>
          <a:p>
            <a:pPr marL="0" indent="0">
              <a:buFontTx/>
              <a:buNone/>
            </a:pPr>
            <a:r>
              <a:rPr lang="en-US" dirty="0"/>
              <a:t>This is for individual work, so the student group size is 1, the teacher is absent, the student is not using the internet, and there is one resource involved – they have to make their own ppt slide. </a:t>
            </a:r>
          </a:p>
          <a:p>
            <a:pPr marL="0" indent="0">
              <a:buFontTx/>
              <a:buNone/>
            </a:pPr>
            <a:r>
              <a:rPr lang="en-US" dirty="0"/>
              <a:t>Then we have learning through inquiry or investigation, also individual work, and using the internet to watch a video to check they have an accurate animation.</a:t>
            </a:r>
          </a:p>
          <a:p>
            <a:pPr marL="0" indent="0">
              <a:buFontTx/>
              <a:buNone/>
            </a:pPr>
            <a:r>
              <a:rPr lang="en-US" dirty="0"/>
              <a:t>Then they produce a revised version of their animation, ready to share with their peers in the next teaching-learning activity.</a:t>
            </a:r>
          </a:p>
          <a:p>
            <a:pPr marL="0" indent="0">
              <a:buFontTx/>
              <a:buNone/>
            </a:pPr>
            <a:r>
              <a:rPr lang="en-US" dirty="0"/>
              <a:t>These icons show the main pedagogic features of each activity that affect how the students are learning. The next TLA is different, as now they’re in groups of 3 to collaborate on producing an improved shared account of the concept.</a:t>
            </a:r>
          </a:p>
          <a:p>
            <a:pPr marL="0" indent="0">
              <a:buFontTx/>
              <a:buNone/>
            </a:pPr>
            <a:r>
              <a:rPr lang="en-US" dirty="0"/>
              <a:t>For this part of the online sessions are </a:t>
            </a:r>
            <a:r>
              <a:rPr lang="en-US" dirty="0" err="1"/>
              <a:t>synchronised</a:t>
            </a:r>
            <a:r>
              <a:rPr lang="en-US" dirty="0"/>
              <a:t> for group work, so the calendar is checked. And the resources being used now would be a VLE that enables group sharing and discussion.</a:t>
            </a:r>
          </a:p>
          <a:p>
            <a:pPr marL="0" indent="0">
              <a:buFontTx/>
              <a:buNone/>
            </a:pPr>
            <a:r>
              <a:rPr lang="en-US" dirty="0"/>
              <a:t>[Most important parameter here is duration, time!]</a:t>
            </a:r>
          </a:p>
          <a:p>
            <a:pPr marL="0" indent="0">
              <a:buFontTx/>
              <a:buNone/>
            </a:pPr>
            <a:r>
              <a:rPr lang="en-US" dirty="0"/>
              <a:t>You can see the learning types are all </a:t>
            </a:r>
            <a:r>
              <a:rPr lang="en-US" dirty="0" err="1"/>
              <a:t>colour</a:t>
            </a:r>
            <a:r>
              <a:rPr lang="en-US" dirty="0"/>
              <a:t>-coded. So as the program counts up the number of minutes for each type, we can see this learning design is covering several different learning types, as we can see more clearly if we go back to the pie chart, by clicking on the Analysis tab.</a:t>
            </a:r>
          </a:p>
          <a:p>
            <a:pPr marL="0" indent="0">
              <a:buFontTx/>
              <a:buNone/>
            </a:pPr>
            <a:r>
              <a:rPr lang="en-US" dirty="0"/>
              <a:t>HALFWAY</a:t>
            </a:r>
          </a:p>
        </p:txBody>
      </p:sp>
      <p:sp>
        <p:nvSpPr>
          <p:cNvPr id="4" name="Slide Number Placeholder 3"/>
          <p:cNvSpPr>
            <a:spLocks noGrp="1"/>
          </p:cNvSpPr>
          <p:nvPr>
            <p:ph type="sldNum" sz="quarter" idx="5"/>
          </p:nvPr>
        </p:nvSpPr>
        <p:spPr/>
        <p:txBody>
          <a:bodyPr/>
          <a:lstStyle/>
          <a:p>
            <a:fld id="{9995FDD1-7F00-6C4C-B460-131058E6E394}" type="slidenum">
              <a:rPr lang="en-GB"/>
              <a:t>18</a:t>
            </a:fld>
            <a:endParaRPr lang="en-GB"/>
          </a:p>
        </p:txBody>
      </p:sp>
    </p:spTree>
    <p:extLst>
      <p:ext uri="{BB962C8B-B14F-4D97-AF65-F5344CB8AC3E}">
        <p14:creationId xmlns:p14="http://schemas.microsoft.com/office/powerpoint/2010/main" val="54022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now looking at the Analysis screen, top left, and we can see what kind of learning experience we’ve designed for our learners. The pie chart has added up all the minutes for each type of learning, and shows the proportion of learning through each one.</a:t>
            </a:r>
          </a:p>
          <a:p>
            <a:r>
              <a:rPr lang="en-GB" sz="1200" dirty="0"/>
              <a:t>From the smaller pie charts I can see it’s mostly online, with the teacher present for part of it, and it’s a mix of synchronous and asynchronous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from the bar chart I can see that </a:t>
            </a:r>
            <a:r>
              <a:rPr lang="en-GB" dirty="0"/>
              <a:t>it’s partly whole class work (dark green), then groupwork, then individual work is the most.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There are no rules about what these distributions should be, but now, as designer, you have the opportunity to consider if that looks appropriate for what you’re trying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a:p>
            <a:endParaRPr lang="en-US" dirty="0"/>
          </a:p>
        </p:txBody>
      </p:sp>
      <p:sp>
        <p:nvSpPr>
          <p:cNvPr id="4" name="Slide Number Placeholder 3"/>
          <p:cNvSpPr>
            <a:spLocks noGrp="1"/>
          </p:cNvSpPr>
          <p:nvPr>
            <p:ph type="sldNum" sz="quarter" idx="5"/>
          </p:nvPr>
        </p:nvSpPr>
        <p:spPr/>
        <p:txBody>
          <a:bodyPr/>
          <a:lstStyle/>
          <a:p>
            <a:fld id="{9995FDD1-7F00-6C4C-B460-131058E6E394}" type="slidenum">
              <a:rPr lang="en-GB"/>
              <a:t>19</a:t>
            </a:fld>
            <a:endParaRPr lang="en-GB"/>
          </a:p>
        </p:txBody>
      </p:sp>
    </p:spTree>
    <p:extLst>
      <p:ext uri="{BB962C8B-B14F-4D97-AF65-F5344CB8AC3E}">
        <p14:creationId xmlns:p14="http://schemas.microsoft.com/office/powerpoint/2010/main" val="413170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 Time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But how do we put that idea into practice, of teachers collaborating to innovate? I've organised the talk around these basic challenge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B78F94-1A85-2941-98AA-523F7FCC781E}" type="slidenum">
              <a:rPr lang="en-US" smtClean="0"/>
              <a:t>2</a:t>
            </a:fld>
            <a:endParaRPr lang="en-US"/>
          </a:p>
        </p:txBody>
      </p:sp>
    </p:spTree>
    <p:extLst>
      <p:ext uri="{BB962C8B-B14F-4D97-AF65-F5344CB8AC3E}">
        <p14:creationId xmlns:p14="http://schemas.microsoft.com/office/powerpoint/2010/main" val="1346271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One important way to optimise a learning design is to embed the most useful digital tools. This is a learning design for a session on learning ‘how to design a digital poster’. The teacher has integrated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A </a:t>
            </a:r>
            <a:r>
              <a:rPr lang="en-GB" sz="1200" dirty="0" err="1"/>
              <a:t>Googledoc</a:t>
            </a:r>
            <a:r>
              <a:rPr lang="en-GB" sz="1200" dirty="0"/>
              <a:t> so that students can collect and share their ideas for a good design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A Miro Board where they can share the designs each group makes. And then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A group forum in their VLE, in this case Moodle, so they can present their draft ideas, discuss each other drafts, and the teacher can give feedback on all of them.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OK</a:t>
            </a:r>
          </a:p>
        </p:txBody>
      </p:sp>
      <p:sp>
        <p:nvSpPr>
          <p:cNvPr id="4" name="Slide Number Placeholder 3"/>
          <p:cNvSpPr>
            <a:spLocks noGrp="1"/>
          </p:cNvSpPr>
          <p:nvPr>
            <p:ph type="sldNum" sz="quarter" idx="5"/>
          </p:nvPr>
        </p:nvSpPr>
        <p:spPr/>
        <p:txBody>
          <a:bodyPr/>
          <a:lstStyle/>
          <a:p>
            <a:fld id="{9995FDD1-7F00-6C4C-B460-131058E6E394}" type="slidenum">
              <a:rPr lang="en-GB"/>
              <a:t>20</a:t>
            </a:fld>
            <a:endParaRPr lang="en-GB"/>
          </a:p>
        </p:txBody>
      </p:sp>
    </p:spTree>
    <p:extLst>
      <p:ext uri="{BB962C8B-B14F-4D97-AF65-F5344CB8AC3E}">
        <p14:creationId xmlns:p14="http://schemas.microsoft.com/office/powerpoint/2010/main" val="312195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 can also use your learning design for evaluation, either by other teachers, or by your students. For the student evaluation it's useful to suggest they comment on each panel of your design. These two panels show part of the design, and the student feedback is in the Notes at the bottom.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is a design intended to help sports science students in learning to observe the actions of batsmen. The Investigate activity in the first panel asks them to watch the detail of the stroke in the 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This student has commented that they spent much longer than the allotted 10 mins, and also that the Collaborate activity did not have the full group attending. They also have comments on the second panel about needing more time to discuss.</a:t>
            </a:r>
            <a:endParaRPr lang="en-US" dirty="0"/>
          </a:p>
          <a:p>
            <a:pPr marL="171450" indent="-171450">
              <a:buFontTx/>
              <a:buChar char="-"/>
            </a:pPr>
            <a:r>
              <a:rPr lang="en-US" dirty="0"/>
              <a:t>Comments like this could come from either students or the colleagues in your teaching team. This type of evaluation tends to give very specific advice on each part of your design, which can be very helpful.</a:t>
            </a:r>
          </a:p>
        </p:txBody>
      </p:sp>
      <p:sp>
        <p:nvSpPr>
          <p:cNvPr id="4" name="Slide Number Placeholder 3"/>
          <p:cNvSpPr>
            <a:spLocks noGrp="1"/>
          </p:cNvSpPr>
          <p:nvPr>
            <p:ph type="sldNum" sz="quarter" idx="5"/>
          </p:nvPr>
        </p:nvSpPr>
        <p:spPr/>
        <p:txBody>
          <a:bodyPr/>
          <a:lstStyle/>
          <a:p>
            <a:fld id="{9995FDD1-7F00-6C4C-B460-131058E6E394}" type="slidenum">
              <a:rPr lang="en-GB"/>
              <a:t>21</a:t>
            </a:fld>
            <a:endParaRPr lang="en-GB"/>
          </a:p>
        </p:txBody>
      </p:sp>
    </p:spTree>
    <p:extLst>
      <p:ext uri="{BB962C8B-B14F-4D97-AF65-F5344CB8AC3E}">
        <p14:creationId xmlns:p14="http://schemas.microsoft.com/office/powerpoint/2010/main" val="4011490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this is how learning design supports teachers innovating: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Designing activities for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focus on what students need to do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Building on what you know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Use and Adapt conventional methods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Articulating your design ideas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Clarify what and how students will learn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Analyzing a learning design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Feedback that helps you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analyse</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design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Optimizing digital methods for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digital tools that can enhance each activity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Evaluating learning designs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Criteria for testing with peers and students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But now, how do teachers collaborate to innovate? It’s not feasible for each teacher to shoulder the whole burden of all these different kinds of pedagogy we’ve been discussing.</a:t>
            </a:r>
          </a:p>
          <a:p>
            <a:r>
              <a:rPr lang="en-US" dirty="0"/>
              <a:t>CHECK QUESTIONS?</a:t>
            </a:r>
          </a:p>
        </p:txBody>
      </p:sp>
      <p:sp>
        <p:nvSpPr>
          <p:cNvPr id="4" name="Slide Number Placeholder 3"/>
          <p:cNvSpPr>
            <a:spLocks noGrp="1"/>
          </p:cNvSpPr>
          <p:nvPr>
            <p:ph type="sldNum" sz="quarter" idx="5"/>
          </p:nvPr>
        </p:nvSpPr>
        <p:spPr/>
        <p:txBody>
          <a:bodyPr/>
          <a:lstStyle/>
          <a:p>
            <a:fld id="{CCCC19F4-7EF4-4087-AD56-B88D4FB0E128}" type="slidenum">
              <a:rPr lang="en-US" smtClean="0"/>
              <a:t>22</a:t>
            </a:fld>
            <a:endParaRPr lang="en-US"/>
          </a:p>
        </p:txBody>
      </p:sp>
    </p:spTree>
    <p:extLst>
      <p:ext uri="{BB962C8B-B14F-4D97-AF65-F5344CB8AC3E}">
        <p14:creationId xmlns:p14="http://schemas.microsoft.com/office/powerpoint/2010/main" val="3113424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Calibri" panose="020F0502020204030204" pitchFamily="34" charset="0"/>
                <a:cs typeface="Calibri" panose="020F0502020204030204" pitchFamily="34" charset="0"/>
              </a:rPr>
              <a:t>Collaborating to innovate – How can we do it?</a:t>
            </a:r>
          </a:p>
          <a:p>
            <a:r>
              <a:rPr lang="en-US" sz="1200" dirty="0">
                <a:latin typeface="Calibri" panose="020F0502020204030204" pitchFamily="34" charset="0"/>
                <a:cs typeface="Calibri" panose="020F0502020204030204" pitchFamily="34" charset="0"/>
              </a:rPr>
              <a:t>Well, the Learning Designer tool helps teachers think through their pedagogies for conventional, digital and online learning, and helps them articulate how they intend to support their students’ learning. They can use the tool to then share their designs with colleagues, and then also make them public for all teachers to see their way of using digital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Calibri" panose="020F0502020204030204" pitchFamily="34" charset="0"/>
                <a:cs typeface="Calibri" panose="020F0502020204030204" pitchFamily="34" charset="0"/>
              </a:rPr>
              <a:t>But how do they work in collaboration?</a:t>
            </a:r>
            <a:endParaRPr 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95FDD1-7F00-6C4C-B460-131058E6E394}" type="slidenum">
              <a:rPr/>
              <a:t>23</a:t>
            </a:fld>
            <a:endParaRPr lang="en-US"/>
          </a:p>
        </p:txBody>
      </p:sp>
    </p:spTree>
    <p:extLst>
      <p:ext uri="{BB962C8B-B14F-4D97-AF65-F5344CB8AC3E}">
        <p14:creationId xmlns:p14="http://schemas.microsoft.com/office/powerpoint/2010/main" val="1856481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course that’s running now on the </a:t>
            </a:r>
            <a:r>
              <a:rPr lang="en-US" dirty="0" err="1"/>
              <a:t>FutureLearn</a:t>
            </a:r>
            <a:r>
              <a:rPr lang="en-US" dirty="0"/>
              <a:t> platform. It’s a MOOC, a massive open online course. It’s on ‘Blended and Online Learning Design’, and is free and open to all teachers, in all sectors and subject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t>
            </a:r>
            <a:r>
              <a:rPr lang="en-US" dirty="0" err="1"/>
              <a:t>enrol</a:t>
            </a:r>
            <a:r>
              <a:rPr lang="en-US" dirty="0"/>
              <a:t> at any time </a:t>
            </a:r>
            <a:r>
              <a:rPr lang="en-US" sz="1200" dirty="0">
                <a:hlinkClick r:id="rId3"/>
              </a:rPr>
              <a:t>https://bit.ly/BOLDcourse</a:t>
            </a:r>
            <a:r>
              <a:rPr lang="en-US" sz="1200" dirty="0"/>
              <a:t> </a:t>
            </a:r>
          </a:p>
          <a:p>
            <a:endParaRPr lang="en-US" dirty="0"/>
          </a:p>
          <a:p>
            <a:r>
              <a:rPr lang="en-US" dirty="0"/>
              <a:t>The course exercises are based on using the Learning Designer, for teachers to explore and exchange ideas for good ways of supporting their learners. </a:t>
            </a:r>
          </a:p>
          <a:p>
            <a:r>
              <a:rPr lang="en-US" dirty="0"/>
              <a:t>Here’s a taste of how we can use this platform for teachers to collaborate and develop new digital pedagogies.</a:t>
            </a:r>
          </a:p>
        </p:txBody>
      </p:sp>
      <p:sp>
        <p:nvSpPr>
          <p:cNvPr id="4" name="Slide Number Placeholder 3"/>
          <p:cNvSpPr>
            <a:spLocks noGrp="1"/>
          </p:cNvSpPr>
          <p:nvPr>
            <p:ph type="sldNum" sz="quarter" idx="5"/>
          </p:nvPr>
        </p:nvSpPr>
        <p:spPr/>
        <p:txBody>
          <a:bodyPr/>
          <a:lstStyle/>
          <a:p>
            <a:fld id="{9995FDD1-7F00-6C4C-B460-131058E6E394}" type="slidenum">
              <a:rPr lang="en-GB"/>
              <a:t>24</a:t>
            </a:fld>
            <a:endParaRPr lang="en-GB"/>
          </a:p>
        </p:txBody>
      </p:sp>
    </p:spTree>
    <p:extLst>
      <p:ext uri="{BB962C8B-B14F-4D97-AF65-F5344CB8AC3E}">
        <p14:creationId xmlns:p14="http://schemas.microsoft.com/office/powerpoint/2010/main" val="2667859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Week 1 the participants go through the basics of the CF, then work through exercises to use the theory to decide on how to take a f2f classroom session online. It introduces the </a:t>
            </a:r>
            <a:r>
              <a:rPr lang="en-US" sz="1200" kern="1200" dirty="0" err="1">
                <a:solidFill>
                  <a:schemeClr val="tx1"/>
                </a:solidFill>
                <a:effectLst/>
                <a:latin typeface="+mn-lt"/>
                <a:ea typeface="+mn-ea"/>
                <a:cs typeface="+mn-cs"/>
              </a:rPr>
              <a:t>LDer</a:t>
            </a:r>
            <a:r>
              <a:rPr lang="en-US" sz="1200" kern="1200" dirty="0">
                <a:solidFill>
                  <a:schemeClr val="tx1"/>
                </a:solidFill>
                <a:effectLst/>
                <a:latin typeface="+mn-lt"/>
                <a:ea typeface="+mn-ea"/>
                <a:cs typeface="+mn-cs"/>
              </a:rPr>
              <a:t> and shows how this can be used for both designing new blended learning sessions, and how the teaching community can work together to collaborate on discovering these new methods.</a:t>
            </a:r>
            <a:endParaRPr lang="en-US" dirty="0"/>
          </a:p>
        </p:txBody>
      </p:sp>
      <p:sp>
        <p:nvSpPr>
          <p:cNvPr id="4" name="Slide Number Placeholder 3"/>
          <p:cNvSpPr>
            <a:spLocks noGrp="1"/>
          </p:cNvSpPr>
          <p:nvPr>
            <p:ph type="sldNum" sz="quarter" idx="5"/>
          </p:nvPr>
        </p:nvSpPr>
        <p:spPr/>
        <p:txBody>
          <a:bodyPr/>
          <a:lstStyle/>
          <a:p>
            <a:fld id="{CCCC19F4-7EF4-4087-AD56-B88D4FB0E128}" type="slidenum">
              <a:rPr lang="en-US" smtClean="0"/>
              <a:t>25</a:t>
            </a:fld>
            <a:endParaRPr lang="en-US"/>
          </a:p>
        </p:txBody>
      </p:sp>
    </p:spTree>
    <p:extLst>
      <p:ext uri="{BB962C8B-B14F-4D97-AF65-F5344CB8AC3E}">
        <p14:creationId xmlns:p14="http://schemas.microsoft.com/office/powerpoint/2010/main" val="397666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Step in Week 2 they look at a learning design aiming to help students learn to explain a complex concept. The example originated with a physics teacher for learning about the water cycle. The participants have to adapt that design to their own topic and share it on a Padlet wall. </a:t>
            </a:r>
          </a:p>
          <a:p>
            <a:pPr marL="171450" indent="-171450">
              <a:buFontTx/>
              <a:buChar char="-"/>
            </a:pPr>
            <a:r>
              <a:rPr lang="en-US" dirty="0"/>
              <a:t>And look at the range of concepts they adapt it to... And naturally they adapt the pedagogy too, as you can see from the different pie-charts. </a:t>
            </a:r>
          </a:p>
          <a:p>
            <a:pPr marL="171450" indent="-171450">
              <a:buFontTx/>
              <a:buChar char="-"/>
            </a:pPr>
            <a:r>
              <a:rPr lang="en-US" dirty="0"/>
              <a:t>Here is the original design for the complex concept of the water cycle in physics, for school students, several panes, over 3 hours, beginning with an activity to revise their understanding by watching a video, then preparing their own account of the system, and then collaborating to produce an agreed account. So most of the text there is a description of pedagogy. The topic may change, but the pedagogy is what we can share across subject areas.</a:t>
            </a:r>
          </a:p>
          <a:p>
            <a:r>
              <a:rPr lang="en-US" dirty="0"/>
              <a:t>This is the beginning of sharing to collaborate.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CCC19F4-7EF4-4087-AD56-B88D4FB0E128}" type="slidenum">
              <a:rPr lang="en-US" smtClean="0"/>
              <a:t>26</a:t>
            </a:fld>
            <a:endParaRPr lang="en-US"/>
          </a:p>
        </p:txBody>
      </p:sp>
    </p:spTree>
    <p:extLst>
      <p:ext uri="{BB962C8B-B14F-4D97-AF65-F5344CB8AC3E}">
        <p14:creationId xmlns:p14="http://schemas.microsoft.com/office/powerpoint/2010/main" val="4263847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And here is the adaptation of that specific LD to a generic version, but presented in list view instead of the panels</a:t>
            </a:r>
          </a:p>
          <a:p>
            <a:pPr marL="171450" indent="-171450">
              <a:buFontTx/>
              <a:buChar char="-"/>
            </a:pPr>
            <a:r>
              <a:rPr lang="en-US" dirty="0"/>
              <a:t>And then an adaptation of that to the new topic of financial statements for college students, just over 2 hours, and fewer sections, but similar pedagogy. The adaptation can build on the original, but change the pedagogic features to fit the new context as well. </a:t>
            </a:r>
          </a:p>
        </p:txBody>
      </p:sp>
      <p:sp>
        <p:nvSpPr>
          <p:cNvPr id="4" name="Slide Number Placeholder 3"/>
          <p:cNvSpPr>
            <a:spLocks noGrp="1"/>
          </p:cNvSpPr>
          <p:nvPr>
            <p:ph type="sldNum" sz="quarter" idx="5"/>
          </p:nvPr>
        </p:nvSpPr>
        <p:spPr/>
        <p:txBody>
          <a:bodyPr/>
          <a:lstStyle/>
          <a:p>
            <a:fld id="{82B78F94-1A85-2941-98AA-523F7FCC781E}" type="slidenum">
              <a:rPr lang="en-US" smtClean="0"/>
              <a:t>27</a:t>
            </a:fld>
            <a:endParaRPr lang="en-US"/>
          </a:p>
        </p:txBody>
      </p:sp>
    </p:spTree>
    <p:extLst>
      <p:ext uri="{BB962C8B-B14F-4D97-AF65-F5344CB8AC3E}">
        <p14:creationId xmlns:p14="http://schemas.microsoft.com/office/powerpoint/2010/main" val="188646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comparing the original analysis with </a:t>
            </a:r>
          </a:p>
          <a:p>
            <a:r>
              <a:rPr lang="en-US" dirty="0"/>
              <a:t>- the new version we can see the total duration has got shorter, and the teacher has changed the overall distribution of the learning types, as well as the other features. </a:t>
            </a:r>
          </a:p>
        </p:txBody>
      </p:sp>
      <p:sp>
        <p:nvSpPr>
          <p:cNvPr id="4" name="Slide Number Placeholder 3"/>
          <p:cNvSpPr>
            <a:spLocks noGrp="1"/>
          </p:cNvSpPr>
          <p:nvPr>
            <p:ph type="sldNum" sz="quarter" idx="5"/>
          </p:nvPr>
        </p:nvSpPr>
        <p:spPr/>
        <p:txBody>
          <a:bodyPr/>
          <a:lstStyle/>
          <a:p>
            <a:fld id="{82B78F94-1A85-2941-98AA-523F7FCC781E}" type="slidenum">
              <a:rPr lang="en-US" smtClean="0"/>
              <a:t>28</a:t>
            </a:fld>
            <a:endParaRPr lang="en-US"/>
          </a:p>
        </p:txBody>
      </p:sp>
    </p:spTree>
    <p:extLst>
      <p:ext uri="{BB962C8B-B14F-4D97-AF65-F5344CB8AC3E}">
        <p14:creationId xmlns:p14="http://schemas.microsoft.com/office/powerpoint/2010/main" val="3939042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in Week 3 they go on to use a peer review exercise to share and critique each other’s designs, beginning now to build</a:t>
            </a:r>
            <a:r>
              <a:rPr lang="en-US" sz="1200" dirty="0"/>
              <a:t> a collaborative community of teaching and learning innovation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Here is an extract from the Browser screen showing some of the designs contributed by teachers participating in that course. There is quite a range on offer, and as they increase, we copy them into additional browser spaces, collected by age group or subject matter. This process of contributing, peer review, revising and then sharing your design, is how we gradually build teachers’ collective design knowledge of how to design design pedagogies.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This is exactly how the </a:t>
            </a:r>
            <a:r>
              <a:rPr lang="en-US" sz="1200" b="1" dirty="0">
                <a:highlight>
                  <a:srgbClr val="FFFF00"/>
                </a:highlight>
              </a:rPr>
              <a:t>MEITAL Conference</a:t>
            </a:r>
            <a:r>
              <a:rPr lang="en-US" sz="1200" b="1" dirty="0"/>
              <a:t> </a:t>
            </a:r>
            <a:r>
              <a:rPr lang="en-US" sz="1200" dirty="0"/>
              <a:t>describes its 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And I think what we’re all talking about here is what Marlene </a:t>
            </a:r>
            <a:r>
              <a:rPr lang="en-US" sz="1200" dirty="0" err="1"/>
              <a:t>Scardamalia</a:t>
            </a:r>
            <a:r>
              <a:rPr lang="en-US" sz="1200" dirty="0"/>
              <a:t> and Carl Bereiter were alluding to in their reference to </a:t>
            </a:r>
            <a:r>
              <a:rPr lang="en-GB" i="1" dirty="0">
                <a:effectLst/>
                <a:latin typeface="Helvetica" pitchFamily="2" charset="0"/>
              </a:rPr>
              <a:t>“the</a:t>
            </a:r>
            <a:r>
              <a:rPr lang="en-GB" dirty="0">
                <a:latin typeface="Helvetica" pitchFamily="2" charset="0"/>
              </a:rPr>
              <a:t> </a:t>
            </a:r>
            <a:r>
              <a:rPr lang="en-GB" i="1" dirty="0">
                <a:effectLst/>
                <a:latin typeface="Helvetica" pitchFamily="2" charset="0"/>
              </a:rPr>
              <a:t>democratization</a:t>
            </a:r>
            <a:r>
              <a:rPr lang="en-GB" dirty="0">
                <a:latin typeface="Helvetica" pitchFamily="2" charset="0"/>
              </a:rPr>
              <a:t> </a:t>
            </a:r>
            <a:r>
              <a:rPr lang="en-GB" i="1" dirty="0">
                <a:effectLst/>
                <a:latin typeface="Helvetica" pitchFamily="2" charset="0"/>
              </a:rPr>
              <a:t>of</a:t>
            </a:r>
            <a:r>
              <a:rPr lang="en-GB" dirty="0">
                <a:latin typeface="Helvetica" pitchFamily="2" charset="0"/>
              </a:rPr>
              <a:t> </a:t>
            </a:r>
            <a:r>
              <a:rPr lang="en-GB" i="1" dirty="0">
                <a:effectLst/>
                <a:latin typeface="Helvetica" pitchFamily="2" charset="0"/>
              </a:rPr>
              <a:t>innovative</a:t>
            </a:r>
            <a:r>
              <a:rPr lang="en-GB" dirty="0">
                <a:latin typeface="Helvetica" pitchFamily="2" charset="0"/>
              </a:rPr>
              <a:t> </a:t>
            </a:r>
            <a:r>
              <a:rPr lang="en-GB" i="1" dirty="0">
                <a:effectLst/>
                <a:latin typeface="Helvetica" pitchFamily="2" charset="0"/>
              </a:rPr>
              <a:t>capacity”. </a:t>
            </a:r>
            <a:r>
              <a:rPr lang="en-US" i="1" dirty="0">
                <a:effectLst/>
                <a:latin typeface="Helvetica" pitchFamily="2" charset="0"/>
              </a:rPr>
              <a:t>But</a:t>
            </a:r>
            <a:r>
              <a:rPr lang="en-US" dirty="0"/>
              <a:t> this is n</a:t>
            </a:r>
            <a:r>
              <a:rPr lang="en-GB" i="0" dirty="0" err="1">
                <a:effectLst/>
                <a:latin typeface="Helvetica" pitchFamily="2" charset="0"/>
              </a:rPr>
              <a:t>ot</a:t>
            </a:r>
            <a:r>
              <a:rPr lang="en-GB" i="0" dirty="0">
                <a:effectLst/>
                <a:latin typeface="Helvetica" pitchFamily="2" charset="0"/>
              </a:rPr>
              <a:t> just for students… it's for teachers as well. The week ends with a bold future for teaching, where it's the teachers who are doing the collaborative knowledge building for digital pedagogy.</a:t>
            </a:r>
            <a:endParaRPr lang="en-US" sz="1200" i="0" dirty="0"/>
          </a:p>
        </p:txBody>
      </p:sp>
      <p:sp>
        <p:nvSpPr>
          <p:cNvPr id="4" name="Slide Number Placeholder 3"/>
          <p:cNvSpPr>
            <a:spLocks noGrp="1"/>
          </p:cNvSpPr>
          <p:nvPr>
            <p:ph type="sldNum" sz="quarter" idx="5"/>
          </p:nvPr>
        </p:nvSpPr>
        <p:spPr/>
        <p:txBody>
          <a:bodyPr/>
          <a:lstStyle/>
          <a:p>
            <a:fld id="{CCCC19F4-7EF4-4087-AD56-B88D4FB0E128}" type="slidenum">
              <a:rPr lang="en-US" smtClean="0"/>
              <a:t>29</a:t>
            </a:fld>
            <a:endParaRPr lang="en-US"/>
          </a:p>
        </p:txBody>
      </p:sp>
    </p:spTree>
    <p:extLst>
      <p:ext uri="{BB962C8B-B14F-4D97-AF65-F5344CB8AC3E}">
        <p14:creationId xmlns:p14="http://schemas.microsoft.com/office/powerpoint/2010/main" val="406246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How do digital pedagogies improve learning? To answer that we really have to be clear about what we mean by active and social learning. So I go back to the basic question of what it takes to learn, and go from there, to consider first these 5 different types of active learning: and social </a:t>
            </a:r>
            <a:r>
              <a:rPr lang="en-US" sz="1200" dirty="0">
                <a:solidFill>
                  <a:srgbClr val="C00000"/>
                </a:solidFill>
              </a:rPr>
              <a:t>learning through</a:t>
            </a:r>
          </a:p>
          <a:p>
            <a:pPr marL="457200" indent="-457200">
              <a:buFont typeface="Arial" panose="020B0604020202020204" pitchFamily="34" charset="0"/>
              <a:buChar char="•"/>
            </a:pPr>
            <a:r>
              <a:rPr lang="en-US" sz="1200" dirty="0">
                <a:solidFill>
                  <a:srgbClr val="C00000"/>
                </a:solidFill>
              </a:rPr>
              <a:t>Inquiry</a:t>
            </a:r>
          </a:p>
          <a:p>
            <a:pPr marL="457200" indent="-457200">
              <a:buFont typeface="Arial" panose="020B0604020202020204" pitchFamily="34" charset="0"/>
              <a:buChar char="•"/>
            </a:pPr>
            <a:r>
              <a:rPr lang="en-US" sz="1200" dirty="0">
                <a:solidFill>
                  <a:srgbClr val="C00000"/>
                </a:solidFill>
              </a:rPr>
              <a:t>Discussion</a:t>
            </a:r>
          </a:p>
          <a:p>
            <a:pPr marL="457200" indent="-457200">
              <a:buFont typeface="Arial" panose="020B0604020202020204" pitchFamily="34" charset="0"/>
              <a:buChar char="•"/>
            </a:pPr>
            <a:r>
              <a:rPr lang="en-US" sz="1200" dirty="0">
                <a:solidFill>
                  <a:srgbClr val="C00000"/>
                </a:solidFill>
              </a:rPr>
              <a:t>Practice</a:t>
            </a:r>
          </a:p>
          <a:p>
            <a:pPr marL="457200" indent="-457200">
              <a:buFont typeface="Arial" panose="020B0604020202020204" pitchFamily="34" charset="0"/>
              <a:buChar char="•"/>
            </a:pPr>
            <a:r>
              <a:rPr lang="en-US" sz="1200" dirty="0">
                <a:solidFill>
                  <a:srgbClr val="C00000"/>
                </a:solidFill>
              </a:rPr>
              <a:t>Collaboration</a:t>
            </a:r>
          </a:p>
          <a:p>
            <a:pPr marL="457200" indent="-457200">
              <a:buFont typeface="Arial" panose="020B0604020202020204" pitchFamily="34" charset="0"/>
              <a:buChar char="•"/>
            </a:pPr>
            <a:r>
              <a:rPr lang="en-US" sz="1200" dirty="0">
                <a:solidFill>
                  <a:srgbClr val="C00000"/>
                </a:solidFill>
              </a:rPr>
              <a:t>Production</a:t>
            </a:r>
          </a:p>
          <a:p>
            <a:r>
              <a:rPr lang="en-GB" sz="1200" dirty="0">
                <a:latin typeface="+mn-lt"/>
              </a:rPr>
              <a:t>Then we can see what difference digital methods can make.</a:t>
            </a:r>
            <a:endParaRPr lang="en-US" dirty="0"/>
          </a:p>
        </p:txBody>
      </p:sp>
      <p:sp>
        <p:nvSpPr>
          <p:cNvPr id="4" name="Slide Number Placeholder 3"/>
          <p:cNvSpPr>
            <a:spLocks noGrp="1"/>
          </p:cNvSpPr>
          <p:nvPr>
            <p:ph type="sldNum" sz="quarter" idx="5"/>
          </p:nvPr>
        </p:nvSpPr>
        <p:spPr/>
        <p:txBody>
          <a:bodyPr/>
          <a:lstStyle/>
          <a:p>
            <a:fld id="{82B78F94-1A85-2941-98AA-523F7FCC781E}" type="slidenum">
              <a:rPr lang="en-US" smtClean="0"/>
              <a:t>3</a:t>
            </a:fld>
            <a:endParaRPr lang="en-US"/>
          </a:p>
        </p:txBody>
      </p:sp>
    </p:spTree>
    <p:extLst>
      <p:ext uri="{BB962C8B-B14F-4D97-AF65-F5344CB8AC3E}">
        <p14:creationId xmlns:p14="http://schemas.microsoft.com/office/powerpoint/2010/main" val="3339910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That’s the collaborative model for the </a:t>
            </a:r>
            <a:r>
              <a:rPr lang="en-GB" sz="1200" kern="1200" dirty="0" err="1">
                <a:solidFill>
                  <a:schemeClr val="tx1"/>
                </a:solidFill>
                <a:effectLst/>
                <a:latin typeface="+mn-lt"/>
                <a:ea typeface="+mn-ea"/>
                <a:cs typeface="+mn-cs"/>
              </a:rPr>
              <a:t>CoMOOC</a:t>
            </a:r>
            <a:r>
              <a:rPr lang="en-GB" sz="1200" kern="1200" dirty="0">
                <a:solidFill>
                  <a:schemeClr val="tx1"/>
                </a:solidFill>
                <a:effectLst/>
                <a:latin typeface="+mn-lt"/>
                <a:ea typeface="+mn-ea"/>
                <a:cs typeface="+mn-cs"/>
              </a:rPr>
              <a:t> itself, but to engage with the external context of a wide range of potential stakeholders, and a long term broadening of impact, we also need to articulate </a:t>
            </a:r>
          </a:p>
          <a:p>
            <a:r>
              <a:rPr lang="en-GB" sz="1200" kern="1200" dirty="0">
                <a:solidFill>
                  <a:schemeClr val="tx1"/>
                </a:solidFill>
                <a:effectLst/>
                <a:latin typeface="+mn-lt"/>
                <a:ea typeface="+mn-ea"/>
                <a:cs typeface="+mn-cs"/>
              </a:rPr>
              <a:t>- our Theory of Change to:</a:t>
            </a:r>
          </a:p>
          <a:p>
            <a:pPr marL="171450" indent="-171450">
              <a:buFontTx/>
              <a:buChar char="-"/>
            </a:pPr>
            <a:r>
              <a:rPr lang="en-GB" sz="1200" kern="1200" dirty="0">
                <a:solidFill>
                  <a:schemeClr val="tx1"/>
                </a:solidFill>
                <a:effectLst/>
                <a:latin typeface="+mn-lt"/>
                <a:ea typeface="+mn-ea"/>
                <a:cs typeface="+mn-cs"/>
              </a:rPr>
              <a:t>Engage the professionals - in our case, civil servants or NGO staff, for you it would be academics and learning designers</a:t>
            </a:r>
          </a:p>
          <a:p>
            <a:pPr marL="171450" indent="-171450">
              <a:buFontTx/>
              <a:buChar char="-"/>
            </a:pPr>
            <a:r>
              <a:rPr lang="en-GB" sz="1200" kern="1200" dirty="0">
                <a:solidFill>
                  <a:schemeClr val="tx1"/>
                </a:solidFill>
                <a:effectLst/>
                <a:latin typeface="+mn-lt"/>
                <a:ea typeface="+mn-ea"/>
                <a:cs typeface="+mn-cs"/>
              </a:rPr>
              <a:t>Select some who can help us develop the </a:t>
            </a:r>
            <a:r>
              <a:rPr lang="en-GB" sz="1200" kern="1200" dirty="0" err="1">
                <a:solidFill>
                  <a:schemeClr val="tx1"/>
                </a:solidFill>
                <a:effectLst/>
                <a:latin typeface="+mn-lt"/>
                <a:ea typeface="+mn-ea"/>
                <a:cs typeface="+mn-cs"/>
              </a:rPr>
              <a:t>CoMOOC</a:t>
            </a:r>
            <a:r>
              <a:rPr lang="en-GB" sz="1200" kern="1200" dirty="0">
                <a:solidFill>
                  <a:schemeClr val="tx1"/>
                </a:solidFill>
                <a:effectLst/>
                <a:latin typeface="+mn-lt"/>
                <a:ea typeface="+mn-ea"/>
                <a:cs typeface="+mn-cs"/>
              </a:rPr>
              <a:t> needed</a:t>
            </a:r>
          </a:p>
          <a:p>
            <a:pPr marL="171450" indent="-171450">
              <a:buFontTx/>
              <a:buChar char="-"/>
            </a:pPr>
            <a:r>
              <a:rPr lang="en-GB" sz="1200" kern="1200" dirty="0">
                <a:solidFill>
                  <a:schemeClr val="tx1"/>
                </a:solidFill>
                <a:effectLst/>
                <a:latin typeface="+mn-lt"/>
                <a:ea typeface="+mn-ea"/>
                <a:cs typeface="+mn-cs"/>
              </a:rPr>
              <a:t>Extend the testing and sharing of solutions via a MOOC platform like the one I just demonstrated</a:t>
            </a:r>
          </a:p>
          <a:p>
            <a:pPr marL="171450" indent="-171450">
              <a:buFontTx/>
              <a:buChar char="-"/>
            </a:pPr>
            <a:r>
              <a:rPr lang="en-GB" sz="1200" kern="1200" dirty="0">
                <a:solidFill>
                  <a:schemeClr val="tx1"/>
                </a:solidFill>
                <a:effectLst/>
                <a:latin typeface="+mn-lt"/>
                <a:ea typeface="+mn-ea"/>
                <a:cs typeface="+mn-cs"/>
              </a:rPr>
              <a:t>Embed the new practices in local contexts, using video case studies and advice on running local blended learning workshops using the MOOC resources</a:t>
            </a:r>
          </a:p>
          <a:p>
            <a:pPr marL="171450" indent="-171450">
              <a:buFontTx/>
              <a:buChar char="-"/>
            </a:pPr>
            <a:r>
              <a:rPr lang="en-GB" sz="1200" kern="1200" dirty="0">
                <a:solidFill>
                  <a:schemeClr val="tx1"/>
                </a:solidFill>
                <a:effectLst/>
                <a:latin typeface="+mn-lt"/>
                <a:ea typeface="+mn-ea"/>
                <a:cs typeface="+mn-cs"/>
              </a:rPr>
              <a:t>Sustain the whole process through new stakeholders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where each stage is an essential part of an iterative process of feedback loops to continue learning from the professionals who participate.</a:t>
            </a:r>
          </a:p>
          <a:p>
            <a:pPr marL="0" indent="0">
              <a:buFontTx/>
              <a:buNone/>
            </a:pPr>
            <a:r>
              <a:rPr lang="en-GB" sz="1200" kern="1200" dirty="0">
                <a:solidFill>
                  <a:schemeClr val="tx1"/>
                </a:solidFill>
                <a:effectLst/>
                <a:latin typeface="+mn-lt"/>
                <a:ea typeface="+mn-ea"/>
                <a:cs typeface="+mn-cs"/>
              </a:rPr>
              <a:t>This is how we conduct one specific but practical way of addressing the many problems and challenges we will be discussing at this conference.</a:t>
            </a:r>
          </a:p>
          <a:p>
            <a:pPr marL="171450" indent="-171450">
              <a:buFontTx/>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9A0B902-2340-5B41-86F4-4E2A249C69F2}" type="slidenum">
              <a:rPr lang="en-US" smtClean="0"/>
              <a:t>30</a:t>
            </a:fld>
            <a:endParaRPr lang="en-US"/>
          </a:p>
        </p:txBody>
      </p:sp>
    </p:spTree>
    <p:extLst>
      <p:ext uri="{BB962C8B-B14F-4D97-AF65-F5344CB8AC3E}">
        <p14:creationId xmlns:p14="http://schemas.microsoft.com/office/powerpoint/2010/main" val="3791619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Why are digital pedagogies important for teaching and learning? We’re only just beginning to clarify the reasons why we need digital technologies and what they can do for teachers and students. They make most impact where the challenges are greatest. I want to end with an example of a big challenge: is it feasible to use digital methods to reduce the demands on teacher workload while also improving student learning? I want to look at two examples of how we might adapt classic pedagogies to new digital learning designs to help with this.</a:t>
            </a:r>
            <a:endParaRPr lang="en-US" dirty="0"/>
          </a:p>
        </p:txBody>
      </p:sp>
      <p:sp>
        <p:nvSpPr>
          <p:cNvPr id="4" name="Slide Number Placeholder 3"/>
          <p:cNvSpPr>
            <a:spLocks noGrp="1"/>
          </p:cNvSpPr>
          <p:nvPr>
            <p:ph type="sldNum" sz="quarter" idx="5"/>
          </p:nvPr>
        </p:nvSpPr>
        <p:spPr/>
        <p:txBody>
          <a:bodyPr/>
          <a:lstStyle/>
          <a:p>
            <a:fld id="{CCCC19F4-7EF4-4087-AD56-B88D4FB0E128}" type="slidenum">
              <a:rPr lang="en-US" smtClean="0"/>
              <a:t>31</a:t>
            </a:fld>
            <a:endParaRPr lang="en-US"/>
          </a:p>
        </p:txBody>
      </p:sp>
    </p:spTree>
    <p:extLst>
      <p:ext uri="{BB962C8B-B14F-4D97-AF65-F5344CB8AC3E}">
        <p14:creationId xmlns:p14="http://schemas.microsoft.com/office/powerpoint/2010/main" val="2244571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from other students can be a significant life skill for your students, and yet peer learning is a significant pedagogy that is much underrated. Let’s look at this in detail.</a:t>
            </a:r>
          </a:p>
        </p:txBody>
      </p:sp>
      <p:sp>
        <p:nvSpPr>
          <p:cNvPr id="4" name="Slide Number Placeholder 3"/>
          <p:cNvSpPr>
            <a:spLocks noGrp="1"/>
          </p:cNvSpPr>
          <p:nvPr>
            <p:ph type="sldNum" sz="quarter" idx="5"/>
          </p:nvPr>
        </p:nvSpPr>
        <p:spPr/>
        <p:txBody>
          <a:bodyPr/>
          <a:lstStyle/>
          <a:p>
            <a:fld id="{CCCC19F4-7EF4-4087-AD56-B88D4FB0E128}" type="slidenum">
              <a:rPr lang="en-US" smtClean="0"/>
              <a:t>32</a:t>
            </a:fld>
            <a:endParaRPr lang="en-US"/>
          </a:p>
        </p:txBody>
      </p:sp>
    </p:spTree>
    <p:extLst>
      <p:ext uri="{BB962C8B-B14F-4D97-AF65-F5344CB8AC3E}">
        <p14:creationId xmlns:p14="http://schemas.microsoft.com/office/powerpoint/2010/main" val="2089221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Peer Review is an example of a valuable conventional pedagogy that can work equally well for students online, and yet not add too much to the teacher's workload.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task is to review and give feedback on each other’s work according to a rubric, and then use this experience, and the feedback they receive, to create an improved assignment for the teacher to 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be run entirely online, using your VLE.</a:t>
            </a:r>
          </a:p>
          <a:p>
            <a:r>
              <a:rPr lang="en-US" sz="1200" dirty="0"/>
              <a:t>- Each student </a:t>
            </a:r>
          </a:p>
          <a:p>
            <a:pPr marL="214313" indent="-214313">
              <a:buFont typeface="Arial" panose="020B0604020202020204" pitchFamily="34" charset="0"/>
              <a:buChar char="•"/>
            </a:pPr>
            <a:r>
              <a:rPr lang="en-US" sz="1200" dirty="0"/>
              <a:t>creates a first draft of an assignment using the rubric (30 mins)</a:t>
            </a:r>
          </a:p>
          <a:p>
            <a:pPr marL="214313" indent="-214313">
              <a:buFont typeface="Arial" panose="020B0604020202020204" pitchFamily="34" charset="0"/>
              <a:buChar char="•"/>
            </a:pPr>
            <a:r>
              <a:rPr lang="en-US" sz="1200" dirty="0"/>
              <a:t>reviews 2 students’ drafts against the rubric (20 mins)</a:t>
            </a:r>
          </a:p>
          <a:p>
            <a:pPr marL="214313" indent="-214313">
              <a:buFont typeface="Arial" panose="020B0604020202020204" pitchFamily="34" charset="0"/>
              <a:buChar char="•"/>
            </a:pPr>
            <a:r>
              <a:rPr lang="en-US" sz="1200" dirty="0"/>
              <a:t>uses the 2 feedback reviews to revise their own answer (10 mins)</a:t>
            </a:r>
          </a:p>
          <a:p>
            <a:pPr marL="214313" indent="-214313">
              <a:buFont typeface="Arial" panose="020B0604020202020204" pitchFamily="34" charset="0"/>
              <a:buChar char="•"/>
            </a:pPr>
            <a:r>
              <a:rPr lang="en-US" sz="1200" dirty="0"/>
              <a:t>and submits it to the teacher (30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The teacher just provides the rubric and sets up the activity, but they also receive much better assignments to grade.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quite a generic pedagogy that teachers have explored, tested and published in the Learning Designer as a shareable teaching idea, and it could be used in any subject area, for any type of assignment.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86025AA-206D-47AD-A387-A01FB2FDE671}" type="slidenum">
              <a:rPr lang="en-GB" smtClean="0"/>
              <a:pPr>
                <a:defRPr/>
              </a:pPr>
              <a:t>33</a:t>
            </a:fld>
            <a:endParaRPr lang="en-GB"/>
          </a:p>
        </p:txBody>
      </p:sp>
    </p:spTree>
    <p:extLst>
      <p:ext uri="{BB962C8B-B14F-4D97-AF65-F5344CB8AC3E}">
        <p14:creationId xmlns:p14="http://schemas.microsoft.com/office/powerpoint/2010/main" val="2920713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tutor group will be familiar as a conventional teaching method for small groups who need to practice a skill or procedure in detail, and where each learner needs detailed feedback, such as a music class, or life drawing, or a science experiment, or language learning…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simplest form might be a 50-minute class, say, of 5 students, who take it in turns to demonstrate what they can do, while the other 4 students hear and watch the feedback from the teacher. So each one has personal 1-1 feedback for about 10 mins, and watches feedback on the 4 other student performances for about 30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It’s a good method, but providing this to all students is very time-consuming.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An alternative is a blended version, a kind of Vicarious Masterclass, also run entirely online.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One small group, say 5 students again, is filmed having detailed individual feedback from the teacher as in the f2f version.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video of the class can then be watched online by all the other students in the class, who have the same vicarious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experience of teacher feedback as the 4 students watching in the group. They do not receive individual feedback, but they do have the same experience of feedback to other students that the students in the small group have. And over a period of a few weeks it should be possible for all students to experience at least some 1-1 feedback.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But here, the teacher is providing feedback to only one small group, while all the students benefit from watching that forensically detailed individual feedback in the video.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F86025AA-206D-47AD-A387-A01FB2FDE671}" type="slidenum">
              <a:rPr lang="en-GB" smtClean="0"/>
              <a:pPr>
                <a:defRPr/>
              </a:pPr>
              <a:t>34</a:t>
            </a:fld>
            <a:endParaRPr lang="en-GB"/>
          </a:p>
        </p:txBody>
      </p:sp>
    </p:spTree>
    <p:extLst>
      <p:ext uri="{BB962C8B-B14F-4D97-AF65-F5344CB8AC3E}">
        <p14:creationId xmlns:p14="http://schemas.microsoft.com/office/powerpoint/2010/main" val="3403924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a:r>
              <a:rPr lang="en-US" sz="1200" dirty="0">
                <a:latin typeface="+mn-lt"/>
                <a:ea typeface="+mn-ea"/>
                <a:cs typeface="+mn-cs"/>
              </a:rPr>
              <a:t>The point is that guiding students through their online work as individuals and with each other</a:t>
            </a:r>
            <a:r>
              <a:rPr lang="en-US" sz="1200" dirty="0">
                <a:latin typeface="+mn-lt"/>
                <a:ea typeface="+mn-ea"/>
                <a:cs typeface="+mn-cs"/>
                <a:sym typeface="Wingdings" pitchFamily="2" charset="2"/>
              </a:rPr>
              <a:t> i</a:t>
            </a:r>
            <a:r>
              <a:rPr lang="en-US" sz="1200" dirty="0">
                <a:latin typeface="+mn-lt"/>
                <a:ea typeface="+mn-ea"/>
                <a:cs typeface="+mn-cs"/>
              </a:rPr>
              <a:t>mproves their learning for often little additional teacher time</a:t>
            </a:r>
          </a:p>
        </p:txBody>
      </p:sp>
      <p:sp>
        <p:nvSpPr>
          <p:cNvPr id="4" name="Slide Number Placeholder 3"/>
          <p:cNvSpPr>
            <a:spLocks noGrp="1"/>
          </p:cNvSpPr>
          <p:nvPr>
            <p:ph type="sldNum" sz="quarter" idx="5"/>
          </p:nvPr>
        </p:nvSpPr>
        <p:spPr/>
        <p:txBody>
          <a:bodyPr/>
          <a:lstStyle/>
          <a:p>
            <a:fld id="{CCCC19F4-7EF4-4087-AD56-B88D4FB0E128}" type="slidenum">
              <a:rPr lang="en-US" smtClean="0"/>
              <a:t>35</a:t>
            </a:fld>
            <a:endParaRPr lang="en-US"/>
          </a:p>
        </p:txBody>
      </p:sp>
    </p:spTree>
    <p:extLst>
      <p:ext uri="{BB962C8B-B14F-4D97-AF65-F5344CB8AC3E}">
        <p14:creationId xmlns:p14="http://schemas.microsoft.com/office/powerpoint/2010/main" val="928762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there is a generic version of this learning design in the </a:t>
            </a:r>
            <a:r>
              <a:rPr lang="en-US" dirty="0" err="1"/>
              <a:t>LDer</a:t>
            </a:r>
            <a:r>
              <a:rPr lang="en-US" dirty="0"/>
              <a:t> browser that you could adopt and adapt for your own students, </a:t>
            </a:r>
          </a:p>
          <a:p>
            <a:r>
              <a:rPr lang="en-US" dirty="0"/>
              <a:t>- in any subject area. Again, most of the guidance to students is about pedagogy, not about the topic, which is all contained in the resources.</a:t>
            </a:r>
          </a:p>
          <a:p>
            <a:r>
              <a:rPr lang="en-US" dirty="0"/>
              <a:t>- to </a:t>
            </a:r>
            <a:r>
              <a:rPr lang="en-US" dirty="0" err="1"/>
              <a:t>summarise</a:t>
            </a:r>
            <a:r>
              <a:rPr lang="en-US" dirty="0"/>
              <a:t>...</a:t>
            </a:r>
          </a:p>
        </p:txBody>
      </p:sp>
      <p:sp>
        <p:nvSpPr>
          <p:cNvPr id="4" name="Slide Number Placeholder 3"/>
          <p:cNvSpPr>
            <a:spLocks noGrp="1"/>
          </p:cNvSpPr>
          <p:nvPr>
            <p:ph type="sldNum" sz="quarter" idx="5"/>
          </p:nvPr>
        </p:nvSpPr>
        <p:spPr/>
        <p:txBody>
          <a:bodyPr/>
          <a:lstStyle/>
          <a:p>
            <a:fld id="{82B78F94-1A85-2941-98AA-523F7FCC781E}" type="slidenum">
              <a:rPr lang="en-US" smtClean="0"/>
              <a:t>36</a:t>
            </a:fld>
            <a:endParaRPr lang="en-US"/>
          </a:p>
        </p:txBody>
      </p:sp>
    </p:spTree>
    <p:extLst>
      <p:ext uri="{BB962C8B-B14F-4D97-AF65-F5344CB8AC3E}">
        <p14:creationId xmlns:p14="http://schemas.microsoft.com/office/powerpoint/2010/main" val="4190734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sz="1800" kern="0" dirty="0">
                <a:effectLst/>
                <a:latin typeface="Calibri" panose="020F0502020204030204" pitchFamily="34" charset="0"/>
                <a:ea typeface="Calibri" panose="020F0502020204030204" pitchFamily="34" charset="0"/>
                <a:cs typeface="Times New Roman" panose="02020603050405020304" pitchFamily="18" charset="0"/>
              </a:rPr>
              <a:t>This is the a outline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rgument</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for giving teachers this key role in developing digital pedagogy:</a:t>
            </a:r>
            <a:r>
              <a:rPr lang="en-GB" dirty="0">
                <a:effectLst/>
              </a:rPr>
              <a:t> </a:t>
            </a:r>
          </a:p>
          <a:p>
            <a:pPr marL="0" indent="0">
              <a:lnSpc>
                <a:spcPct val="100000"/>
              </a:lnSpc>
              <a:buNone/>
            </a:pPr>
            <a:r>
              <a:rPr lang="en-GB" sz="1200" dirty="0">
                <a:latin typeface="+mn-lt"/>
              </a:rPr>
              <a:t>The advantages of learning with digital technology?</a:t>
            </a:r>
          </a:p>
          <a:p>
            <a:pPr marL="285750" indent="-285750">
              <a:lnSpc>
                <a:spcPct val="100000"/>
              </a:lnSpc>
            </a:pPr>
            <a:r>
              <a:rPr lang="en-GB" sz="1200" dirty="0">
                <a:solidFill>
                  <a:srgbClr val="C00000"/>
                </a:solidFill>
                <a:latin typeface="+mn-lt"/>
              </a:rPr>
              <a:t>- Active learning, meaningful feedback, peer learning, teacher workload</a:t>
            </a:r>
            <a:endParaRPr lang="en-GB" sz="200" dirty="0">
              <a:solidFill>
                <a:srgbClr val="C00000"/>
              </a:solidFill>
              <a:latin typeface="+mn-lt"/>
            </a:endParaRPr>
          </a:p>
          <a:p>
            <a:pPr marL="0" indent="0">
              <a:lnSpc>
                <a:spcPct val="100000"/>
              </a:lnSpc>
              <a:buNone/>
            </a:pPr>
            <a:r>
              <a:rPr lang="en-GB" sz="1200" dirty="0">
                <a:latin typeface="+mn-lt"/>
              </a:rPr>
              <a:t>How do we help students learn?</a:t>
            </a:r>
          </a:p>
          <a:p>
            <a:pPr marL="285750" indent="-285750">
              <a:lnSpc>
                <a:spcPct val="100000"/>
              </a:lnSpc>
            </a:pPr>
            <a:r>
              <a:rPr lang="en-GB" sz="1200" dirty="0">
                <a:solidFill>
                  <a:srgbClr val="C00000"/>
                </a:solidFill>
                <a:latin typeface="+mn-lt"/>
              </a:rPr>
              <a:t>- Focus on student learning, activities for outcomes, learning types, criteria</a:t>
            </a:r>
            <a:endParaRPr lang="en-GB" sz="200" dirty="0">
              <a:solidFill>
                <a:srgbClr val="C00000"/>
              </a:solidFill>
              <a:latin typeface="+mn-lt"/>
            </a:endParaRPr>
          </a:p>
          <a:p>
            <a:pPr marL="0" indent="0">
              <a:lnSpc>
                <a:spcPct val="150000"/>
              </a:lnSpc>
              <a:buNone/>
            </a:pPr>
            <a:r>
              <a:rPr lang="en-GB" sz="1200" dirty="0"/>
              <a:t>A learning design tool enables teachers to innovate</a:t>
            </a:r>
          </a:p>
          <a:p>
            <a:pPr>
              <a:lnSpc>
                <a:spcPct val="100000"/>
              </a:lnSpc>
            </a:pPr>
            <a:r>
              <a:rPr lang="en-GB" sz="1200" dirty="0">
                <a:solidFill>
                  <a:srgbClr val="C00000"/>
                </a:solidFill>
                <a:latin typeface="+mn-lt"/>
              </a:rPr>
              <a:t>- By optimising the blend of digital tools for each type of learning, articulating your pedagogy, sharing it to collaborate</a:t>
            </a:r>
            <a:endParaRPr lang="en-GB" sz="300" dirty="0">
              <a:solidFill>
                <a:srgbClr val="C00000"/>
              </a:solidFill>
              <a:latin typeface="+mn-lt"/>
            </a:endParaRPr>
          </a:p>
          <a:p>
            <a:pPr marL="0" indent="0">
              <a:lnSpc>
                <a:spcPct val="100000"/>
              </a:lnSpc>
              <a:buNone/>
            </a:pPr>
            <a:r>
              <a:rPr lang="en-GB" sz="1200" dirty="0">
                <a:latin typeface="+mn-lt"/>
              </a:rPr>
              <a:t>Collaborate to innovate: How do we do it?</a:t>
            </a:r>
          </a:p>
          <a:p>
            <a:pPr>
              <a:lnSpc>
                <a:spcPct val="100000"/>
              </a:lnSpc>
            </a:pPr>
            <a:r>
              <a:rPr lang="en-GB" sz="1200" dirty="0">
                <a:solidFill>
                  <a:srgbClr val="C00000"/>
                </a:solidFill>
                <a:latin typeface="+mn-lt"/>
              </a:rPr>
              <a:t>- Using MOOC platforms and the Learning Designer is one possibility</a:t>
            </a:r>
            <a:endParaRPr lang="en-GB" sz="300" dirty="0">
              <a:solidFill>
                <a:srgbClr val="C00000"/>
              </a:solidFill>
              <a:latin typeface="+mn-lt"/>
            </a:endParaRPr>
          </a:p>
          <a:p>
            <a:pPr marL="0" indent="0">
              <a:lnSpc>
                <a:spcPct val="100000"/>
              </a:lnSpc>
              <a:buNone/>
            </a:pPr>
            <a:r>
              <a:rPr lang="en-GB" sz="1200" dirty="0">
                <a:latin typeface="+mn-lt"/>
              </a:rPr>
              <a:t>Managing teacher workload is feasible</a:t>
            </a:r>
          </a:p>
          <a:p>
            <a:pPr>
              <a:lnSpc>
                <a:spcPct val="100000"/>
              </a:lnSpc>
            </a:pPr>
            <a:r>
              <a:rPr lang="en-GB" sz="1200" dirty="0">
                <a:solidFill>
                  <a:srgbClr val="C00000"/>
                </a:solidFill>
                <a:latin typeface="+mn-lt"/>
              </a:rPr>
              <a:t>- Digital tools and collaborative learning for students, as well as collaboration among teachers</a:t>
            </a:r>
            <a:endParaRPr lang="en-US" sz="1200" dirty="0">
              <a:solidFill>
                <a:srgbClr val="C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5FDD1-7F00-6C4C-B460-131058E6E39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561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 to summarise the main points I’ve been making</a:t>
            </a:r>
          </a:p>
          <a:p>
            <a:pPr>
              <a:lnSpc>
                <a:spcPct val="150000"/>
              </a:lnSpc>
            </a:pPr>
            <a:r>
              <a:rPr lang="en-US" sz="1800" dirty="0"/>
              <a:t>Who will develop the new digital pedagogies?</a:t>
            </a:r>
          </a:p>
          <a:p>
            <a:pPr marL="0" indent="0">
              <a:lnSpc>
                <a:spcPct val="150000"/>
              </a:lnSpc>
              <a:buNone/>
            </a:pPr>
            <a:r>
              <a:rPr lang="en-US" sz="1800" dirty="0">
                <a:sym typeface="Wingdings" pitchFamily="2" charset="2"/>
              </a:rPr>
              <a:t>- </a:t>
            </a:r>
            <a:r>
              <a:rPr lang="en-US" sz="1800" dirty="0"/>
              <a:t>Trust the teachers to do this development</a:t>
            </a:r>
          </a:p>
          <a:p>
            <a:pPr>
              <a:lnSpc>
                <a:spcPct val="150000"/>
              </a:lnSpc>
            </a:pPr>
            <a:r>
              <a:rPr lang="en-US" sz="1800" dirty="0"/>
              <a:t>What do students need from EdTech?</a:t>
            </a:r>
          </a:p>
          <a:p>
            <a:pPr>
              <a:lnSpc>
                <a:spcPct val="150000"/>
              </a:lnSpc>
            </a:pPr>
            <a:r>
              <a:rPr lang="en-US" sz="1800" dirty="0">
                <a:sym typeface="Wingdings" pitchFamily="2" charset="2"/>
              </a:rPr>
              <a:t>- More active l and social earning</a:t>
            </a:r>
            <a:endParaRPr lang="en-US" sz="1800" dirty="0"/>
          </a:p>
          <a:p>
            <a:pPr>
              <a:lnSpc>
                <a:spcPct val="150000"/>
              </a:lnSpc>
            </a:pPr>
            <a:r>
              <a:rPr lang="en-US" sz="1800" dirty="0"/>
              <a:t>What do teachers need?</a:t>
            </a:r>
          </a:p>
          <a:p>
            <a:pPr>
              <a:lnSpc>
                <a:spcPct val="150000"/>
              </a:lnSpc>
            </a:pPr>
            <a:r>
              <a:rPr lang="en-US" sz="1800" dirty="0"/>
              <a:t>- Support to innovate collaboratively</a:t>
            </a:r>
          </a:p>
          <a:p>
            <a:pPr marL="0" indent="0">
              <a:lnSpc>
                <a:spcPct val="150000"/>
              </a:lnSpc>
              <a:buNone/>
            </a:pPr>
            <a:r>
              <a:rPr lang="en-US" sz="1800" dirty="0">
                <a:sym typeface="Wingdings" pitchFamily="2" charset="2"/>
              </a:rPr>
              <a:t> and critically, t</a:t>
            </a:r>
            <a:r>
              <a:rPr lang="en-US" sz="1800" dirty="0"/>
              <a:t>he time to do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Note new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Now I’d like to discuss with you what you think of these ideas?</a:t>
            </a:r>
          </a:p>
          <a:p>
            <a:endParaRPr lang="en-US" dirty="0"/>
          </a:p>
        </p:txBody>
      </p:sp>
      <p:sp>
        <p:nvSpPr>
          <p:cNvPr id="4" name="Slide Number Placeholder 3"/>
          <p:cNvSpPr>
            <a:spLocks noGrp="1"/>
          </p:cNvSpPr>
          <p:nvPr>
            <p:ph type="sldNum" sz="quarter" idx="5"/>
          </p:nvPr>
        </p:nvSpPr>
        <p:spPr/>
        <p:txBody>
          <a:bodyPr/>
          <a:lstStyle/>
          <a:p>
            <a:fld id="{82B78F94-1A85-2941-98AA-523F7FCC781E}" type="slidenum">
              <a:rPr lang="en-US" smtClean="0"/>
              <a:t>38</a:t>
            </a:fld>
            <a:endParaRPr lang="en-US"/>
          </a:p>
        </p:txBody>
      </p:sp>
    </p:spTree>
    <p:extLst>
      <p:ext uri="{BB962C8B-B14F-4D97-AF65-F5344CB8AC3E}">
        <p14:creationId xmlns:p14="http://schemas.microsoft.com/office/powerpoint/2010/main" val="2921695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developed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and once we've established what it takes to learn in formal education, we can turn to deciding how technology could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Laurillard</a:t>
            </a:r>
            <a:r>
              <a:rPr lang="en-GB" sz="1200" kern="1200" dirty="0">
                <a:solidFill>
                  <a:schemeClr val="tx1"/>
                </a:solidFill>
                <a:effectLst/>
                <a:latin typeface="+mn-lt"/>
                <a:ea typeface="+mn-ea"/>
                <a:cs typeface="+mn-cs"/>
              </a:rPr>
              <a:t>, D. (2002). </a:t>
            </a:r>
            <a:r>
              <a:rPr lang="en-GB" sz="1200" i="1" kern="1200" dirty="0">
                <a:solidFill>
                  <a:schemeClr val="tx1"/>
                </a:solidFill>
                <a:effectLst/>
                <a:latin typeface="+mn-lt"/>
                <a:ea typeface="+mn-ea"/>
                <a:cs typeface="+mn-cs"/>
              </a:rPr>
              <a:t>Rethinking University Teaching: A Conversational Framework for the Effective Use of Learning Technologies</a:t>
            </a:r>
            <a:r>
              <a:rPr lang="en-GB" sz="1200" kern="1200" dirty="0">
                <a:solidFill>
                  <a:schemeClr val="tx1"/>
                </a:solidFill>
                <a:effectLst/>
                <a:latin typeface="+mn-lt"/>
                <a:ea typeface="+mn-ea"/>
                <a:cs typeface="+mn-cs"/>
              </a:rPr>
              <a:t> (2nd ed.). London: </a:t>
            </a:r>
            <a:r>
              <a:rPr lang="en-GB" sz="1200" kern="1200" dirty="0" err="1">
                <a:solidFill>
                  <a:schemeClr val="tx1"/>
                </a:solidFill>
                <a:effectLst/>
                <a:latin typeface="+mn-lt"/>
                <a:ea typeface="+mn-ea"/>
                <a:cs typeface="+mn-cs"/>
              </a:rPr>
              <a:t>RoutledgeFalmer</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Laurillard</a:t>
            </a:r>
            <a:r>
              <a:rPr lang="en-GB" sz="1200" kern="1200" dirty="0">
                <a:solidFill>
                  <a:schemeClr val="tx1"/>
                </a:solidFill>
                <a:effectLst/>
                <a:latin typeface="+mn-lt"/>
                <a:ea typeface="+mn-ea"/>
                <a:cs typeface="+mn-cs"/>
              </a:rPr>
              <a:t>, D. (2012). </a:t>
            </a:r>
            <a:r>
              <a:rPr lang="en-GB" sz="1200" i="1" kern="1200" dirty="0">
                <a:solidFill>
                  <a:schemeClr val="tx1"/>
                </a:solidFill>
                <a:effectLst/>
                <a:latin typeface="+mn-lt"/>
                <a:ea typeface="+mn-ea"/>
                <a:cs typeface="+mn-cs"/>
              </a:rPr>
              <a:t>Teaching as a Design Science: Building Pedagogical Patterns for Learning and Technology</a:t>
            </a:r>
            <a:r>
              <a:rPr lang="en-GB" sz="1200" kern="1200" dirty="0">
                <a:solidFill>
                  <a:schemeClr val="tx1"/>
                </a:solidFill>
                <a:effectLst/>
                <a:latin typeface="+mn-lt"/>
                <a:ea typeface="+mn-ea"/>
                <a:cs typeface="+mn-cs"/>
              </a:rPr>
              <a:t>. New York and 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109BC-39F4-43B1-850C-D5EB0E648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0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This framework shows how each of 6 learning types is a distinctive way for the teacher to promote those recurring cycles of concept and skill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Acquisition, </a:t>
            </a:r>
            <a:r>
              <a:rPr lang="en-GB" sz="1200" dirty="0">
                <a:latin typeface="Calibri" panose="020F0502020204030204" pitchFamily="34" charset="0"/>
                <a:cs typeface="Calibri" panose="020F0502020204030204" pitchFamily="34" charset="0"/>
              </a:rPr>
              <a:t>where the student is reading, or watching a presentation, or listening to the teacher, and that helps them change and develop their concepts. The other learning types are different because they all involve deliberate activity by the learner – they are all types of active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Inquiry, where the learner drives the investigation of ideas and concepts, with feedback from the teacher, or the book.</a:t>
            </a:r>
          </a:p>
          <a:p>
            <a:r>
              <a:rPr lang="en-US" sz="1200" kern="1200" dirty="0">
                <a:solidFill>
                  <a:schemeClr val="tx1"/>
                </a:solidFill>
                <a:effectLst/>
                <a:latin typeface="+mn-lt"/>
                <a:ea typeface="+mn-ea"/>
                <a:cs typeface="+mn-cs"/>
              </a:rPr>
              <a:t>- Practice, where the learning environment helps students exercise their concepts and skills, giving them feedback so they can improve both.</a:t>
            </a:r>
          </a:p>
          <a:p>
            <a:r>
              <a:rPr lang="en-US" sz="1200" kern="1200" dirty="0">
                <a:solidFill>
                  <a:schemeClr val="tx1"/>
                </a:solidFill>
                <a:effectLst/>
                <a:latin typeface="+mn-lt"/>
                <a:ea typeface="+mn-ea"/>
                <a:cs typeface="+mn-cs"/>
              </a:rPr>
              <a:t>- Discussion, or debating and exploring ideas, giving feedback to each other.</a:t>
            </a:r>
          </a:p>
          <a:p>
            <a:r>
              <a:rPr lang="en-US" sz="1200" kern="1200" dirty="0">
                <a:solidFill>
                  <a:schemeClr val="tx1"/>
                </a:solidFill>
                <a:effectLst/>
                <a:latin typeface="+mn-lt"/>
                <a:ea typeface="+mn-ea"/>
                <a:cs typeface="+mn-cs"/>
              </a:rPr>
              <a:t>- Collaboration, where they’re practicing, and discussing, and sharing their practice, and </a:t>
            </a:r>
          </a:p>
          <a:p>
            <a:r>
              <a:rPr lang="en-US" sz="1200" kern="1200" dirty="0">
                <a:solidFill>
                  <a:schemeClr val="tx1"/>
                </a:solidFill>
                <a:effectLst/>
                <a:latin typeface="+mn-lt"/>
                <a:ea typeface="+mn-ea"/>
                <a:cs typeface="+mn-cs"/>
              </a:rPr>
              <a:t>- Production, where they link concepts and practices to produce something for the teacher or others to assess.</a:t>
            </a:r>
          </a:p>
          <a:p>
            <a:r>
              <a:rPr lang="en-US" sz="1200" kern="1200" dirty="0">
                <a:solidFill>
                  <a:schemeClr val="tx1"/>
                </a:solidFill>
                <a:effectLst/>
                <a:latin typeface="+mn-lt"/>
                <a:ea typeface="+mn-ea"/>
                <a:cs typeface="+mn-cs"/>
              </a:rPr>
              <a:t>What we try to do as teachers is to keep those cycles moving, each one encouraging the learner to think, to react, to experiment, to argue, to create and to reflect. And that’s how we help them develop their concepts, and practices, and the relations between them.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3A9C7-7989-094E-8918-B7905482CF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1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e can represent the wide range of methods we use in conventional teaching and learning – the technologies of </a:t>
            </a:r>
          </a:p>
          <a:p>
            <a:pPr marL="171450" indent="-171450">
              <a:buFontTx/>
              <a:buChar char="-"/>
            </a:pPr>
            <a:r>
              <a:rPr lang="en-GB" sz="1200" kern="1200" dirty="0">
                <a:solidFill>
                  <a:schemeClr val="tx1"/>
                </a:solidFill>
                <a:effectLst/>
                <a:latin typeface="+mn-lt"/>
                <a:ea typeface="+mn-ea"/>
                <a:cs typeface="+mn-cs"/>
              </a:rPr>
              <a:t>Teacher presentations, or reading,</a:t>
            </a:r>
          </a:p>
          <a:p>
            <a:pPr marL="171450" indent="-171450">
              <a:buFontTx/>
              <a:buChar char="-"/>
            </a:pPr>
            <a:r>
              <a:rPr lang="en-GB" sz="1200" kern="1200" dirty="0">
                <a:solidFill>
                  <a:schemeClr val="tx1"/>
                </a:solidFill>
                <a:effectLst/>
                <a:latin typeface="+mn-lt"/>
                <a:ea typeface="+mn-ea"/>
                <a:cs typeface="+mn-cs"/>
              </a:rPr>
              <a:t>The library for inquiry</a:t>
            </a:r>
          </a:p>
          <a:p>
            <a:pPr marL="171450" indent="-171450">
              <a:buFontTx/>
              <a:buChar char="-"/>
            </a:pPr>
            <a:r>
              <a:rPr lang="en-GB" sz="1200" kern="1200" dirty="0">
                <a:solidFill>
                  <a:schemeClr val="tx1"/>
                </a:solidFill>
                <a:effectLst/>
                <a:latin typeface="+mn-lt"/>
                <a:ea typeface="+mn-ea"/>
                <a:cs typeface="+mn-cs"/>
              </a:rPr>
              <a:t>Labs or exercises for practice</a:t>
            </a:r>
          </a:p>
          <a:p>
            <a:pPr marL="171450" indent="-171450">
              <a:buFontTx/>
              <a:buChar char="-"/>
            </a:pPr>
            <a:r>
              <a:rPr lang="en-GB" sz="1200" kern="1200" dirty="0">
                <a:solidFill>
                  <a:schemeClr val="tx1"/>
                </a:solidFill>
                <a:effectLst/>
                <a:latin typeface="+mn-lt"/>
                <a:ea typeface="+mn-ea"/>
                <a:cs typeface="+mn-cs"/>
              </a:rPr>
              <a:t>Discussion groups,</a:t>
            </a:r>
          </a:p>
          <a:p>
            <a:pPr marL="171450" indent="-171450">
              <a:buFontTx/>
              <a:buChar char="-"/>
            </a:pPr>
            <a:r>
              <a:rPr lang="en-GB" sz="1200" kern="1200" dirty="0">
                <a:solidFill>
                  <a:schemeClr val="tx1"/>
                </a:solidFill>
                <a:effectLst/>
                <a:latin typeface="+mn-lt"/>
                <a:ea typeface="+mn-ea"/>
                <a:cs typeface="+mn-cs"/>
              </a:rPr>
              <a:t>Group projects for collaborating, </a:t>
            </a:r>
          </a:p>
          <a:p>
            <a:pPr marL="171450" indent="-171450">
              <a:buFontTx/>
              <a:buChar char="-"/>
            </a:pPr>
            <a:r>
              <a:rPr lang="en-GB" sz="1200" kern="1200" dirty="0">
                <a:solidFill>
                  <a:schemeClr val="tx1"/>
                </a:solidFill>
                <a:effectLst/>
                <a:latin typeface="+mn-lt"/>
                <a:ea typeface="+mn-ea"/>
                <a:cs typeface="+mn-cs"/>
              </a:rPr>
              <a:t>And writing a report to show what has been learned. </a:t>
            </a:r>
          </a:p>
          <a:p>
            <a:pPr marL="0" indent="0">
              <a:buFontTx/>
              <a:buNone/>
            </a:pPr>
            <a:r>
              <a:rPr lang="en-GB" sz="1200" kern="1200" dirty="0">
                <a:solidFill>
                  <a:schemeClr val="tx1"/>
                </a:solidFill>
                <a:effectLst/>
                <a:latin typeface="+mn-lt"/>
                <a:ea typeface="+mn-ea"/>
                <a:cs typeface="+mn-cs"/>
              </a:rPr>
              <a:t>And as teachers we try to encourage all these types of learning.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3A9C7-7989-094E-8918-B7905482CF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32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With digital methods we have a much wider range of pedagogies we can use for learning. This is just a small selection:</a:t>
            </a:r>
          </a:p>
          <a:p>
            <a:pPr marL="171450" indent="-171450">
              <a:buFontTx/>
              <a:buChar char="-"/>
            </a:pPr>
            <a:r>
              <a:rPr lang="en-GB" sz="1200" kern="1200" dirty="0">
                <a:solidFill>
                  <a:schemeClr val="tx1"/>
                </a:solidFill>
                <a:effectLst/>
                <a:latin typeface="+mn-lt"/>
                <a:ea typeface="+mn-ea"/>
                <a:cs typeface="+mn-cs"/>
              </a:rPr>
              <a:t>For acquisition, Using digital images or videos,</a:t>
            </a:r>
          </a:p>
          <a:p>
            <a:pPr marL="171450" indent="-171450">
              <a:buFontTx/>
              <a:buChar char="-"/>
            </a:pPr>
            <a:r>
              <a:rPr lang="en-GB" sz="1200" kern="1200" dirty="0">
                <a:solidFill>
                  <a:schemeClr val="tx1"/>
                </a:solidFill>
                <a:effectLst/>
                <a:latin typeface="+mn-lt"/>
                <a:ea typeface="+mn-ea"/>
                <a:cs typeface="+mn-cs"/>
              </a:rPr>
              <a:t>For inquiry, exploring the internet,</a:t>
            </a:r>
          </a:p>
          <a:p>
            <a:pPr marL="171450" indent="-171450">
              <a:buFontTx/>
              <a:buChar char="-"/>
            </a:pPr>
            <a:r>
              <a:rPr lang="en-GB" sz="1200" kern="1200" dirty="0">
                <a:solidFill>
                  <a:schemeClr val="tx1"/>
                </a:solidFill>
                <a:effectLst/>
                <a:latin typeface="+mn-lt"/>
                <a:ea typeface="+mn-ea"/>
                <a:cs typeface="+mn-cs"/>
              </a:rPr>
              <a:t>For practice, testing a digital model – where the digital environment itself is giving the students feedback on their actions, to help them improve,</a:t>
            </a:r>
          </a:p>
          <a:p>
            <a:pPr marL="171450" indent="-171450">
              <a:buFontTx/>
              <a:buChar char="-"/>
            </a:pPr>
            <a:r>
              <a:rPr lang="en-GB" sz="1200" kern="1200" dirty="0">
                <a:solidFill>
                  <a:schemeClr val="tx1"/>
                </a:solidFill>
                <a:effectLst/>
                <a:latin typeface="+mn-lt"/>
                <a:ea typeface="+mn-ea"/>
                <a:cs typeface="+mn-cs"/>
              </a:rPr>
              <a:t>For discussion, using text chat or </a:t>
            </a:r>
            <a:r>
              <a:rPr lang="en-GB" sz="1200" kern="1200" dirty="0" err="1">
                <a:solidFill>
                  <a:schemeClr val="tx1"/>
                </a:solidFill>
                <a:effectLst/>
                <a:latin typeface="+mn-lt"/>
                <a:ea typeface="+mn-ea"/>
                <a:cs typeface="+mn-cs"/>
              </a:rPr>
              <a:t>Mentimetre</a:t>
            </a:r>
            <a:r>
              <a:rPr lang="en-GB" sz="1200" kern="1200" dirty="0">
                <a:solidFill>
                  <a:schemeClr val="tx1"/>
                </a:solidFill>
                <a:effectLst/>
                <a:latin typeface="+mn-lt"/>
                <a:ea typeface="+mn-ea"/>
                <a:cs typeface="+mn-cs"/>
              </a:rPr>
              <a:t>,</a:t>
            </a:r>
          </a:p>
          <a:p>
            <a:pPr marL="171450" indent="-171450">
              <a:buFontTx/>
              <a:buChar char="-"/>
            </a:pPr>
            <a:r>
              <a:rPr lang="en-GB" sz="1200" kern="1200" dirty="0">
                <a:solidFill>
                  <a:schemeClr val="tx1"/>
                </a:solidFill>
                <a:effectLst/>
                <a:latin typeface="+mn-lt"/>
                <a:ea typeface="+mn-ea"/>
                <a:cs typeface="+mn-cs"/>
              </a:rPr>
              <a:t>For collaboration, making a digital object, like drafting a wiki,</a:t>
            </a:r>
          </a:p>
          <a:p>
            <a:pPr marL="171450" indent="-171450">
              <a:buFontTx/>
              <a:buChar char="-"/>
            </a:pPr>
            <a:r>
              <a:rPr lang="en-GB" sz="1200" kern="1200" dirty="0">
                <a:solidFill>
                  <a:schemeClr val="tx1"/>
                </a:solidFill>
                <a:effectLst/>
                <a:latin typeface="+mn-lt"/>
                <a:ea typeface="+mn-ea"/>
                <a:cs typeface="+mn-cs"/>
              </a:rPr>
              <a:t>and for production, maybe making a website or a slideshow.</a:t>
            </a:r>
          </a:p>
          <a:p>
            <a:pPr marL="0" indent="0">
              <a:buFontTx/>
              <a:buNone/>
            </a:pPr>
            <a:r>
              <a:rPr lang="en-GB" sz="1200" kern="1200" dirty="0">
                <a:solidFill>
                  <a:schemeClr val="tx1"/>
                </a:solidFill>
                <a:effectLst/>
                <a:latin typeface="+mn-lt"/>
                <a:ea typeface="+mn-ea"/>
                <a:cs typeface="+mn-cs"/>
              </a:rPr>
              <a:t>With digital and online technologies we have a huge new toybox of intriguing ways of supporting these different types of learning. Lets look at each learning type in turn, and what digital methods can do for each one.</a:t>
            </a:r>
          </a:p>
          <a:p>
            <a:pPr marL="171450" indent="-171450">
              <a:buFontTx/>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C3A9C7-7989-094E-8918-B7905482CF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122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Exploring contrasting ideas and ways of representing them – I tried looking for alternative perspectives on the science topic of the water cycle – masses of images, some interactive to a degree, many could transform a teacher’s presentation, or a student’s exploration to improve their understanding. </a:t>
            </a:r>
          </a:p>
        </p:txBody>
      </p:sp>
      <p:sp>
        <p:nvSpPr>
          <p:cNvPr id="4" name="Slide Number Placeholder 3"/>
          <p:cNvSpPr>
            <a:spLocks noGrp="1"/>
          </p:cNvSpPr>
          <p:nvPr>
            <p:ph type="sldNum" sz="quarter" idx="5"/>
          </p:nvPr>
        </p:nvSpPr>
        <p:spPr/>
        <p:txBody>
          <a:bodyPr/>
          <a:lstStyle/>
          <a:p>
            <a:fld id="{CCCC19F4-7EF4-4087-AD56-B88D4FB0E128}" type="slidenum">
              <a:rPr lang="en-US" smtClean="0"/>
              <a:t>8</a:t>
            </a:fld>
            <a:endParaRPr lang="en-US"/>
          </a:p>
        </p:txBody>
      </p:sp>
    </p:spTree>
    <p:extLst>
      <p:ext uri="{BB962C8B-B14F-4D97-AF65-F5344CB8AC3E}">
        <p14:creationId xmlns:p14="http://schemas.microsoft.com/office/powerpoint/2010/main" val="102084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only one or two students can answer a teacher’s question. With a </a:t>
            </a:r>
            <a:r>
              <a:rPr lang="en-US" dirty="0" err="1"/>
              <a:t>Menti</a:t>
            </a:r>
            <a:r>
              <a:rPr lang="en-US" dirty="0"/>
              <a:t> site everyone can be asked to contribute, the class can look through all ideas later, and the teacher can check how many responded.</a:t>
            </a:r>
          </a:p>
        </p:txBody>
      </p:sp>
      <p:sp>
        <p:nvSpPr>
          <p:cNvPr id="4" name="Slide Number Placeholder 3"/>
          <p:cNvSpPr>
            <a:spLocks noGrp="1"/>
          </p:cNvSpPr>
          <p:nvPr>
            <p:ph type="sldNum" sz="quarter" idx="5"/>
          </p:nvPr>
        </p:nvSpPr>
        <p:spPr/>
        <p:txBody>
          <a:bodyPr/>
          <a:lstStyle/>
          <a:p>
            <a:fld id="{CCCC19F4-7EF4-4087-AD56-B88D4FB0E128}" type="slidenum">
              <a:rPr lang="en-US" smtClean="0"/>
              <a:t>9</a:t>
            </a:fld>
            <a:endParaRPr lang="en-US"/>
          </a:p>
        </p:txBody>
      </p:sp>
    </p:spTree>
    <p:extLst>
      <p:ext uri="{BB962C8B-B14F-4D97-AF65-F5344CB8AC3E}">
        <p14:creationId xmlns:p14="http://schemas.microsoft.com/office/powerpoint/2010/main" val="2956443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689B8-8294-9F73-731E-C4E2FE48EE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9DFA93-1E3A-E48A-9AC8-54DE5688D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AB5F9C7-887A-DF27-E2F0-A5F66A73A328}"/>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5" name="Footer Placeholder 4">
            <a:extLst>
              <a:ext uri="{FF2B5EF4-FFF2-40B4-BE49-F238E27FC236}">
                <a16:creationId xmlns:a16="http://schemas.microsoft.com/office/drawing/2014/main" id="{AEA798FE-16A9-723E-BCA5-2A2D31773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687B-470B-ABE6-718A-01E45755C54F}"/>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425314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BA7D-D816-5807-4660-2639278B2F2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A04B6BB-74E0-E881-3DDA-780A91BDCEA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0386F7-EC1A-1061-DD3E-8D2EDFB3D8E0}"/>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5" name="Footer Placeholder 4">
            <a:extLst>
              <a:ext uri="{FF2B5EF4-FFF2-40B4-BE49-F238E27FC236}">
                <a16:creationId xmlns:a16="http://schemas.microsoft.com/office/drawing/2014/main" id="{E92CAB33-EF39-A370-B2A1-2B46C7A8F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9446E-045C-72C7-D5AC-CA4DC593C071}"/>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123391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42B0B5-3E15-2CAB-3097-D137F2A392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BAC699-1716-F019-9256-D3157F5ACC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82880A-0DDA-1A46-7CB5-FBC3A7727A15}"/>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5" name="Footer Placeholder 4">
            <a:extLst>
              <a:ext uri="{FF2B5EF4-FFF2-40B4-BE49-F238E27FC236}">
                <a16:creationId xmlns:a16="http://schemas.microsoft.com/office/drawing/2014/main" id="{8D96176E-1AD8-4B61-0CB8-CEBD8EF7E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C72D3-3C02-24E4-74AF-29D6FCDBA447}"/>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3123897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vider Slide 2">
    <p:spTree>
      <p:nvGrpSpPr>
        <p:cNvPr id="1" name=""/>
        <p:cNvGrpSpPr/>
        <p:nvPr/>
      </p:nvGrpSpPr>
      <p:grpSpPr>
        <a:xfrm>
          <a:off x="0" y="0"/>
          <a:ext cx="0" cy="0"/>
          <a:chOff x="0" y="0"/>
          <a:chExt cx="0" cy="0"/>
        </a:xfrm>
      </p:grpSpPr>
      <p:sp>
        <p:nvSpPr>
          <p:cNvPr id="15" name="Номер слайда 21"/>
          <p:cNvSpPr>
            <a:spLocks noGrp="1"/>
          </p:cNvSpPr>
          <p:nvPr>
            <p:ph type="sldNum" sz="quarter" idx="4"/>
          </p:nvPr>
        </p:nvSpPr>
        <p:spPr>
          <a:xfrm>
            <a:off x="10928821" y="441328"/>
            <a:ext cx="703476" cy="244475"/>
          </a:xfrm>
          <a:prstGeom prst="rect">
            <a:avLst/>
          </a:prstGeom>
          <a:noFill/>
        </p:spPr>
        <p:txBody>
          <a:bodyPr vert="horz" lIns="0" tIns="0" rIns="0" bIns="0" rtlCol="0" anchor="ctr"/>
          <a:lstStyle>
            <a:lvl1pPr algn="r">
              <a:defRPr sz="602" b="1">
                <a:solidFill>
                  <a:schemeClr val="tx1">
                    <a:alpha val="50000"/>
                  </a:schemeClr>
                </a:solidFill>
                <a:latin typeface="+mn-lt"/>
              </a:defRPr>
            </a:lvl1pPr>
          </a:lstStyle>
          <a:p>
            <a:fld id="{D8D877B3-D348-4611-9BDB-C5374591D951}" type="slidenum">
              <a:rPr lang="en-US" smtClean="0"/>
              <a:pPr/>
              <a:t>‹#›</a:t>
            </a:fld>
            <a:endParaRPr lang="en-US"/>
          </a:p>
        </p:txBody>
      </p:sp>
      <p:sp>
        <p:nvSpPr>
          <p:cNvPr id="23" name="Text Placeholder 2">
            <a:extLst>
              <a:ext uri="{FF2B5EF4-FFF2-40B4-BE49-F238E27FC236}">
                <a16:creationId xmlns:a16="http://schemas.microsoft.com/office/drawing/2014/main" id="{5A9A0366-A1B7-4E16-B13E-603846466E26}"/>
              </a:ext>
            </a:extLst>
          </p:cNvPr>
          <p:cNvSpPr>
            <a:spLocks noGrp="1"/>
          </p:cNvSpPr>
          <p:nvPr>
            <p:ph type="body" idx="13" hasCustomPrompt="1"/>
          </p:nvPr>
        </p:nvSpPr>
        <p:spPr>
          <a:xfrm>
            <a:off x="6368726" y="3534505"/>
            <a:ext cx="4560095" cy="465997"/>
          </a:xfrm>
        </p:spPr>
        <p:txBody>
          <a:bodyPr>
            <a:noAutofit/>
          </a:bodyPr>
          <a:lstStyle>
            <a:lvl1pPr marL="0" indent="0">
              <a:buNone/>
              <a:defRPr sz="1350" spc="4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2" name="Title 1">
            <a:extLst>
              <a:ext uri="{FF2B5EF4-FFF2-40B4-BE49-F238E27FC236}">
                <a16:creationId xmlns:a16="http://schemas.microsoft.com/office/drawing/2014/main" id="{1C9E8541-FA8A-4117-90A5-95E6E9B80D9D}"/>
              </a:ext>
            </a:extLst>
          </p:cNvPr>
          <p:cNvSpPr>
            <a:spLocks noGrp="1"/>
          </p:cNvSpPr>
          <p:nvPr>
            <p:ph type="title"/>
          </p:nvPr>
        </p:nvSpPr>
        <p:spPr>
          <a:xfrm>
            <a:off x="6365964" y="1864903"/>
            <a:ext cx="4562856" cy="1563624"/>
          </a:xfrm>
        </p:spPr>
        <p:txBody>
          <a:bodyPr vert="horz" lIns="91440" tIns="0" rIns="91440" bIns="0" rtlCol="0" anchor="b" anchorCtr="0">
            <a:noAutofit/>
          </a:bodyPr>
          <a:lstStyle>
            <a:lvl1pPr>
              <a:defRPr lang="en-US" sz="27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670166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9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2C18-6276-6AC8-1CFE-BE95F01AF8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CBF74F6-1FA8-89CC-6020-50DAB40E7F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5EEBA0-22FE-3CA2-0500-C1020BE136E9}"/>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5" name="Footer Placeholder 4">
            <a:extLst>
              <a:ext uri="{FF2B5EF4-FFF2-40B4-BE49-F238E27FC236}">
                <a16:creationId xmlns:a16="http://schemas.microsoft.com/office/drawing/2014/main" id="{9160ED16-2A03-299E-54FF-404D383FA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173A8-3322-8E10-9A3A-5445781ABFFA}"/>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156749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ECAE-A109-A72B-950A-C096818332E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FC42624-92F1-6AE3-C2AE-9F1D772B0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800611B-E375-1F02-45F8-B9668B257563}"/>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5" name="Footer Placeholder 4">
            <a:extLst>
              <a:ext uri="{FF2B5EF4-FFF2-40B4-BE49-F238E27FC236}">
                <a16:creationId xmlns:a16="http://schemas.microsoft.com/office/drawing/2014/main" id="{B47D2E62-F91C-201D-8C82-23A81965C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16A36-1AF2-F27A-2471-48B25FA1E311}"/>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308768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F3062-C007-3C04-9B05-2FFE659E87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9233C7-A579-2809-04E4-249D9C5654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9F1A986-9CE2-86F4-82A2-5744A16990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A38A1D9-8DD6-E303-AC60-97ED224E68D3}"/>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6" name="Footer Placeholder 5">
            <a:extLst>
              <a:ext uri="{FF2B5EF4-FFF2-40B4-BE49-F238E27FC236}">
                <a16:creationId xmlns:a16="http://schemas.microsoft.com/office/drawing/2014/main" id="{88E4B486-E5D3-191B-9CC1-B78D856AB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A7DE5-D57D-233F-CA2B-255E0173DF59}"/>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426745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9C011-E3A4-A00A-9BEA-C06009332A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A8A24A-E2CE-CBDA-6887-4A51554386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469146-5DCC-38E5-450E-145799BB33E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EF71F47-DB1A-CA71-11D1-558469681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26B294-CE20-1CF4-BE8E-64E7D4D154B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94B539-78C1-CF0F-6DBE-72E4C1EC7CFD}"/>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8" name="Footer Placeholder 7">
            <a:extLst>
              <a:ext uri="{FF2B5EF4-FFF2-40B4-BE49-F238E27FC236}">
                <a16:creationId xmlns:a16="http://schemas.microsoft.com/office/drawing/2014/main" id="{81047A19-169B-ADFC-3279-DF53392FDC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F0F1E4-DA19-F1E9-E8E2-6D19CDCDF808}"/>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3211746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C2F9-4A67-5B03-1064-02A95E6339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AF73F88-F255-F4B6-9A81-358C4F1F73C6}"/>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4" name="Footer Placeholder 3">
            <a:extLst>
              <a:ext uri="{FF2B5EF4-FFF2-40B4-BE49-F238E27FC236}">
                <a16:creationId xmlns:a16="http://schemas.microsoft.com/office/drawing/2014/main" id="{A4FA5429-DA7A-1D96-BD2B-D1145C2C11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3598BB-0153-B728-3B50-9E4488145ED9}"/>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83824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5D9F8-08A6-B413-C76A-E856D86D55C1}"/>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3" name="Footer Placeholder 2">
            <a:extLst>
              <a:ext uri="{FF2B5EF4-FFF2-40B4-BE49-F238E27FC236}">
                <a16:creationId xmlns:a16="http://schemas.microsoft.com/office/drawing/2014/main" id="{BA44C137-E0CF-7C5A-A5D1-34D02E5C4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C35A82-234E-95B3-4AE9-0CFDE94EF25A}"/>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120431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812C-14F7-8A21-F30D-990824926F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AD864B-2197-3733-55E9-9A06DEC259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87C954A-2760-92BB-7FD0-2308579FC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6197BC-C6F2-B38B-93A1-15A236F58DB6}"/>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6" name="Footer Placeholder 5">
            <a:extLst>
              <a:ext uri="{FF2B5EF4-FFF2-40B4-BE49-F238E27FC236}">
                <a16:creationId xmlns:a16="http://schemas.microsoft.com/office/drawing/2014/main" id="{E8B76FE1-5546-6D89-6863-9001647C9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46D87-96E4-A194-751D-BAE0E1BACAB5}"/>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3272300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9AE3-8246-21EF-C2F3-EE975C9096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ECFF40A-49BB-1FB6-1E31-44DB87968E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E5B9E8-3660-8F54-DB9A-2D5D6F5A5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2F0033-3A8F-1E6E-7C12-2AB9EC6C3749}"/>
              </a:ext>
            </a:extLst>
          </p:cNvPr>
          <p:cNvSpPr>
            <a:spLocks noGrp="1"/>
          </p:cNvSpPr>
          <p:nvPr>
            <p:ph type="dt" sz="half" idx="10"/>
          </p:nvPr>
        </p:nvSpPr>
        <p:spPr/>
        <p:txBody>
          <a:bodyPr/>
          <a:lstStyle/>
          <a:p>
            <a:fld id="{B3739B2D-1080-C844-9F55-D87CD274E10A}" type="datetimeFigureOut">
              <a:rPr lang="en-US" smtClean="0"/>
              <a:t>6/27/23</a:t>
            </a:fld>
            <a:endParaRPr lang="en-US"/>
          </a:p>
        </p:txBody>
      </p:sp>
      <p:sp>
        <p:nvSpPr>
          <p:cNvPr id="6" name="Footer Placeholder 5">
            <a:extLst>
              <a:ext uri="{FF2B5EF4-FFF2-40B4-BE49-F238E27FC236}">
                <a16:creationId xmlns:a16="http://schemas.microsoft.com/office/drawing/2014/main" id="{41F1EAF0-33E4-AE5D-EC29-FBEFD4C99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32ADB-2616-49D4-770F-BB5E09F37EDF}"/>
              </a:ext>
            </a:extLst>
          </p:cNvPr>
          <p:cNvSpPr>
            <a:spLocks noGrp="1"/>
          </p:cNvSpPr>
          <p:nvPr>
            <p:ph type="sldNum" sz="quarter" idx="12"/>
          </p:nvPr>
        </p:nvSpPr>
        <p:spPr/>
        <p:txBody>
          <a:bodyPr/>
          <a:lstStyle/>
          <a:p>
            <a:fld id="{B3A1BFFB-9937-E444-8B50-0EAEE59E19D3}" type="slidenum">
              <a:rPr lang="en-US" smtClean="0"/>
              <a:t>‹#›</a:t>
            </a:fld>
            <a:endParaRPr lang="en-US"/>
          </a:p>
        </p:txBody>
      </p:sp>
    </p:spTree>
    <p:extLst>
      <p:ext uri="{BB962C8B-B14F-4D97-AF65-F5344CB8AC3E}">
        <p14:creationId xmlns:p14="http://schemas.microsoft.com/office/powerpoint/2010/main" val="380231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B6902B-F8D6-321B-E9A2-75730A19ED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910A5E-603F-2B36-DF8C-4CBB2BB0C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3CDCD1-7E11-9989-5E26-9D416ADB6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39B2D-1080-C844-9F55-D87CD274E10A}" type="datetimeFigureOut">
              <a:rPr lang="en-US" smtClean="0"/>
              <a:t>6/27/23</a:t>
            </a:fld>
            <a:endParaRPr lang="en-US"/>
          </a:p>
        </p:txBody>
      </p:sp>
      <p:sp>
        <p:nvSpPr>
          <p:cNvPr id="5" name="Footer Placeholder 4">
            <a:extLst>
              <a:ext uri="{FF2B5EF4-FFF2-40B4-BE49-F238E27FC236}">
                <a16:creationId xmlns:a16="http://schemas.microsoft.com/office/drawing/2014/main" id="{E082C5A3-FDF6-76B7-5B5C-498C43352F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BC193B-08C5-7AED-A44D-57A45A1EF3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1BFFB-9937-E444-8B50-0EAEE59E19D3}" type="slidenum">
              <a:rPr lang="en-US" smtClean="0"/>
              <a:t>‹#›</a:t>
            </a:fld>
            <a:endParaRPr lang="en-US"/>
          </a:p>
        </p:txBody>
      </p:sp>
    </p:spTree>
    <p:extLst>
      <p:ext uri="{BB962C8B-B14F-4D97-AF65-F5344CB8AC3E}">
        <p14:creationId xmlns:p14="http://schemas.microsoft.com/office/powerpoint/2010/main" val="354658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ucl.ac.uk/learning-designer"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bit.ly/BOLDcour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0.tif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38.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8.tif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2.tif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70BC-660A-9D34-FE18-B330FB073BF3}"/>
              </a:ext>
            </a:extLst>
          </p:cNvPr>
          <p:cNvSpPr>
            <a:spLocks noGrp="1"/>
          </p:cNvSpPr>
          <p:nvPr>
            <p:ph type="ctrTitle"/>
          </p:nvPr>
        </p:nvSpPr>
        <p:spPr>
          <a:xfrm>
            <a:off x="2200175" y="1686847"/>
            <a:ext cx="7791649" cy="2387600"/>
          </a:xfrm>
        </p:spPr>
        <p:txBody>
          <a:bodyPr>
            <a:noAutofit/>
          </a:bodyPr>
          <a:lstStyle/>
          <a:p>
            <a:r>
              <a:rPr lang="en-US" sz="4000" dirty="0">
                <a:solidFill>
                  <a:srgbClr val="C00000"/>
                </a:solidFill>
              </a:rPr>
              <a:t>Teachers as design scientists: Collaborating on innovation in blended learning </a:t>
            </a:r>
          </a:p>
        </p:txBody>
      </p:sp>
      <p:sp>
        <p:nvSpPr>
          <p:cNvPr id="3" name="Subtitle 2">
            <a:extLst>
              <a:ext uri="{FF2B5EF4-FFF2-40B4-BE49-F238E27FC236}">
                <a16:creationId xmlns:a16="http://schemas.microsoft.com/office/drawing/2014/main" id="{93AF923F-261E-BED0-7E5C-8C0366094403}"/>
              </a:ext>
            </a:extLst>
          </p:cNvPr>
          <p:cNvSpPr>
            <a:spLocks noGrp="1"/>
          </p:cNvSpPr>
          <p:nvPr>
            <p:ph type="subTitle" idx="1"/>
          </p:nvPr>
        </p:nvSpPr>
        <p:spPr>
          <a:xfrm>
            <a:off x="1524000" y="3977353"/>
            <a:ext cx="9144000" cy="2722562"/>
          </a:xfrm>
        </p:spPr>
        <p:txBody>
          <a:bodyPr>
            <a:normAutofit/>
          </a:bodyPr>
          <a:lstStyle/>
          <a:p>
            <a:endParaRPr lang="en-US" sz="2800" dirty="0"/>
          </a:p>
          <a:p>
            <a:r>
              <a:rPr lang="en-US" sz="2800" dirty="0"/>
              <a:t>Diana </a:t>
            </a:r>
            <a:r>
              <a:rPr lang="en-US" sz="2800" dirty="0" err="1"/>
              <a:t>Laurillard</a:t>
            </a:r>
            <a:endParaRPr lang="en-US" sz="2800" dirty="0"/>
          </a:p>
          <a:p>
            <a:r>
              <a:rPr lang="en-US" sz="2800" dirty="0"/>
              <a:t>Professor of Learning with Digital Technology, </a:t>
            </a:r>
          </a:p>
          <a:p>
            <a:r>
              <a:rPr lang="en-US" sz="2800" dirty="0"/>
              <a:t>UCL Knowledge Lab, University College London</a:t>
            </a:r>
          </a:p>
        </p:txBody>
      </p:sp>
      <p:pic>
        <p:nvPicPr>
          <p:cNvPr id="5" name="Picture 4" descr="Logo, company name&#10;&#10;Description automatically generated">
            <a:extLst>
              <a:ext uri="{FF2B5EF4-FFF2-40B4-BE49-F238E27FC236}">
                <a16:creationId xmlns:a16="http://schemas.microsoft.com/office/drawing/2014/main" id="{089B8CBC-D9E8-8920-EC03-7FF5C07AC6EC}"/>
              </a:ext>
            </a:extLst>
          </p:cNvPr>
          <p:cNvPicPr>
            <a:picLocks noChangeAspect="1"/>
          </p:cNvPicPr>
          <p:nvPr/>
        </p:nvPicPr>
        <p:blipFill>
          <a:blip r:embed="rId3"/>
          <a:stretch>
            <a:fillRect/>
          </a:stretch>
        </p:blipFill>
        <p:spPr>
          <a:xfrm>
            <a:off x="-1" y="-1"/>
            <a:ext cx="3314267" cy="1634433"/>
          </a:xfrm>
          <a:prstGeom prst="rect">
            <a:avLst/>
          </a:prstGeom>
        </p:spPr>
      </p:pic>
      <p:pic>
        <p:nvPicPr>
          <p:cNvPr id="7" name="Picture 6">
            <a:extLst>
              <a:ext uri="{FF2B5EF4-FFF2-40B4-BE49-F238E27FC236}">
                <a16:creationId xmlns:a16="http://schemas.microsoft.com/office/drawing/2014/main" id="{432CB968-6FA0-BECC-1492-80004D1D8474}"/>
              </a:ext>
            </a:extLst>
          </p:cNvPr>
          <p:cNvPicPr>
            <a:picLocks noChangeAspect="1"/>
          </p:cNvPicPr>
          <p:nvPr/>
        </p:nvPicPr>
        <p:blipFill>
          <a:blip r:embed="rId4"/>
          <a:stretch>
            <a:fillRect/>
          </a:stretch>
        </p:blipFill>
        <p:spPr>
          <a:xfrm>
            <a:off x="9935147" y="132999"/>
            <a:ext cx="2123853" cy="2387600"/>
          </a:xfrm>
          <a:prstGeom prst="rect">
            <a:avLst/>
          </a:prstGeom>
        </p:spPr>
      </p:pic>
    </p:spTree>
    <p:extLst>
      <p:ext uri="{BB962C8B-B14F-4D97-AF65-F5344CB8AC3E}">
        <p14:creationId xmlns:p14="http://schemas.microsoft.com/office/powerpoint/2010/main" val="338444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dirty="0">
                <a:solidFill>
                  <a:srgbClr val="7030A0"/>
                </a:solidFill>
                <a:latin typeface="+mj-lt"/>
                <a:ea typeface="+mj-ea"/>
                <a:cs typeface="+mj-cs"/>
              </a:rPr>
              <a:t>Learning through practice</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0" y="2872899"/>
            <a:ext cx="4243589" cy="2557517"/>
          </a:xfrm>
        </p:spPr>
        <p:txBody>
          <a:bodyPr vert="horz" lIns="91440" tIns="45720" rIns="91440" bIns="45720" rtlCol="0">
            <a:normAutofit/>
          </a:bodyPr>
          <a:lstStyle/>
          <a:p>
            <a:pPr marL="57150"/>
            <a:r>
              <a:rPr lang="en-US" sz="3200" dirty="0">
                <a:latin typeface="+mn-lt"/>
                <a:ea typeface="+mn-ea"/>
                <a:cs typeface="+mn-cs"/>
              </a:rPr>
              <a:t>Digital models and simulations enable students to explore embodied concepts for ‘situated learning’</a:t>
            </a:r>
          </a:p>
        </p:txBody>
      </p:sp>
      <p:pic>
        <p:nvPicPr>
          <p:cNvPr id="9" name="Picture Placeholder 8" descr="Graphical user interface, diagram, engineering drawing&#10;&#10;Description automatically generated">
            <a:extLst>
              <a:ext uri="{FF2B5EF4-FFF2-40B4-BE49-F238E27FC236}">
                <a16:creationId xmlns:a16="http://schemas.microsoft.com/office/drawing/2014/main" id="{6A0884DE-FE92-C787-9341-805BE0F4A16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282" r="22297"/>
          <a:stretch/>
        </p:blipFill>
        <p:spPr>
          <a:xfrm>
            <a:off x="6349285" y="1034458"/>
            <a:ext cx="5841192" cy="582354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spTree>
    <p:extLst>
      <p:ext uri="{BB962C8B-B14F-4D97-AF65-F5344CB8AC3E}">
        <p14:creationId xmlns:p14="http://schemas.microsoft.com/office/powerpoint/2010/main" val="276922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325369"/>
            <a:ext cx="4368602" cy="2258191"/>
          </a:xfrm>
        </p:spPr>
        <p:txBody>
          <a:bodyPr vert="horz" lIns="91440" tIns="45720" rIns="91440" bIns="45720" rtlCol="0" anchor="b">
            <a:normAutofit/>
          </a:bodyPr>
          <a:lstStyle/>
          <a:p>
            <a:r>
              <a:rPr lang="en-US" sz="4800" dirty="0">
                <a:solidFill>
                  <a:srgbClr val="7030A0"/>
                </a:solidFill>
              </a:rPr>
              <a:t>Practice with meaningful feedback</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1" y="2872899"/>
            <a:ext cx="3995030" cy="3039536"/>
          </a:xfrm>
        </p:spPr>
        <p:txBody>
          <a:bodyPr vert="horz" lIns="91440" tIns="45720" rIns="91440" bIns="45720" rtlCol="0">
            <a:normAutofit/>
          </a:bodyPr>
          <a:lstStyle/>
          <a:p>
            <a:pPr marL="57150"/>
            <a:r>
              <a:rPr lang="en-US" sz="3200" dirty="0">
                <a:latin typeface="+mn-lt"/>
                <a:ea typeface="+mn-ea"/>
                <a:cs typeface="+mn-cs"/>
              </a:rPr>
              <a:t>A program is the ultimate digital model</a:t>
            </a:r>
          </a:p>
          <a:p>
            <a:pPr marL="57150"/>
            <a:r>
              <a:rPr lang="en-US" sz="3200" dirty="0">
                <a:latin typeface="+mn-lt"/>
                <a:ea typeface="+mn-ea"/>
                <a:cs typeface="+mn-cs"/>
              </a:rPr>
              <a:t>Students interact with a model of a task or process, and see what happens as a result</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pic>
        <p:nvPicPr>
          <p:cNvPr id="6" name="Picture 5">
            <a:extLst>
              <a:ext uri="{FF2B5EF4-FFF2-40B4-BE49-F238E27FC236}">
                <a16:creationId xmlns:a16="http://schemas.microsoft.com/office/drawing/2014/main" id="{0BAB2FDE-D5DC-0D19-DD4B-3A5C476F1335}"/>
              </a:ext>
            </a:extLst>
          </p:cNvPr>
          <p:cNvPicPr>
            <a:picLocks noChangeAspect="1"/>
          </p:cNvPicPr>
          <p:nvPr/>
        </p:nvPicPr>
        <p:blipFill>
          <a:blip r:embed="rId3"/>
          <a:stretch>
            <a:fillRect/>
          </a:stretch>
        </p:blipFill>
        <p:spPr>
          <a:xfrm>
            <a:off x="4635110" y="1051812"/>
            <a:ext cx="7276967" cy="4860623"/>
          </a:xfrm>
          <a:prstGeom prst="rect">
            <a:avLst/>
          </a:prstGeom>
        </p:spPr>
      </p:pic>
      <p:sp>
        <p:nvSpPr>
          <p:cNvPr id="7" name="TextBox 6">
            <a:extLst>
              <a:ext uri="{FF2B5EF4-FFF2-40B4-BE49-F238E27FC236}">
                <a16:creationId xmlns:a16="http://schemas.microsoft.com/office/drawing/2014/main" id="{59E2F74E-5619-1D03-3785-F020D3413ED7}"/>
              </a:ext>
            </a:extLst>
          </p:cNvPr>
          <p:cNvSpPr txBox="1"/>
          <p:nvPr/>
        </p:nvSpPr>
        <p:spPr>
          <a:xfrm>
            <a:off x="8027807" y="6227706"/>
            <a:ext cx="3872279" cy="369332"/>
          </a:xfrm>
          <a:prstGeom prst="rect">
            <a:avLst/>
          </a:prstGeom>
          <a:noFill/>
        </p:spPr>
        <p:txBody>
          <a:bodyPr wrap="none" rtlCol="0">
            <a:spAutoFit/>
          </a:bodyPr>
          <a:lstStyle/>
          <a:p>
            <a:r>
              <a:rPr lang="en-US" i="1" dirty="0"/>
              <a:t>Source: University of Colorado, Boulder</a:t>
            </a:r>
          </a:p>
        </p:txBody>
      </p:sp>
    </p:spTree>
    <p:extLst>
      <p:ext uri="{BB962C8B-B14F-4D97-AF65-F5344CB8AC3E}">
        <p14:creationId xmlns:p14="http://schemas.microsoft.com/office/powerpoint/2010/main" val="3480266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626719"/>
            <a:ext cx="4368602" cy="1956841"/>
          </a:xfrm>
        </p:spPr>
        <p:txBody>
          <a:bodyPr vert="horz" lIns="91440" tIns="45720" rIns="91440" bIns="45720" rtlCol="0" anchor="b">
            <a:normAutofit fontScale="90000"/>
          </a:bodyPr>
          <a:lstStyle/>
          <a:p>
            <a:r>
              <a:rPr lang="en-US" sz="5400" dirty="0">
                <a:solidFill>
                  <a:schemeClr val="accent2">
                    <a:lumMod val="75000"/>
                  </a:schemeClr>
                </a:solidFill>
              </a:rPr>
              <a:t>Learning through c</a:t>
            </a:r>
            <a:r>
              <a:rPr lang="en-US" sz="5400" dirty="0">
                <a:solidFill>
                  <a:schemeClr val="accent2">
                    <a:lumMod val="75000"/>
                  </a:schemeClr>
                </a:solidFill>
                <a:latin typeface="+mj-lt"/>
                <a:ea typeface="+mj-ea"/>
                <a:cs typeface="+mj-cs"/>
              </a:rPr>
              <a:t>ollaboration</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0" y="2872899"/>
            <a:ext cx="4243589" cy="3358382"/>
          </a:xfrm>
        </p:spPr>
        <p:txBody>
          <a:bodyPr vert="horz" lIns="91440" tIns="45720" rIns="91440" bIns="45720" rtlCol="0">
            <a:normAutofit/>
          </a:bodyPr>
          <a:lstStyle/>
          <a:p>
            <a:pPr marL="57150"/>
            <a:r>
              <a:rPr lang="en-US" sz="3200" dirty="0">
                <a:latin typeface="+mn-lt"/>
                <a:ea typeface="+mn-ea"/>
                <a:cs typeface="+mn-cs"/>
              </a:rPr>
              <a:t>Students use a Padlet wall to collaborate by showing and commenting on what they have found on a topic – promoting constructivism</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pic>
        <p:nvPicPr>
          <p:cNvPr id="7" name="Picture Placeholder 6" descr="Graphical user interface, text, application, website&#10;&#10;Description automatically generated">
            <a:extLst>
              <a:ext uri="{FF2B5EF4-FFF2-40B4-BE49-F238E27FC236}">
                <a16:creationId xmlns:a16="http://schemas.microsoft.com/office/drawing/2014/main" id="{4F991800-575C-0D80-99D2-D7BBF010A0D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1601" r="11601"/>
          <a:stretch>
            <a:fillRect/>
          </a:stretch>
        </p:blipFill>
        <p:spPr>
          <a:ln>
            <a:solidFill>
              <a:schemeClr val="accent1"/>
            </a:solidFill>
          </a:ln>
        </p:spPr>
      </p:pic>
    </p:spTree>
    <p:extLst>
      <p:ext uri="{BB962C8B-B14F-4D97-AF65-F5344CB8AC3E}">
        <p14:creationId xmlns:p14="http://schemas.microsoft.com/office/powerpoint/2010/main" val="1709405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626719"/>
            <a:ext cx="4368602" cy="1956841"/>
          </a:xfrm>
        </p:spPr>
        <p:txBody>
          <a:bodyPr vert="horz" lIns="91440" tIns="45720" rIns="91440" bIns="45720" rtlCol="0" anchor="b">
            <a:normAutofit fontScale="90000"/>
          </a:bodyPr>
          <a:lstStyle/>
          <a:p>
            <a:r>
              <a:rPr lang="en-US" sz="5400" dirty="0">
                <a:solidFill>
                  <a:srgbClr val="00B050"/>
                </a:solidFill>
              </a:rPr>
              <a:t>L</a:t>
            </a:r>
            <a:r>
              <a:rPr lang="en-US" sz="5400" dirty="0">
                <a:solidFill>
                  <a:srgbClr val="00B050"/>
                </a:solidFill>
                <a:latin typeface="+mj-lt"/>
                <a:ea typeface="+mj-ea"/>
                <a:cs typeface="+mj-cs"/>
              </a:rPr>
              <a:t>earning through production</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0" y="2872899"/>
            <a:ext cx="4135119" cy="2981801"/>
          </a:xfrm>
        </p:spPr>
        <p:txBody>
          <a:bodyPr vert="horz" lIns="91440" tIns="45720" rIns="91440" bIns="45720" rtlCol="0">
            <a:normAutofit/>
          </a:bodyPr>
          <a:lstStyle/>
          <a:p>
            <a:pPr marL="57150"/>
            <a:r>
              <a:rPr lang="en-US" sz="3200" dirty="0">
                <a:latin typeface="+mn-lt"/>
                <a:ea typeface="+mn-ea"/>
                <a:cs typeface="+mn-cs"/>
              </a:rPr>
              <a:t>Teachers’ presenter tools also enable students to express what they know or have learned</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pic>
        <p:nvPicPr>
          <p:cNvPr id="9" name="Picture 8" descr="A screenshot of a computer&#10;&#10;Description automatically generated with medium confidence">
            <a:extLst>
              <a:ext uri="{FF2B5EF4-FFF2-40B4-BE49-F238E27FC236}">
                <a16:creationId xmlns:a16="http://schemas.microsoft.com/office/drawing/2014/main" id="{048EA177-CD2C-6656-C55D-D8A2313E2D15}"/>
              </a:ext>
            </a:extLst>
          </p:cNvPr>
          <p:cNvPicPr>
            <a:picLocks noChangeAspect="1"/>
          </p:cNvPicPr>
          <p:nvPr/>
        </p:nvPicPr>
        <p:blipFill>
          <a:blip r:embed="rId3"/>
          <a:stretch>
            <a:fillRect/>
          </a:stretch>
        </p:blipFill>
        <p:spPr>
          <a:xfrm>
            <a:off x="5662107" y="1821754"/>
            <a:ext cx="5587093" cy="3214491"/>
          </a:xfrm>
          <a:prstGeom prst="rect">
            <a:avLst/>
          </a:prstGeom>
        </p:spPr>
      </p:pic>
      <p:pic>
        <p:nvPicPr>
          <p:cNvPr id="11" name="Picture 10" descr="A close-up of a toy&#10;&#10;Description automatically generated with low confidence">
            <a:extLst>
              <a:ext uri="{FF2B5EF4-FFF2-40B4-BE49-F238E27FC236}">
                <a16:creationId xmlns:a16="http://schemas.microsoft.com/office/drawing/2014/main" id="{18B59E8F-9FAE-1AC8-E6BE-FB74B863783F}"/>
              </a:ext>
            </a:extLst>
          </p:cNvPr>
          <p:cNvPicPr>
            <a:picLocks noChangeAspect="1"/>
          </p:cNvPicPr>
          <p:nvPr/>
        </p:nvPicPr>
        <p:blipFill>
          <a:blip r:embed="rId4"/>
          <a:stretch>
            <a:fillRect/>
          </a:stretch>
        </p:blipFill>
        <p:spPr>
          <a:xfrm>
            <a:off x="4927104" y="1821754"/>
            <a:ext cx="7093446" cy="3923830"/>
          </a:xfrm>
          <a:prstGeom prst="rect">
            <a:avLst/>
          </a:prstGeom>
          <a:ln>
            <a:solidFill>
              <a:schemeClr val="accent1"/>
            </a:solidFill>
          </a:ln>
        </p:spPr>
      </p:pic>
    </p:spTree>
    <p:extLst>
      <p:ext uri="{BB962C8B-B14F-4D97-AF65-F5344CB8AC3E}">
        <p14:creationId xmlns:p14="http://schemas.microsoft.com/office/powerpoint/2010/main" val="1255666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6802-E32A-CA08-5C35-63B9C927A2C7}"/>
              </a:ext>
            </a:extLst>
          </p:cNvPr>
          <p:cNvSpPr>
            <a:spLocks noGrp="1"/>
          </p:cNvSpPr>
          <p:nvPr>
            <p:ph type="title"/>
          </p:nvPr>
        </p:nvSpPr>
        <p:spPr>
          <a:xfrm>
            <a:off x="6588125" y="695977"/>
            <a:ext cx="5092700" cy="1692375"/>
          </a:xfrm>
        </p:spPr>
        <p:txBody>
          <a:bodyPr anchor="t">
            <a:noAutofit/>
          </a:bodyPr>
          <a:lstStyle/>
          <a:p>
            <a:r>
              <a:rPr lang="en-GB" sz="3600" dirty="0"/>
              <a:t>Optimal ways to integrate digital pedagogies into teaching and learning?</a:t>
            </a:r>
            <a:endParaRPr lang="en-US" sz="3600" dirty="0"/>
          </a:p>
        </p:txBody>
      </p:sp>
      <p:sp>
        <p:nvSpPr>
          <p:cNvPr id="4" name="Text Placeholder 3">
            <a:extLst>
              <a:ext uri="{FF2B5EF4-FFF2-40B4-BE49-F238E27FC236}">
                <a16:creationId xmlns:a16="http://schemas.microsoft.com/office/drawing/2014/main" id="{1B113FED-4B2C-B73B-0E16-8C23A77BB47D}"/>
              </a:ext>
            </a:extLst>
          </p:cNvPr>
          <p:cNvSpPr>
            <a:spLocks noGrp="1"/>
          </p:cNvSpPr>
          <p:nvPr>
            <p:ph type="body" sz="half" idx="2"/>
          </p:nvPr>
        </p:nvSpPr>
        <p:spPr>
          <a:xfrm>
            <a:off x="6588125" y="2472871"/>
            <a:ext cx="5092700" cy="3051631"/>
          </a:xfrm>
        </p:spPr>
        <p:txBody>
          <a:bodyPr>
            <a:noAutofit/>
          </a:bodyPr>
          <a:lstStyle/>
          <a:p>
            <a:r>
              <a:rPr lang="en-US" sz="2800" dirty="0">
                <a:solidFill>
                  <a:srgbClr val="C00000"/>
                </a:solidFill>
              </a:rPr>
              <a:t>Learning through</a:t>
            </a:r>
          </a:p>
          <a:p>
            <a:pPr marL="457200" indent="-457200">
              <a:buFont typeface="Arial" panose="020B0604020202020204" pitchFamily="34" charset="0"/>
              <a:buChar char="•"/>
            </a:pPr>
            <a:r>
              <a:rPr lang="en-US" sz="2800" dirty="0">
                <a:solidFill>
                  <a:srgbClr val="C00000"/>
                </a:solidFill>
              </a:rPr>
              <a:t>Inquiry</a:t>
            </a:r>
          </a:p>
          <a:p>
            <a:pPr marL="457200" indent="-457200">
              <a:buFont typeface="Arial" panose="020B0604020202020204" pitchFamily="34" charset="0"/>
              <a:buChar char="•"/>
            </a:pPr>
            <a:r>
              <a:rPr lang="en-US" sz="2800" dirty="0">
                <a:solidFill>
                  <a:srgbClr val="C00000"/>
                </a:solidFill>
              </a:rPr>
              <a:t>Discussion</a:t>
            </a:r>
          </a:p>
          <a:p>
            <a:pPr marL="457200" indent="-457200">
              <a:buFont typeface="Arial" panose="020B0604020202020204" pitchFamily="34" charset="0"/>
              <a:buChar char="•"/>
            </a:pPr>
            <a:r>
              <a:rPr lang="en-US" sz="2800" dirty="0">
                <a:solidFill>
                  <a:srgbClr val="C00000"/>
                </a:solidFill>
              </a:rPr>
              <a:t>Practice</a:t>
            </a:r>
          </a:p>
          <a:p>
            <a:pPr marL="457200" indent="-457200">
              <a:buFont typeface="Arial" panose="020B0604020202020204" pitchFamily="34" charset="0"/>
              <a:buChar char="•"/>
            </a:pPr>
            <a:r>
              <a:rPr lang="en-US" sz="2800" dirty="0">
                <a:solidFill>
                  <a:srgbClr val="C00000"/>
                </a:solidFill>
              </a:rPr>
              <a:t>Collaboration</a:t>
            </a:r>
          </a:p>
          <a:p>
            <a:pPr marL="457200" indent="-457200">
              <a:buFont typeface="Arial" panose="020B0604020202020204" pitchFamily="34" charset="0"/>
              <a:buChar char="•"/>
            </a:pPr>
            <a:r>
              <a:rPr lang="en-US" sz="2800" dirty="0">
                <a:solidFill>
                  <a:srgbClr val="C00000"/>
                </a:solidFill>
              </a:rPr>
              <a:t>Production</a:t>
            </a:r>
          </a:p>
        </p:txBody>
      </p:sp>
      <p:pic>
        <p:nvPicPr>
          <p:cNvPr id="10" name="Picture Placeholder 9" descr="Background pattern&#10;&#10;Description automatically generated with medium confidence">
            <a:extLst>
              <a:ext uri="{FF2B5EF4-FFF2-40B4-BE49-F238E27FC236}">
                <a16:creationId xmlns:a16="http://schemas.microsoft.com/office/drawing/2014/main" id="{E0B7094D-1F37-DA88-675A-B6BE0A70C3A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776" r="6776"/>
          <a:stretch>
            <a:fillRect/>
          </a:stretch>
        </p:blipFill>
        <p:spPr>
          <a:xfrm>
            <a:off x="620646" y="1149351"/>
            <a:ext cx="5685664" cy="4489452"/>
          </a:xfrm>
          <a:effectLst>
            <a:softEdge rad="155257"/>
          </a:effectLst>
        </p:spPr>
      </p:pic>
      <p:sp>
        <p:nvSpPr>
          <p:cNvPr id="3" name="TextBox 2">
            <a:extLst>
              <a:ext uri="{FF2B5EF4-FFF2-40B4-BE49-F238E27FC236}">
                <a16:creationId xmlns:a16="http://schemas.microsoft.com/office/drawing/2014/main" id="{5C51A7A2-7CB3-BFA1-F144-F669D23875D3}"/>
              </a:ext>
            </a:extLst>
          </p:cNvPr>
          <p:cNvSpPr txBox="1"/>
          <p:nvPr/>
        </p:nvSpPr>
        <p:spPr>
          <a:xfrm>
            <a:off x="6588125" y="5524503"/>
            <a:ext cx="5092700" cy="52322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C00000"/>
                </a:solidFill>
              </a:rPr>
              <a:t> Acquisition</a:t>
            </a:r>
          </a:p>
        </p:txBody>
      </p:sp>
      <p:sp>
        <p:nvSpPr>
          <p:cNvPr id="5" name="TextBox 4">
            <a:extLst>
              <a:ext uri="{FF2B5EF4-FFF2-40B4-BE49-F238E27FC236}">
                <a16:creationId xmlns:a16="http://schemas.microsoft.com/office/drawing/2014/main" id="{CDC5F7BE-B987-52D1-A741-31BF09788675}"/>
              </a:ext>
            </a:extLst>
          </p:cNvPr>
          <p:cNvSpPr txBox="1"/>
          <p:nvPr/>
        </p:nvSpPr>
        <p:spPr>
          <a:xfrm>
            <a:off x="761787" y="6047723"/>
            <a:ext cx="3966983" cy="584775"/>
          </a:xfrm>
          <a:prstGeom prst="rect">
            <a:avLst/>
          </a:prstGeom>
          <a:noFill/>
        </p:spPr>
        <p:txBody>
          <a:bodyPr wrap="none" rtlCol="0">
            <a:spAutoFit/>
          </a:bodyPr>
          <a:lstStyle/>
          <a:p>
            <a:r>
              <a:rPr lang="en-US" sz="3200" dirty="0" err="1"/>
              <a:t>Menti.com</a:t>
            </a:r>
            <a:r>
              <a:rPr lang="en-US" sz="3200" dirty="0"/>
              <a:t>: 7782 7954</a:t>
            </a:r>
          </a:p>
        </p:txBody>
      </p:sp>
    </p:spTree>
    <p:extLst>
      <p:ext uri="{BB962C8B-B14F-4D97-AF65-F5344CB8AC3E}">
        <p14:creationId xmlns:p14="http://schemas.microsoft.com/office/powerpoint/2010/main" val="5664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6802-E32A-CA08-5C35-63B9C927A2C7}"/>
              </a:ext>
            </a:extLst>
          </p:cNvPr>
          <p:cNvSpPr>
            <a:spLocks noGrp="1"/>
          </p:cNvSpPr>
          <p:nvPr>
            <p:ph type="title"/>
          </p:nvPr>
        </p:nvSpPr>
        <p:spPr>
          <a:xfrm>
            <a:off x="4963886" y="645496"/>
            <a:ext cx="6013750" cy="1439952"/>
          </a:xfrm>
        </p:spPr>
        <p:txBody>
          <a:bodyPr anchor="t">
            <a:noAutofit/>
          </a:bodyPr>
          <a:lstStyle/>
          <a:p>
            <a:r>
              <a:rPr lang="en-GB" sz="4000" dirty="0"/>
              <a:t>Learning design: Enabling teachers to innovate</a:t>
            </a:r>
            <a:endParaRPr lang="en-US" sz="4000" dirty="0"/>
          </a:p>
        </p:txBody>
      </p:sp>
      <p:sp>
        <p:nvSpPr>
          <p:cNvPr id="4" name="Text Placeholder 3">
            <a:extLst>
              <a:ext uri="{FF2B5EF4-FFF2-40B4-BE49-F238E27FC236}">
                <a16:creationId xmlns:a16="http://schemas.microsoft.com/office/drawing/2014/main" id="{1B113FED-4B2C-B73B-0E16-8C23A77BB47D}"/>
              </a:ext>
            </a:extLst>
          </p:cNvPr>
          <p:cNvSpPr>
            <a:spLocks noGrp="1"/>
          </p:cNvSpPr>
          <p:nvPr>
            <p:ph type="body" sz="half" idx="2"/>
          </p:nvPr>
        </p:nvSpPr>
        <p:spPr>
          <a:xfrm>
            <a:off x="4963886" y="2136900"/>
            <a:ext cx="6860251" cy="4167650"/>
          </a:xfrm>
        </p:spPr>
        <p:txBody>
          <a:bodyPr>
            <a:noAutofit/>
          </a:bodyPr>
          <a:lstStyle/>
          <a:p>
            <a:pPr>
              <a:lnSpc>
                <a:spcPct val="100000"/>
              </a:lnSpc>
            </a:pPr>
            <a:r>
              <a:rPr lang="en-US" sz="2800" dirty="0">
                <a:solidFill>
                  <a:srgbClr val="C00000"/>
                </a:solidFill>
                <a:latin typeface="+mn-lt"/>
              </a:rPr>
              <a:t>Designing activities for learning</a:t>
            </a:r>
          </a:p>
          <a:p>
            <a:pPr>
              <a:lnSpc>
                <a:spcPct val="100000"/>
              </a:lnSpc>
            </a:pPr>
            <a:r>
              <a:rPr lang="en-US" sz="2800" dirty="0">
                <a:solidFill>
                  <a:srgbClr val="C00000"/>
                </a:solidFill>
                <a:latin typeface="+mn-lt"/>
              </a:rPr>
              <a:t>Building on what you know</a:t>
            </a:r>
          </a:p>
          <a:p>
            <a:pPr>
              <a:lnSpc>
                <a:spcPct val="100000"/>
              </a:lnSpc>
            </a:pPr>
            <a:r>
              <a:rPr lang="en-US" sz="2800" dirty="0">
                <a:solidFill>
                  <a:srgbClr val="C00000"/>
                </a:solidFill>
                <a:latin typeface="+mn-lt"/>
              </a:rPr>
              <a:t>Articulating your design of what students DO</a:t>
            </a:r>
          </a:p>
          <a:p>
            <a:pPr>
              <a:lnSpc>
                <a:spcPct val="100000"/>
              </a:lnSpc>
            </a:pPr>
            <a:r>
              <a:rPr lang="en-US" sz="2800" dirty="0">
                <a:solidFill>
                  <a:srgbClr val="C00000"/>
                </a:solidFill>
                <a:latin typeface="+mn-lt"/>
              </a:rPr>
              <a:t>Analyzing a learning design</a:t>
            </a:r>
          </a:p>
          <a:p>
            <a:pPr>
              <a:lnSpc>
                <a:spcPct val="100000"/>
              </a:lnSpc>
            </a:pPr>
            <a:r>
              <a:rPr lang="en-US" sz="2800" dirty="0">
                <a:solidFill>
                  <a:srgbClr val="C00000"/>
                </a:solidFill>
                <a:latin typeface="+mn-lt"/>
              </a:rPr>
              <a:t>Optimizing digital methods for learning</a:t>
            </a:r>
          </a:p>
          <a:p>
            <a:pPr>
              <a:lnSpc>
                <a:spcPct val="100000"/>
              </a:lnSpc>
            </a:pPr>
            <a:r>
              <a:rPr lang="en-US" sz="2800" dirty="0">
                <a:solidFill>
                  <a:srgbClr val="C00000"/>
                </a:solidFill>
                <a:latin typeface="+mn-lt"/>
              </a:rPr>
              <a:t>Evaluating learning designs</a:t>
            </a:r>
          </a:p>
          <a:p>
            <a:pPr>
              <a:lnSpc>
                <a:spcPct val="100000"/>
              </a:lnSpc>
            </a:pPr>
            <a:r>
              <a:rPr lang="en-US" sz="2800" dirty="0">
                <a:solidFill>
                  <a:srgbClr val="C00000"/>
                </a:solidFill>
              </a:rPr>
              <a:t>Sharing learning designs</a:t>
            </a:r>
            <a:endParaRPr lang="en-US" sz="2800" dirty="0">
              <a:solidFill>
                <a:srgbClr val="C00000"/>
              </a:solidFill>
              <a:latin typeface="+mn-lt"/>
            </a:endParaRPr>
          </a:p>
        </p:txBody>
      </p:sp>
      <p:pic>
        <p:nvPicPr>
          <p:cNvPr id="7" name="Picture Placeholder 6" descr="Background pattern&#10;&#10;Description automatically generated">
            <a:extLst>
              <a:ext uri="{FF2B5EF4-FFF2-40B4-BE49-F238E27FC236}">
                <a16:creationId xmlns:a16="http://schemas.microsoft.com/office/drawing/2014/main" id="{8F002CC6-21C1-2D8E-73A6-C0562036115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75" r="375"/>
          <a:stretch>
            <a:fillRect/>
          </a:stretch>
        </p:blipFill>
        <p:spPr>
          <a:xfrm>
            <a:off x="647640" y="2085448"/>
            <a:ext cx="3907810" cy="3085642"/>
          </a:xfrm>
        </p:spPr>
      </p:pic>
      <p:sp>
        <p:nvSpPr>
          <p:cNvPr id="6" name="TextBox 5">
            <a:extLst>
              <a:ext uri="{FF2B5EF4-FFF2-40B4-BE49-F238E27FC236}">
                <a16:creationId xmlns:a16="http://schemas.microsoft.com/office/drawing/2014/main" id="{77883D97-DD0C-4A42-F5A1-C222892E92AA}"/>
              </a:ext>
            </a:extLst>
          </p:cNvPr>
          <p:cNvSpPr txBox="1"/>
          <p:nvPr/>
        </p:nvSpPr>
        <p:spPr>
          <a:xfrm>
            <a:off x="761787" y="6047723"/>
            <a:ext cx="3966983" cy="584775"/>
          </a:xfrm>
          <a:prstGeom prst="rect">
            <a:avLst/>
          </a:prstGeom>
          <a:noFill/>
        </p:spPr>
        <p:txBody>
          <a:bodyPr wrap="none" rtlCol="0">
            <a:spAutoFit/>
          </a:bodyPr>
          <a:lstStyle/>
          <a:p>
            <a:r>
              <a:rPr lang="en-US" sz="3200" dirty="0" err="1"/>
              <a:t>Menti.com</a:t>
            </a:r>
            <a:r>
              <a:rPr lang="en-US" sz="3200" dirty="0"/>
              <a:t>: 7782 7954</a:t>
            </a:r>
          </a:p>
        </p:txBody>
      </p:sp>
    </p:spTree>
    <p:extLst>
      <p:ext uri="{BB962C8B-B14F-4D97-AF65-F5344CB8AC3E}">
        <p14:creationId xmlns:p14="http://schemas.microsoft.com/office/powerpoint/2010/main" val="1632005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8B5626-207C-604F-8EB7-3D4C84F4844F}"/>
              </a:ext>
            </a:extLst>
          </p:cNvPr>
          <p:cNvSpPr>
            <a:spLocks noGrp="1"/>
          </p:cNvSpPr>
          <p:nvPr>
            <p:ph type="sldNum" sz="quarter" idx="12"/>
          </p:nvPr>
        </p:nvSpPr>
        <p:spPr/>
        <p:txBody>
          <a:bodyPr/>
          <a:lstStyle/>
          <a:p>
            <a:fld id="{1A91ABBD-BE70-492B-BBD8-7AF5442A9E89}" type="slidenum">
              <a:rPr lang="en-GB" smtClean="0"/>
              <a:t>16</a:t>
            </a:fld>
            <a:endParaRPr lang="en-GB"/>
          </a:p>
        </p:txBody>
      </p:sp>
      <p:sp>
        <p:nvSpPr>
          <p:cNvPr id="4" name="Title 1">
            <a:extLst>
              <a:ext uri="{FF2B5EF4-FFF2-40B4-BE49-F238E27FC236}">
                <a16:creationId xmlns:a16="http://schemas.microsoft.com/office/drawing/2014/main" id="{44796F7A-060C-B542-BAD1-3FFBBF6BEC43}"/>
              </a:ext>
            </a:extLst>
          </p:cNvPr>
          <p:cNvSpPr txBox="1">
            <a:spLocks/>
          </p:cNvSpPr>
          <p:nvPr/>
        </p:nvSpPr>
        <p:spPr>
          <a:xfrm>
            <a:off x="2465598" y="562288"/>
            <a:ext cx="7569200" cy="806694"/>
          </a:xfrm>
          <a:prstGeom prst="rect">
            <a:avLst/>
          </a:prstGeom>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3600" dirty="0">
                <a:solidFill>
                  <a:srgbClr val="C00000"/>
                </a:solidFill>
                <a:latin typeface="Century Gothic" panose="020B0502020202020204" pitchFamily="34" charset="0"/>
              </a:rPr>
              <a:t>Designing activities for learning</a:t>
            </a:r>
          </a:p>
        </p:txBody>
      </p:sp>
      <p:sp>
        <p:nvSpPr>
          <p:cNvPr id="9" name="TextBox 8">
            <a:extLst>
              <a:ext uri="{FF2B5EF4-FFF2-40B4-BE49-F238E27FC236}">
                <a16:creationId xmlns:a16="http://schemas.microsoft.com/office/drawing/2014/main" id="{B383B7A4-A6C6-9A43-B874-833DEEA3CF2A}"/>
              </a:ext>
            </a:extLst>
          </p:cNvPr>
          <p:cNvSpPr txBox="1"/>
          <p:nvPr/>
        </p:nvSpPr>
        <p:spPr>
          <a:xfrm flipH="1">
            <a:off x="711200" y="1763120"/>
            <a:ext cx="3276306" cy="461665"/>
          </a:xfrm>
          <a:prstGeom prst="rect">
            <a:avLst/>
          </a:prstGeom>
          <a:noFill/>
        </p:spPr>
        <p:txBody>
          <a:bodyPr wrap="square" rtlCol="0">
            <a:spAutoFit/>
          </a:bodyPr>
          <a:lstStyle/>
          <a:p>
            <a:r>
              <a:rPr lang="en-US" sz="2400" b="1">
                <a:solidFill>
                  <a:srgbClr val="4472C4"/>
                </a:solidFill>
              </a:rPr>
              <a:t>The Learning Designer</a:t>
            </a:r>
          </a:p>
        </p:txBody>
      </p:sp>
      <p:sp>
        <p:nvSpPr>
          <p:cNvPr id="10" name="TextBox 9">
            <a:extLst>
              <a:ext uri="{FF2B5EF4-FFF2-40B4-BE49-F238E27FC236}">
                <a16:creationId xmlns:a16="http://schemas.microsoft.com/office/drawing/2014/main" id="{16B9BD7D-DB93-AE42-B0B2-7ABC4246C522}"/>
              </a:ext>
            </a:extLst>
          </p:cNvPr>
          <p:cNvSpPr txBox="1"/>
          <p:nvPr/>
        </p:nvSpPr>
        <p:spPr>
          <a:xfrm>
            <a:off x="711200" y="2488823"/>
            <a:ext cx="5386597" cy="3785652"/>
          </a:xfrm>
          <a:prstGeom prst="rect">
            <a:avLst/>
          </a:prstGeom>
          <a:noFill/>
        </p:spPr>
        <p:txBody>
          <a:bodyPr wrap="square" rtlCol="0">
            <a:spAutoFit/>
          </a:bodyPr>
          <a:lstStyle/>
          <a:p>
            <a:r>
              <a:rPr lang="en-GB" sz="2000">
                <a:latin typeface="Calibri" panose="020F0502020204030204" pitchFamily="34" charset="0"/>
                <a:cs typeface="Calibri" panose="020F0502020204030204" pitchFamily="34" charset="0"/>
              </a:rPr>
              <a:t>A free open online design tool to help with planning blended learning. </a:t>
            </a:r>
          </a:p>
          <a:p>
            <a:endParaRPr lang="en-GB" sz="2000">
              <a:latin typeface="Calibri" panose="020F0502020204030204" pitchFamily="34" charset="0"/>
              <a:cs typeface="Calibri" panose="020F0502020204030204" pitchFamily="34" charset="0"/>
            </a:endParaRPr>
          </a:p>
          <a:p>
            <a:r>
              <a:rPr lang="en-GB" sz="2000">
                <a:latin typeface="Calibri" panose="020F0502020204030204" pitchFamily="34" charset="0"/>
                <a:cs typeface="Calibri" panose="020F0502020204030204" pitchFamily="34" charset="0"/>
              </a:rPr>
              <a:t>Based on the six learning types from the Conversational Framework – a model of what it takes to learn.</a:t>
            </a:r>
          </a:p>
          <a:p>
            <a:endParaRPr lang="en-GB" sz="2000">
              <a:latin typeface="Calibri" panose="020F0502020204030204" pitchFamily="34" charset="0"/>
              <a:cs typeface="Calibri" panose="020F0502020204030204" pitchFamily="34" charset="0"/>
            </a:endParaRPr>
          </a:p>
          <a:p>
            <a:r>
              <a:rPr lang="en-GB" sz="2000">
                <a:latin typeface="Calibri" panose="020F0502020204030204" pitchFamily="34" charset="0"/>
                <a:cs typeface="Calibri" panose="020F0502020204030204" pitchFamily="34" charset="0"/>
              </a:rPr>
              <a:t>Supports teachers and educators to </a:t>
            </a:r>
          </a:p>
          <a:p>
            <a:pPr marL="257175" indent="-257175">
              <a:buFont typeface="Arial" panose="020B0604020202020204" pitchFamily="34" charset="0"/>
              <a:buChar char="•"/>
            </a:pPr>
            <a:r>
              <a:rPr lang="en-GB" sz="2000">
                <a:latin typeface="Calibri" panose="020F0502020204030204" pitchFamily="34" charset="0"/>
                <a:cs typeface="Calibri" panose="020F0502020204030204" pitchFamily="34" charset="0"/>
              </a:rPr>
              <a:t>design a sequence of blended and online teaching and learning activities</a:t>
            </a:r>
          </a:p>
          <a:p>
            <a:pPr marL="257175" indent="-257175">
              <a:buFont typeface="Arial" panose="020B0604020202020204" pitchFamily="34" charset="0"/>
              <a:buChar char="•"/>
            </a:pPr>
            <a:r>
              <a:rPr lang="en-GB" sz="2000">
                <a:latin typeface="Calibri" panose="020F0502020204030204" pitchFamily="34" charset="0"/>
                <a:cs typeface="Calibri" panose="020F0502020204030204" pitchFamily="34" charset="0"/>
              </a:rPr>
              <a:t>analyse their pedagogic design</a:t>
            </a:r>
          </a:p>
          <a:p>
            <a:pPr marL="257175" indent="-257175">
              <a:buFont typeface="Arial" panose="020B0604020202020204" pitchFamily="34" charset="0"/>
              <a:buChar char="•"/>
            </a:pPr>
            <a:r>
              <a:rPr lang="en-GB" sz="2000">
                <a:latin typeface="Calibri" panose="020F0502020204030204" pitchFamily="34" charset="0"/>
                <a:cs typeface="Calibri" panose="020F0502020204030204" pitchFamily="34" charset="0"/>
              </a:rPr>
              <a:t>evaluate and reflect on how to optimise it</a:t>
            </a:r>
          </a:p>
        </p:txBody>
      </p:sp>
      <p:pic>
        <p:nvPicPr>
          <p:cNvPr id="11" name="Picture 10">
            <a:extLst>
              <a:ext uri="{FF2B5EF4-FFF2-40B4-BE49-F238E27FC236}">
                <a16:creationId xmlns:a16="http://schemas.microsoft.com/office/drawing/2014/main" id="{35F38840-95E7-EA48-A639-160EAB653FBE}"/>
              </a:ext>
            </a:extLst>
          </p:cNvPr>
          <p:cNvPicPr>
            <a:picLocks noChangeAspect="1"/>
          </p:cNvPicPr>
          <p:nvPr/>
        </p:nvPicPr>
        <p:blipFill>
          <a:blip r:embed="rId3"/>
          <a:stretch>
            <a:fillRect/>
          </a:stretch>
        </p:blipFill>
        <p:spPr>
          <a:xfrm>
            <a:off x="6250198" y="3984626"/>
            <a:ext cx="5529890" cy="2873374"/>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1C820B1C-0FB3-834B-B756-C3F059989BFE}"/>
              </a:ext>
            </a:extLst>
          </p:cNvPr>
          <p:cNvPicPr>
            <a:picLocks noChangeAspect="1"/>
          </p:cNvPicPr>
          <p:nvPr/>
        </p:nvPicPr>
        <p:blipFill>
          <a:blip r:embed="rId4"/>
          <a:stretch>
            <a:fillRect/>
          </a:stretch>
        </p:blipFill>
        <p:spPr>
          <a:xfrm>
            <a:off x="7070596" y="1585869"/>
            <a:ext cx="3889094" cy="2398757"/>
          </a:xfrm>
          <a:prstGeom prst="rect">
            <a:avLst/>
          </a:prstGeom>
          <a:ln>
            <a:solidFill>
              <a:schemeClr val="bg1">
                <a:lumMod val="75000"/>
              </a:schemeClr>
            </a:solidFill>
          </a:ln>
        </p:spPr>
      </p:pic>
      <p:sp>
        <p:nvSpPr>
          <p:cNvPr id="14" name="TextBox 13">
            <a:extLst>
              <a:ext uri="{FF2B5EF4-FFF2-40B4-BE49-F238E27FC236}">
                <a16:creationId xmlns:a16="http://schemas.microsoft.com/office/drawing/2014/main" id="{5F306761-975C-3442-84E3-E082D9FDA285}"/>
              </a:ext>
            </a:extLst>
          </p:cNvPr>
          <p:cNvSpPr txBox="1"/>
          <p:nvPr/>
        </p:nvSpPr>
        <p:spPr>
          <a:xfrm>
            <a:off x="7009441" y="1281069"/>
            <a:ext cx="3089179" cy="300082"/>
          </a:xfrm>
          <a:prstGeom prst="rect">
            <a:avLst/>
          </a:prstGeom>
          <a:solidFill>
            <a:schemeClr val="bg1"/>
          </a:solidFill>
        </p:spPr>
        <p:txBody>
          <a:bodyPr wrap="none" rtlCol="0">
            <a:spAutoFit/>
          </a:bodyPr>
          <a:lstStyle/>
          <a:p>
            <a:r>
              <a:rPr lang="en-US" sz="1350" dirty="0">
                <a:hlinkClick r:id="rId5"/>
              </a:rPr>
              <a:t>https://www.ucl.ac.uk/learning-designer</a:t>
            </a:r>
            <a:r>
              <a:rPr lang="en-US" sz="1350" dirty="0"/>
              <a:t> </a:t>
            </a:r>
          </a:p>
        </p:txBody>
      </p:sp>
    </p:spTree>
    <p:extLst>
      <p:ext uri="{BB962C8B-B14F-4D97-AF65-F5344CB8AC3E}">
        <p14:creationId xmlns:p14="http://schemas.microsoft.com/office/powerpoint/2010/main" val="3076565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5883EC-098B-3540-A791-455FBB3419DF}"/>
              </a:ext>
            </a:extLst>
          </p:cNvPr>
          <p:cNvPicPr>
            <a:picLocks noChangeAspect="1"/>
          </p:cNvPicPr>
          <p:nvPr/>
        </p:nvPicPr>
        <p:blipFill>
          <a:blip r:embed="rId3"/>
          <a:stretch>
            <a:fillRect/>
          </a:stretch>
        </p:blipFill>
        <p:spPr>
          <a:xfrm>
            <a:off x="1764607" y="1514873"/>
            <a:ext cx="8662787" cy="5343127"/>
          </a:xfrm>
          <a:prstGeom prst="rect">
            <a:avLst/>
          </a:prstGeom>
          <a:ln>
            <a:solidFill>
              <a:schemeClr val="tx2"/>
            </a:solidFill>
          </a:ln>
        </p:spPr>
      </p:pic>
      <p:sp>
        <p:nvSpPr>
          <p:cNvPr id="4" name="Title 1">
            <a:extLst>
              <a:ext uri="{FF2B5EF4-FFF2-40B4-BE49-F238E27FC236}">
                <a16:creationId xmlns:a16="http://schemas.microsoft.com/office/drawing/2014/main" id="{16FFECB3-AE38-C74A-AED7-45991D46A807}"/>
              </a:ext>
            </a:extLst>
          </p:cNvPr>
          <p:cNvSpPr txBox="1">
            <a:spLocks/>
          </p:cNvSpPr>
          <p:nvPr/>
        </p:nvSpPr>
        <p:spPr>
          <a:xfrm>
            <a:off x="2474523" y="515013"/>
            <a:ext cx="7242954" cy="496658"/>
          </a:xfrm>
          <a:prstGeom prst="rect">
            <a:avLst/>
          </a:prstGeom>
        </p:spPr>
        <p:txBody>
          <a:bodyPr>
            <a:normAutofit fontScale="92500" lnSpcReduction="10000"/>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3200" dirty="0">
                <a:solidFill>
                  <a:srgbClr val="C00000"/>
                </a:solidFill>
                <a:latin typeface="Century Gothic" panose="020B0502020202020204" pitchFamily="34" charset="0"/>
                <a:cs typeface="Calibri" panose="020F0502020204030204" pitchFamily="34" charset="0"/>
              </a:rPr>
              <a:t>Building on what you and others know</a:t>
            </a:r>
          </a:p>
        </p:txBody>
      </p:sp>
      <p:pic>
        <p:nvPicPr>
          <p:cNvPr id="6" name="Picture 5" descr="A screenshot of a web page&#10;&#10;Description automatically generated with medium confidence">
            <a:extLst>
              <a:ext uri="{FF2B5EF4-FFF2-40B4-BE49-F238E27FC236}">
                <a16:creationId xmlns:a16="http://schemas.microsoft.com/office/drawing/2014/main" id="{95C7F91B-3AF2-8566-7414-DE441AACCD85}"/>
              </a:ext>
            </a:extLst>
          </p:cNvPr>
          <p:cNvPicPr>
            <a:picLocks noChangeAspect="1"/>
          </p:cNvPicPr>
          <p:nvPr/>
        </p:nvPicPr>
        <p:blipFill>
          <a:blip r:embed="rId4"/>
          <a:stretch>
            <a:fillRect/>
          </a:stretch>
        </p:blipFill>
        <p:spPr>
          <a:xfrm>
            <a:off x="2182797" y="2000231"/>
            <a:ext cx="7826406" cy="4857769"/>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6A5FF2C6-CA79-2FA5-18B3-B18AB5B4673B}"/>
              </a:ext>
            </a:extLst>
          </p:cNvPr>
          <p:cNvPicPr>
            <a:picLocks noChangeAspect="1"/>
          </p:cNvPicPr>
          <p:nvPr/>
        </p:nvPicPr>
        <p:blipFill>
          <a:blip r:embed="rId5"/>
          <a:stretch>
            <a:fillRect/>
          </a:stretch>
        </p:blipFill>
        <p:spPr>
          <a:xfrm>
            <a:off x="1658779" y="1514873"/>
            <a:ext cx="8874442" cy="5658005"/>
          </a:xfrm>
          <a:prstGeom prst="rect">
            <a:avLst/>
          </a:prstGeom>
          <a:ln>
            <a:solidFill>
              <a:schemeClr val="accent1"/>
            </a:solidFill>
          </a:ln>
        </p:spPr>
      </p:pic>
      <p:pic>
        <p:nvPicPr>
          <p:cNvPr id="11" name="Picture 10" descr="A screenshot of a computer&#10;&#10;Description automatically generated with medium confidence">
            <a:extLst>
              <a:ext uri="{FF2B5EF4-FFF2-40B4-BE49-F238E27FC236}">
                <a16:creationId xmlns:a16="http://schemas.microsoft.com/office/drawing/2014/main" id="{F7EBDA8E-DDC9-CA82-29FB-C0AA139D2D1B}"/>
              </a:ext>
            </a:extLst>
          </p:cNvPr>
          <p:cNvPicPr>
            <a:picLocks noChangeAspect="1"/>
          </p:cNvPicPr>
          <p:nvPr/>
        </p:nvPicPr>
        <p:blipFill>
          <a:blip r:embed="rId6"/>
          <a:stretch>
            <a:fillRect/>
          </a:stretch>
        </p:blipFill>
        <p:spPr>
          <a:xfrm>
            <a:off x="1656027" y="1506328"/>
            <a:ext cx="8879947" cy="5714818"/>
          </a:xfrm>
          <a:prstGeom prst="rect">
            <a:avLst/>
          </a:prstGeom>
          <a:ln>
            <a:solidFill>
              <a:schemeClr val="accent1"/>
            </a:solidFill>
          </a:ln>
        </p:spPr>
      </p:pic>
    </p:spTree>
    <p:extLst>
      <p:ext uri="{BB962C8B-B14F-4D97-AF65-F5344CB8AC3E}">
        <p14:creationId xmlns:p14="http://schemas.microsoft.com/office/powerpoint/2010/main" val="1161682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B011B1-E1F5-B2F5-92AA-184A639FE6E2}"/>
              </a:ext>
            </a:extLst>
          </p:cNvPr>
          <p:cNvSpPr txBox="1">
            <a:spLocks/>
          </p:cNvSpPr>
          <p:nvPr/>
        </p:nvSpPr>
        <p:spPr>
          <a:xfrm>
            <a:off x="2193977" y="509113"/>
            <a:ext cx="8259364" cy="669776"/>
          </a:xfrm>
          <a:prstGeom prst="rect">
            <a:avLst/>
          </a:prstGeom>
          <a:noFill/>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3200" dirty="0">
                <a:solidFill>
                  <a:srgbClr val="C00000"/>
                </a:solidFill>
                <a:latin typeface="Century Gothic" panose="020B0502020202020204" pitchFamily="34" charset="0"/>
                <a:cs typeface="Calibri" panose="020F0502020204030204" pitchFamily="34" charset="0"/>
              </a:rPr>
              <a:t>Articulating your learning design ideas</a:t>
            </a:r>
          </a:p>
        </p:txBody>
      </p:sp>
      <p:pic>
        <p:nvPicPr>
          <p:cNvPr id="4" name="Picture 3" descr="A screenshot of a computer&#10;&#10;Description automatically generated with medium confidence">
            <a:extLst>
              <a:ext uri="{FF2B5EF4-FFF2-40B4-BE49-F238E27FC236}">
                <a16:creationId xmlns:a16="http://schemas.microsoft.com/office/drawing/2014/main" id="{13F9C093-40F6-7827-3955-76613768A2DE}"/>
              </a:ext>
            </a:extLst>
          </p:cNvPr>
          <p:cNvPicPr>
            <a:picLocks noChangeAspect="1"/>
          </p:cNvPicPr>
          <p:nvPr/>
        </p:nvPicPr>
        <p:blipFill>
          <a:blip r:embed="rId3"/>
          <a:stretch>
            <a:fillRect/>
          </a:stretch>
        </p:blipFill>
        <p:spPr>
          <a:xfrm>
            <a:off x="447818" y="1452904"/>
            <a:ext cx="11296364" cy="5405096"/>
          </a:xfrm>
          <a:prstGeom prst="rect">
            <a:avLst/>
          </a:prstGeom>
        </p:spPr>
      </p:pic>
    </p:spTree>
    <p:extLst>
      <p:ext uri="{BB962C8B-B14F-4D97-AF65-F5344CB8AC3E}">
        <p14:creationId xmlns:p14="http://schemas.microsoft.com/office/powerpoint/2010/main" val="3603729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7F3FB-02D6-8B28-F61E-0E7BA0F60796}"/>
              </a:ext>
            </a:extLst>
          </p:cNvPr>
          <p:cNvPicPr>
            <a:picLocks noChangeAspect="1"/>
          </p:cNvPicPr>
          <p:nvPr/>
        </p:nvPicPr>
        <p:blipFill>
          <a:blip r:embed="rId3"/>
          <a:stretch>
            <a:fillRect/>
          </a:stretch>
        </p:blipFill>
        <p:spPr>
          <a:xfrm>
            <a:off x="2228316" y="1329460"/>
            <a:ext cx="7735365" cy="4324838"/>
          </a:xfrm>
          <a:prstGeom prst="rect">
            <a:avLst/>
          </a:prstGeom>
          <a:ln>
            <a:noFill/>
          </a:ln>
        </p:spPr>
      </p:pic>
      <p:sp>
        <p:nvSpPr>
          <p:cNvPr id="11" name="TextBox 10">
            <a:extLst>
              <a:ext uri="{FF2B5EF4-FFF2-40B4-BE49-F238E27FC236}">
                <a16:creationId xmlns:a16="http://schemas.microsoft.com/office/drawing/2014/main" id="{B4065F73-E07C-4B45-8F1D-8F713F203619}"/>
              </a:ext>
            </a:extLst>
          </p:cNvPr>
          <p:cNvSpPr txBox="1"/>
          <p:nvPr/>
        </p:nvSpPr>
        <p:spPr>
          <a:xfrm>
            <a:off x="2228317" y="5841866"/>
            <a:ext cx="7735364" cy="830997"/>
          </a:xfrm>
          <a:prstGeom prst="rect">
            <a:avLst/>
          </a:prstGeom>
          <a:noFill/>
          <a:ln>
            <a:noFill/>
          </a:ln>
        </p:spPr>
        <p:txBody>
          <a:bodyPr wrap="square" rtlCol="0">
            <a:spAutoFit/>
          </a:bodyPr>
          <a:lstStyle/>
          <a:p>
            <a:r>
              <a:rPr lang="en-GB" sz="2400" dirty="0">
                <a:latin typeface="Calibri" panose="020F0502020204030204" pitchFamily="34" charset="0"/>
                <a:cs typeface="Calibri" panose="020F0502020204030204" pitchFamily="34" charset="0"/>
              </a:rPr>
              <a:t>There are no rules about what this analysis should be</a:t>
            </a:r>
          </a:p>
          <a:p>
            <a:r>
              <a:rPr lang="en-GB" sz="2400" dirty="0">
                <a:latin typeface="Calibri" panose="020F0502020204030204" pitchFamily="34" charset="0"/>
                <a:cs typeface="Calibri" panose="020F0502020204030204" pitchFamily="34" charset="0"/>
              </a:rPr>
              <a:t>Just consider if that looks appropriate for your class</a:t>
            </a:r>
          </a:p>
        </p:txBody>
      </p:sp>
      <p:sp>
        <p:nvSpPr>
          <p:cNvPr id="6" name="Title 1">
            <a:extLst>
              <a:ext uri="{FF2B5EF4-FFF2-40B4-BE49-F238E27FC236}">
                <a16:creationId xmlns:a16="http://schemas.microsoft.com/office/drawing/2014/main" id="{27305757-6A78-F648-972D-C53F79160985}"/>
              </a:ext>
            </a:extLst>
          </p:cNvPr>
          <p:cNvSpPr txBox="1">
            <a:spLocks/>
          </p:cNvSpPr>
          <p:nvPr/>
        </p:nvSpPr>
        <p:spPr>
          <a:xfrm>
            <a:off x="1966317" y="509113"/>
            <a:ext cx="8259364" cy="669776"/>
          </a:xfrm>
          <a:prstGeom prst="rect">
            <a:avLst/>
          </a:prstGeom>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3200" dirty="0">
                <a:solidFill>
                  <a:srgbClr val="C00000"/>
                </a:solidFill>
                <a:latin typeface="Century Gothic" panose="020B0502020202020204" pitchFamily="34" charset="0"/>
                <a:cs typeface="Calibri" panose="020F0502020204030204" pitchFamily="34" charset="0"/>
              </a:rPr>
              <a:t>Analyzing a learning design/redesign</a:t>
            </a:r>
          </a:p>
        </p:txBody>
      </p:sp>
      <p:sp>
        <p:nvSpPr>
          <p:cNvPr id="4" name="TextBox 3">
            <a:extLst>
              <a:ext uri="{FF2B5EF4-FFF2-40B4-BE49-F238E27FC236}">
                <a16:creationId xmlns:a16="http://schemas.microsoft.com/office/drawing/2014/main" id="{9B438A81-F577-3065-25F2-1D2810D1B092}"/>
              </a:ext>
            </a:extLst>
          </p:cNvPr>
          <p:cNvSpPr txBox="1"/>
          <p:nvPr/>
        </p:nvSpPr>
        <p:spPr>
          <a:xfrm>
            <a:off x="5461553" y="4297574"/>
            <a:ext cx="4860776" cy="338553"/>
          </a:xfrm>
          <a:prstGeom prst="rect">
            <a:avLst/>
          </a:prstGeom>
          <a:solidFill>
            <a:schemeClr val="bg1"/>
          </a:solidFill>
        </p:spPr>
        <p:txBody>
          <a:bodyPr wrap="square" rtlCol="0">
            <a:spAutoFit/>
          </a:bodyPr>
          <a:lstStyle/>
          <a:p>
            <a:r>
              <a:rPr lang="en-US" sz="1600" dirty="0"/>
              <a:t>      Online/Not     Teacher Present/Not      Synch/</a:t>
            </a:r>
            <a:r>
              <a:rPr lang="en-US" sz="1600" dirty="0" err="1"/>
              <a:t>Asynch</a:t>
            </a:r>
            <a:endParaRPr lang="en-US" sz="1600" dirty="0"/>
          </a:p>
        </p:txBody>
      </p:sp>
      <p:sp>
        <p:nvSpPr>
          <p:cNvPr id="8" name="TextBox 7">
            <a:extLst>
              <a:ext uri="{FF2B5EF4-FFF2-40B4-BE49-F238E27FC236}">
                <a16:creationId xmlns:a16="http://schemas.microsoft.com/office/drawing/2014/main" id="{EFE8BDE8-9BAD-CCC2-77BA-FFA4C6882391}"/>
              </a:ext>
            </a:extLst>
          </p:cNvPr>
          <p:cNvSpPr txBox="1"/>
          <p:nvPr/>
        </p:nvSpPr>
        <p:spPr>
          <a:xfrm>
            <a:off x="5630270" y="5361893"/>
            <a:ext cx="3433825" cy="338554"/>
          </a:xfrm>
          <a:prstGeom prst="rect">
            <a:avLst/>
          </a:prstGeom>
          <a:solidFill>
            <a:schemeClr val="bg1"/>
          </a:solidFill>
        </p:spPr>
        <p:txBody>
          <a:bodyPr wrap="none" rtlCol="0">
            <a:spAutoFit/>
          </a:bodyPr>
          <a:lstStyle/>
          <a:p>
            <a:r>
              <a:rPr lang="en-US" sz="1600" dirty="0"/>
              <a:t>Whole class      Group                       One</a:t>
            </a:r>
          </a:p>
        </p:txBody>
      </p:sp>
      <p:sp>
        <p:nvSpPr>
          <p:cNvPr id="9" name="TextBox 8">
            <a:extLst>
              <a:ext uri="{FF2B5EF4-FFF2-40B4-BE49-F238E27FC236}">
                <a16:creationId xmlns:a16="http://schemas.microsoft.com/office/drawing/2014/main" id="{2647AECF-C4C4-05C7-7EF5-C597869B21AE}"/>
              </a:ext>
            </a:extLst>
          </p:cNvPr>
          <p:cNvSpPr txBox="1"/>
          <p:nvPr/>
        </p:nvSpPr>
        <p:spPr>
          <a:xfrm>
            <a:off x="1869668" y="4992796"/>
            <a:ext cx="3670495" cy="830997"/>
          </a:xfrm>
          <a:prstGeom prst="rect">
            <a:avLst/>
          </a:prstGeom>
          <a:solidFill>
            <a:schemeClr val="bg1"/>
          </a:solidFill>
        </p:spPr>
        <p:txBody>
          <a:bodyPr wrap="square" rtlCol="0">
            <a:spAutoFit/>
          </a:bodyPr>
          <a:lstStyle/>
          <a:p>
            <a:r>
              <a:rPr lang="en-US" sz="1600" b="1" dirty="0">
                <a:solidFill>
                  <a:srgbClr val="0097D1"/>
                </a:solidFill>
              </a:rPr>
              <a:t>Acquisition  </a:t>
            </a:r>
            <a:r>
              <a:rPr lang="en-US" sz="1600" b="1" dirty="0">
                <a:solidFill>
                  <a:srgbClr val="C00000"/>
                </a:solidFill>
              </a:rPr>
              <a:t>Inquiry</a:t>
            </a:r>
            <a:r>
              <a:rPr lang="en-US" sz="1600" b="1" dirty="0"/>
              <a:t>  </a:t>
            </a:r>
            <a:r>
              <a:rPr lang="en-US" sz="1600" b="1" dirty="0">
                <a:solidFill>
                  <a:srgbClr val="7030A0"/>
                </a:solidFill>
              </a:rPr>
              <a:t>Practice </a:t>
            </a:r>
            <a:r>
              <a:rPr lang="en-US" sz="1600" b="1" dirty="0"/>
              <a:t> </a:t>
            </a:r>
            <a:r>
              <a:rPr lang="en-US" sz="1600" b="1" dirty="0">
                <a:solidFill>
                  <a:srgbClr val="4A8AB0"/>
                </a:solidFill>
              </a:rPr>
              <a:t>Discussion</a:t>
            </a:r>
            <a:r>
              <a:rPr lang="en-US" sz="1600" b="1" dirty="0"/>
              <a:t>  </a:t>
            </a:r>
            <a:r>
              <a:rPr lang="en-US" sz="1600" b="1" dirty="0">
                <a:solidFill>
                  <a:schemeClr val="accent4"/>
                </a:solidFill>
              </a:rPr>
              <a:t>Collaboration</a:t>
            </a:r>
            <a:r>
              <a:rPr lang="en-US" sz="1600" b="1" dirty="0"/>
              <a:t>  </a:t>
            </a:r>
            <a:r>
              <a:rPr lang="en-US" sz="1600" b="1" dirty="0">
                <a:solidFill>
                  <a:srgbClr val="92D050"/>
                </a:solidFill>
              </a:rPr>
              <a:t>Production</a:t>
            </a:r>
          </a:p>
          <a:p>
            <a:endParaRPr lang="en-US" sz="1600" b="1" dirty="0">
              <a:solidFill>
                <a:srgbClr val="92D050"/>
              </a:solidFill>
            </a:endParaRPr>
          </a:p>
        </p:txBody>
      </p:sp>
      <p:sp>
        <p:nvSpPr>
          <p:cNvPr id="7" name="Rectangle 6">
            <a:extLst>
              <a:ext uri="{FF2B5EF4-FFF2-40B4-BE49-F238E27FC236}">
                <a16:creationId xmlns:a16="http://schemas.microsoft.com/office/drawing/2014/main" id="{F65C9576-772F-5B2D-6F92-B477E5A4C6F5}"/>
              </a:ext>
            </a:extLst>
          </p:cNvPr>
          <p:cNvSpPr/>
          <p:nvPr/>
        </p:nvSpPr>
        <p:spPr>
          <a:xfrm>
            <a:off x="1966317" y="1178889"/>
            <a:ext cx="448637" cy="381390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23C517B-9C0D-2EC9-A5E5-376AC40FCA61}"/>
              </a:ext>
            </a:extLst>
          </p:cNvPr>
          <p:cNvSpPr/>
          <p:nvPr/>
        </p:nvSpPr>
        <p:spPr>
          <a:xfrm>
            <a:off x="1709530" y="1178889"/>
            <a:ext cx="8806070" cy="4644904"/>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137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1E07B347-CB11-4E7C-01D1-E0A4121B1F37}"/>
              </a:ext>
            </a:extLst>
          </p:cNvPr>
          <p:cNvSpPr txBox="1">
            <a:spLocks/>
          </p:cNvSpPr>
          <p:nvPr/>
        </p:nvSpPr>
        <p:spPr>
          <a:xfrm>
            <a:off x="1336843" y="1895968"/>
            <a:ext cx="7144084" cy="4146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What do students need from EdTech?</a:t>
            </a:r>
          </a:p>
          <a:p>
            <a:pPr>
              <a:lnSpc>
                <a:spcPct val="150000"/>
              </a:lnSpc>
              <a:buFont typeface="Wingdings" pitchFamily="2" charset="2"/>
              <a:buChar char="à"/>
            </a:pPr>
            <a:r>
              <a:rPr lang="en-US" sz="2400" dirty="0">
                <a:solidFill>
                  <a:schemeClr val="bg1"/>
                </a:solidFill>
                <a:sym typeface="Wingdings" pitchFamily="2" charset="2"/>
              </a:rPr>
              <a:t>Support for active and social learning</a:t>
            </a:r>
            <a:r>
              <a:rPr lang="en-US" sz="2400" dirty="0">
                <a:sym typeface="Wingdings" pitchFamily="2" charset="2"/>
              </a:rPr>
              <a:t> </a:t>
            </a:r>
          </a:p>
          <a:p>
            <a:pPr>
              <a:lnSpc>
                <a:spcPct val="150000"/>
              </a:lnSpc>
            </a:pPr>
            <a:r>
              <a:rPr lang="en-US" sz="2400" dirty="0"/>
              <a:t>Who will develop the new digital pedagogies?</a:t>
            </a:r>
          </a:p>
          <a:p>
            <a:pPr marL="0" indent="0">
              <a:lnSpc>
                <a:spcPct val="150000"/>
              </a:lnSpc>
              <a:buFont typeface="Arial" panose="020B0604020202020204" pitchFamily="34" charset="0"/>
              <a:buNone/>
            </a:pPr>
            <a:r>
              <a:rPr lang="en-US" sz="2400" dirty="0">
                <a:solidFill>
                  <a:schemeClr val="bg1"/>
                </a:solidFill>
                <a:sym typeface="Wingdings" pitchFamily="2" charset="2"/>
              </a:rPr>
              <a:t></a:t>
            </a:r>
            <a:r>
              <a:rPr lang="en-US" sz="2400" dirty="0">
                <a:solidFill>
                  <a:schemeClr val="bg1"/>
                </a:solidFill>
              </a:rPr>
              <a:t> Trust the teachers to do this development</a:t>
            </a:r>
          </a:p>
          <a:p>
            <a:pPr>
              <a:lnSpc>
                <a:spcPct val="150000"/>
              </a:lnSpc>
            </a:pPr>
            <a:r>
              <a:rPr lang="en-US" sz="2400" dirty="0"/>
              <a:t>What do teachers need?</a:t>
            </a:r>
          </a:p>
          <a:p>
            <a:pPr>
              <a:lnSpc>
                <a:spcPct val="150000"/>
              </a:lnSpc>
              <a:buFont typeface="Wingdings" pitchFamily="2" charset="2"/>
              <a:buChar char="à"/>
            </a:pPr>
            <a:r>
              <a:rPr lang="en-US" sz="2400" dirty="0">
                <a:solidFill>
                  <a:schemeClr val="bg1"/>
                </a:solidFill>
              </a:rPr>
              <a:t> Time! And support do it collaboratively</a:t>
            </a:r>
          </a:p>
        </p:txBody>
      </p:sp>
      <p:sp>
        <p:nvSpPr>
          <p:cNvPr id="2" name="Title 1">
            <a:extLst>
              <a:ext uri="{FF2B5EF4-FFF2-40B4-BE49-F238E27FC236}">
                <a16:creationId xmlns:a16="http://schemas.microsoft.com/office/drawing/2014/main" id="{39B9F8AC-9294-B1BF-8F85-5A78D08F2D76}"/>
              </a:ext>
            </a:extLst>
          </p:cNvPr>
          <p:cNvSpPr>
            <a:spLocks noGrp="1"/>
          </p:cNvSpPr>
          <p:nvPr>
            <p:ph type="title"/>
          </p:nvPr>
        </p:nvSpPr>
        <p:spPr/>
        <p:txBody>
          <a:bodyPr/>
          <a:lstStyle/>
          <a:p>
            <a:r>
              <a:rPr lang="en-US" dirty="0">
                <a:solidFill>
                  <a:srgbClr val="C00000"/>
                </a:solidFill>
              </a:rPr>
              <a:t>Educators collaborating to innovate - Outline</a:t>
            </a:r>
          </a:p>
        </p:txBody>
      </p:sp>
      <p:pic>
        <p:nvPicPr>
          <p:cNvPr id="5" name="Picture Placeholder 6" descr="Brain as linked cogs">
            <a:extLst>
              <a:ext uri="{FF2B5EF4-FFF2-40B4-BE49-F238E27FC236}">
                <a16:creationId xmlns:a16="http://schemas.microsoft.com/office/drawing/2014/main" id="{2F807B85-645D-665E-87FA-8B59D6A5E123}"/>
              </a:ext>
            </a:extLst>
          </p:cNvPr>
          <p:cNvPicPr>
            <a:picLocks noChangeAspect="1"/>
          </p:cNvPicPr>
          <p:nvPr/>
        </p:nvPicPr>
        <p:blipFill>
          <a:blip r:embed="rId3">
            <a:extLst>
              <a:ext uri="{28A0092B-C50C-407E-A947-70E740481C1C}">
                <a14:useLocalDpi xmlns:a14="http://schemas.microsoft.com/office/drawing/2010/main" val="0"/>
              </a:ext>
            </a:extLst>
          </a:blip>
          <a:srcRect l="375" r="375"/>
          <a:stretch>
            <a:fillRect/>
          </a:stretch>
        </p:blipFill>
        <p:spPr>
          <a:xfrm>
            <a:off x="7731009" y="2397265"/>
            <a:ext cx="3902866" cy="3081738"/>
          </a:xfrm>
          <a:prstGeom prst="rect">
            <a:avLst/>
          </a:prstGeom>
        </p:spPr>
      </p:pic>
      <p:sp>
        <p:nvSpPr>
          <p:cNvPr id="6" name="Content Placeholder 5">
            <a:extLst>
              <a:ext uri="{FF2B5EF4-FFF2-40B4-BE49-F238E27FC236}">
                <a16:creationId xmlns:a16="http://schemas.microsoft.com/office/drawing/2014/main" id="{0603FBAC-E314-9964-7325-16D5574C2F07}"/>
              </a:ext>
            </a:extLst>
          </p:cNvPr>
          <p:cNvSpPr>
            <a:spLocks noGrp="1"/>
          </p:cNvSpPr>
          <p:nvPr>
            <p:ph idx="1"/>
          </p:nvPr>
        </p:nvSpPr>
        <p:spPr>
          <a:xfrm>
            <a:off x="1336843" y="1895967"/>
            <a:ext cx="7144084" cy="4146550"/>
          </a:xfrm>
        </p:spPr>
        <p:txBody>
          <a:bodyPr>
            <a:noAutofit/>
          </a:bodyPr>
          <a:lstStyle/>
          <a:p>
            <a:pPr>
              <a:lnSpc>
                <a:spcPct val="150000"/>
              </a:lnSpc>
            </a:pPr>
            <a:r>
              <a:rPr lang="en-US" sz="2400" dirty="0"/>
              <a:t>What do students need from EdTech?</a:t>
            </a:r>
          </a:p>
          <a:p>
            <a:pPr>
              <a:lnSpc>
                <a:spcPct val="150000"/>
              </a:lnSpc>
              <a:buFont typeface="Wingdings" pitchFamily="2" charset="2"/>
              <a:buChar char="à"/>
            </a:pPr>
            <a:r>
              <a:rPr lang="en-US" sz="2400" dirty="0">
                <a:sym typeface="Wingdings" pitchFamily="2" charset="2"/>
              </a:rPr>
              <a:t> Support for active and social learning </a:t>
            </a:r>
          </a:p>
          <a:p>
            <a:pPr>
              <a:lnSpc>
                <a:spcPct val="150000"/>
              </a:lnSpc>
            </a:pPr>
            <a:r>
              <a:rPr lang="en-US" sz="2400" dirty="0"/>
              <a:t>Who will develop the new digital pedagogies?</a:t>
            </a:r>
          </a:p>
          <a:p>
            <a:pPr marL="0" indent="0">
              <a:lnSpc>
                <a:spcPct val="150000"/>
              </a:lnSpc>
              <a:buNone/>
            </a:pPr>
            <a:r>
              <a:rPr lang="en-US" sz="2400" dirty="0">
                <a:sym typeface="Wingdings" pitchFamily="2" charset="2"/>
              </a:rPr>
              <a:t></a:t>
            </a:r>
            <a:r>
              <a:rPr lang="en-US" sz="2400" dirty="0"/>
              <a:t> Trust the teachers to do this development</a:t>
            </a:r>
          </a:p>
          <a:p>
            <a:pPr>
              <a:lnSpc>
                <a:spcPct val="150000"/>
              </a:lnSpc>
            </a:pPr>
            <a:r>
              <a:rPr lang="en-US" sz="2400" dirty="0"/>
              <a:t>What do teachers need?</a:t>
            </a:r>
          </a:p>
          <a:p>
            <a:pPr>
              <a:lnSpc>
                <a:spcPct val="150000"/>
              </a:lnSpc>
              <a:buFont typeface="Wingdings" pitchFamily="2" charset="2"/>
              <a:buChar char="à"/>
            </a:pPr>
            <a:r>
              <a:rPr lang="en-US" sz="2400" dirty="0"/>
              <a:t> Time! And support do it collaboratively</a:t>
            </a:r>
          </a:p>
        </p:txBody>
      </p:sp>
    </p:spTree>
    <p:extLst>
      <p:ext uri="{BB962C8B-B14F-4D97-AF65-F5344CB8AC3E}">
        <p14:creationId xmlns:p14="http://schemas.microsoft.com/office/powerpoint/2010/main" val="112283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left)">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left)">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065F73-E07C-4B45-8F1D-8F713F203619}"/>
              </a:ext>
            </a:extLst>
          </p:cNvPr>
          <p:cNvSpPr txBox="1"/>
          <p:nvPr/>
        </p:nvSpPr>
        <p:spPr>
          <a:xfrm>
            <a:off x="9549246" y="1636011"/>
            <a:ext cx="2197647" cy="2862322"/>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Digital tools</a:t>
            </a:r>
          </a:p>
          <a:p>
            <a:r>
              <a:rPr lang="en-GB" sz="2000" dirty="0">
                <a:latin typeface="Calibri" panose="020F0502020204030204" pitchFamily="34" charset="0"/>
                <a:cs typeface="Calibri" panose="020F0502020204030204" pitchFamily="34" charset="0"/>
              </a:rPr>
              <a:t>For a session on ‘learning how to design a digital poster’ this teacher has used 3 different online tools for discussion and collaboration</a:t>
            </a:r>
          </a:p>
        </p:txBody>
      </p:sp>
      <p:sp>
        <p:nvSpPr>
          <p:cNvPr id="6" name="Title 1">
            <a:extLst>
              <a:ext uri="{FF2B5EF4-FFF2-40B4-BE49-F238E27FC236}">
                <a16:creationId xmlns:a16="http://schemas.microsoft.com/office/drawing/2014/main" id="{27305757-6A78-F648-972D-C53F79160985}"/>
              </a:ext>
            </a:extLst>
          </p:cNvPr>
          <p:cNvSpPr txBox="1">
            <a:spLocks/>
          </p:cNvSpPr>
          <p:nvPr/>
        </p:nvSpPr>
        <p:spPr>
          <a:xfrm>
            <a:off x="2533253" y="653492"/>
            <a:ext cx="7125493" cy="496658"/>
          </a:xfrm>
          <a:prstGeom prst="rect">
            <a:avLst/>
          </a:prstGeom>
        </p:spPr>
        <p:txBody>
          <a:bodyPr>
            <a:normAutofit fontScale="92500" lnSpcReduction="10000"/>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3200" dirty="0">
                <a:solidFill>
                  <a:srgbClr val="C00000"/>
                </a:solidFill>
                <a:latin typeface="Century Gothic" panose="020B0502020202020204" pitchFamily="34" charset="0"/>
                <a:cs typeface="Calibri" panose="020F0502020204030204" pitchFamily="34" charset="0"/>
              </a:rPr>
              <a:t>Optimizing digital for learning</a:t>
            </a:r>
          </a:p>
        </p:txBody>
      </p:sp>
      <p:pic>
        <p:nvPicPr>
          <p:cNvPr id="12" name="Picture 11" descr="Graphical user interface, text, application, chat or text message, email&#10;&#10;Description automatically generated">
            <a:extLst>
              <a:ext uri="{FF2B5EF4-FFF2-40B4-BE49-F238E27FC236}">
                <a16:creationId xmlns:a16="http://schemas.microsoft.com/office/drawing/2014/main" id="{7FF80362-47AE-7DAF-5859-EC7F9D9A2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16" y="1636011"/>
            <a:ext cx="9147330" cy="4825672"/>
          </a:xfrm>
          <a:prstGeom prst="rect">
            <a:avLst/>
          </a:prstGeom>
        </p:spPr>
      </p:pic>
      <p:pic>
        <p:nvPicPr>
          <p:cNvPr id="16" name="Picture 15">
            <a:extLst>
              <a:ext uri="{FF2B5EF4-FFF2-40B4-BE49-F238E27FC236}">
                <a16:creationId xmlns:a16="http://schemas.microsoft.com/office/drawing/2014/main" id="{65D3AFE0-200B-EE40-FC7C-72E791205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70" y="2305050"/>
            <a:ext cx="2781300" cy="2247900"/>
          </a:xfrm>
          <a:prstGeom prst="rect">
            <a:avLst/>
          </a:prstGeom>
        </p:spPr>
      </p:pic>
      <p:pic>
        <p:nvPicPr>
          <p:cNvPr id="18" name="Picture 17">
            <a:extLst>
              <a:ext uri="{FF2B5EF4-FFF2-40B4-BE49-F238E27FC236}">
                <a16:creationId xmlns:a16="http://schemas.microsoft.com/office/drawing/2014/main" id="{E3A1FEFE-F043-AED6-6509-809CACFAC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323" y="4725044"/>
            <a:ext cx="3390900" cy="2222500"/>
          </a:xfrm>
          <a:prstGeom prst="rect">
            <a:avLst/>
          </a:prstGeom>
        </p:spPr>
      </p:pic>
      <p:pic>
        <p:nvPicPr>
          <p:cNvPr id="20" name="Picture 19">
            <a:extLst>
              <a:ext uri="{FF2B5EF4-FFF2-40B4-BE49-F238E27FC236}">
                <a16:creationId xmlns:a16="http://schemas.microsoft.com/office/drawing/2014/main" id="{CFCD0463-CEA4-5ED3-6493-A091DA602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6823" y="657927"/>
            <a:ext cx="2743200" cy="2222500"/>
          </a:xfrm>
          <a:prstGeom prst="rect">
            <a:avLst/>
          </a:prstGeom>
        </p:spPr>
      </p:pic>
    </p:spTree>
    <p:extLst>
      <p:ext uri="{BB962C8B-B14F-4D97-AF65-F5344CB8AC3E}">
        <p14:creationId xmlns:p14="http://schemas.microsoft.com/office/powerpoint/2010/main" val="2000071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47693C-80D4-BB84-2F7E-0B3FFC567599}"/>
              </a:ext>
            </a:extLst>
          </p:cNvPr>
          <p:cNvSpPr txBox="1"/>
          <p:nvPr/>
        </p:nvSpPr>
        <p:spPr>
          <a:xfrm>
            <a:off x="8748554" y="1721099"/>
            <a:ext cx="2870673" cy="2492990"/>
          </a:xfrm>
          <a:prstGeom prst="rect">
            <a:avLst/>
          </a:prstGeom>
          <a:noFill/>
        </p:spPr>
        <p:txBody>
          <a:bodyPr wrap="square" rtlCol="0">
            <a:spAutoFit/>
          </a:bodyPr>
          <a:lstStyle/>
          <a:p>
            <a:r>
              <a:rPr lang="en-GB" sz="2000" b="1" dirty="0">
                <a:latin typeface="Calibri" panose="020F0502020204030204" pitchFamily="34" charset="0"/>
                <a:cs typeface="Calibri" panose="020F0502020204030204" pitchFamily="34" charset="0"/>
              </a:rPr>
              <a:t>Student evaluation</a:t>
            </a:r>
          </a:p>
          <a:p>
            <a:r>
              <a:rPr lang="en-GB" sz="2000" dirty="0">
                <a:latin typeface="Calibri" panose="020F0502020204030204" pitchFamily="34" charset="0"/>
                <a:cs typeface="Calibri" panose="020F0502020204030204" pitchFamily="34" charset="0"/>
              </a:rPr>
              <a:t>Share your design post hoc with students.</a:t>
            </a:r>
          </a:p>
          <a:p>
            <a:endParaRPr lang="en-GB" sz="8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Invite them to comment in the Notes.</a:t>
            </a:r>
          </a:p>
          <a:p>
            <a:endParaRPr lang="en-GB" sz="8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Collect their comments in a </a:t>
            </a:r>
            <a:r>
              <a:rPr lang="en-GB" sz="2000" dirty="0" err="1">
                <a:latin typeface="Calibri" panose="020F0502020204030204" pitchFamily="34" charset="0"/>
                <a:cs typeface="Calibri" panose="020F0502020204030204" pitchFamily="34" charset="0"/>
              </a:rPr>
              <a:t>Googledoc</a:t>
            </a:r>
            <a:r>
              <a:rPr lang="en-GB" sz="2000" dirty="0">
                <a:latin typeface="Calibri" panose="020F0502020204030204" pitchFamily="34" charset="0"/>
                <a:cs typeface="Calibri" panose="020F0502020204030204" pitchFamily="34" charset="0"/>
              </a:rPr>
              <a:t>.</a:t>
            </a:r>
          </a:p>
        </p:txBody>
      </p:sp>
      <p:pic>
        <p:nvPicPr>
          <p:cNvPr id="3" name="Picture 2" descr="Graphical user interface, text, application, email&#10;&#10;Description automatically generated">
            <a:extLst>
              <a:ext uri="{FF2B5EF4-FFF2-40B4-BE49-F238E27FC236}">
                <a16:creationId xmlns:a16="http://schemas.microsoft.com/office/drawing/2014/main" id="{1748EEFF-132B-D3B4-A984-07D5929F5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88" y="1721099"/>
            <a:ext cx="7968195" cy="5232845"/>
          </a:xfrm>
          <a:prstGeom prst="rect">
            <a:avLst/>
          </a:prstGeom>
          <a:ln>
            <a:solidFill>
              <a:schemeClr val="accent1"/>
            </a:solidFill>
          </a:ln>
        </p:spPr>
      </p:pic>
      <p:sp>
        <p:nvSpPr>
          <p:cNvPr id="5" name="Title 1">
            <a:extLst>
              <a:ext uri="{FF2B5EF4-FFF2-40B4-BE49-F238E27FC236}">
                <a16:creationId xmlns:a16="http://schemas.microsoft.com/office/drawing/2014/main" id="{D67B786E-7C2E-5A44-BFA5-56A96E154211}"/>
              </a:ext>
            </a:extLst>
          </p:cNvPr>
          <p:cNvSpPr txBox="1">
            <a:spLocks/>
          </p:cNvSpPr>
          <p:nvPr/>
        </p:nvSpPr>
        <p:spPr>
          <a:xfrm>
            <a:off x="1282424" y="708813"/>
            <a:ext cx="9332684" cy="496658"/>
          </a:xfrm>
          <a:prstGeom prst="rect">
            <a:avLst/>
          </a:prstGeom>
        </p:spPr>
        <p:txBody>
          <a:bodyPr anchor="ctr">
            <a:no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3200" dirty="0">
                <a:solidFill>
                  <a:srgbClr val="C00000"/>
                </a:solidFill>
                <a:latin typeface="Century Gothic" panose="020B0502020202020204" pitchFamily="34" charset="0"/>
                <a:cs typeface="Calibri" panose="020F0502020204030204" pitchFamily="34" charset="0"/>
              </a:rPr>
              <a:t>Evaluating a learning design – by students</a:t>
            </a:r>
          </a:p>
        </p:txBody>
      </p:sp>
      <p:pic>
        <p:nvPicPr>
          <p:cNvPr id="7" name="Picture 6" descr="Graphical user interface, text, application&#10;&#10;Description automatically generated">
            <a:extLst>
              <a:ext uri="{FF2B5EF4-FFF2-40B4-BE49-F238E27FC236}">
                <a16:creationId xmlns:a16="http://schemas.microsoft.com/office/drawing/2014/main" id="{4E0283FD-4876-2C15-ECCE-E22D32C6B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88" y="4214089"/>
            <a:ext cx="11079757" cy="1686769"/>
          </a:xfrm>
          <a:prstGeom prst="rect">
            <a:avLst/>
          </a:prstGeom>
          <a:ln>
            <a:solidFill>
              <a:srgbClr val="0070C0"/>
            </a:solidFill>
          </a:ln>
        </p:spPr>
      </p:pic>
    </p:spTree>
    <p:extLst>
      <p:ext uri="{BB962C8B-B14F-4D97-AF65-F5344CB8AC3E}">
        <p14:creationId xmlns:p14="http://schemas.microsoft.com/office/powerpoint/2010/main" val="21690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xit" presetSubtype="32" fill="hold" nodeType="with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113FED-4B2C-B73B-0E16-8C23A77BB47D}"/>
              </a:ext>
            </a:extLst>
          </p:cNvPr>
          <p:cNvSpPr>
            <a:spLocks noGrp="1"/>
          </p:cNvSpPr>
          <p:nvPr>
            <p:ph type="body" sz="half" idx="2"/>
          </p:nvPr>
        </p:nvSpPr>
        <p:spPr>
          <a:xfrm>
            <a:off x="4165287" y="1062029"/>
            <a:ext cx="6997148" cy="5197394"/>
          </a:xfrm>
        </p:spPr>
        <p:txBody>
          <a:bodyPr>
            <a:noAutofit/>
          </a:bodyPr>
          <a:lstStyle/>
          <a:p>
            <a:r>
              <a:rPr lang="en-US" sz="2400" dirty="0">
                <a:latin typeface="Calibri" panose="020F0502020204030204" pitchFamily="34" charset="0"/>
                <a:cs typeface="Calibri" panose="020F0502020204030204" pitchFamily="34" charset="0"/>
              </a:rPr>
              <a:t>Designing activities for learning</a:t>
            </a:r>
          </a:p>
          <a:p>
            <a:pPr marL="457200" indent="-4572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to do</a:t>
            </a:r>
          </a:p>
          <a:p>
            <a:r>
              <a:rPr lang="en-US" sz="2400" dirty="0">
                <a:latin typeface="Calibri" panose="020F0502020204030204" pitchFamily="34" charset="0"/>
                <a:cs typeface="Calibri" panose="020F0502020204030204" pitchFamily="34" charset="0"/>
              </a:rPr>
              <a:t>Building on what you know</a:t>
            </a:r>
          </a:p>
          <a:p>
            <a:pPr marL="457200" indent="-4572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Use and Adapt conventional methods</a:t>
            </a:r>
          </a:p>
          <a:p>
            <a:r>
              <a:rPr lang="en-US" sz="2400" dirty="0">
                <a:latin typeface="Calibri" panose="020F0502020204030204" pitchFamily="34" charset="0"/>
                <a:cs typeface="Calibri" panose="020F0502020204030204" pitchFamily="34" charset="0"/>
              </a:rPr>
              <a:t>Articulating your design of what students DO</a:t>
            </a:r>
          </a:p>
          <a:p>
            <a:pPr marL="457200" indent="-4572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The digital tools that can enhance each activity</a:t>
            </a:r>
          </a:p>
          <a:p>
            <a:r>
              <a:rPr lang="en-US" sz="2400" dirty="0">
                <a:latin typeface="Calibri" panose="020F0502020204030204" pitchFamily="34" charset="0"/>
                <a:cs typeface="Calibri" panose="020F0502020204030204" pitchFamily="34" charset="0"/>
              </a:rPr>
              <a:t>Analyzing a learning design</a:t>
            </a:r>
          </a:p>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Feedback that helps you </a:t>
            </a:r>
            <a:r>
              <a:rPr lang="en-US" sz="2400" dirty="0" err="1">
                <a:solidFill>
                  <a:schemeClr val="bg1"/>
                </a:solidFill>
                <a:latin typeface="Calibri" panose="020F0502020204030204" pitchFamily="34" charset="0"/>
                <a:cs typeface="Calibri" panose="020F0502020204030204" pitchFamily="34" charset="0"/>
              </a:rPr>
              <a:t>analyse</a:t>
            </a:r>
            <a:r>
              <a:rPr lang="en-US" sz="2400" dirty="0">
                <a:solidFill>
                  <a:schemeClr val="bg1"/>
                </a:solidFill>
                <a:latin typeface="Calibri" panose="020F0502020204030204" pitchFamily="34" charset="0"/>
                <a:cs typeface="Calibri" panose="020F0502020204030204" pitchFamily="34" charset="0"/>
              </a:rPr>
              <a:t> the design</a:t>
            </a:r>
          </a:p>
          <a:p>
            <a:r>
              <a:rPr lang="en-US" sz="2400" dirty="0">
                <a:latin typeface="Calibri" panose="020F0502020204030204" pitchFamily="34" charset="0"/>
                <a:cs typeface="Calibri" panose="020F0502020204030204" pitchFamily="34" charset="0"/>
              </a:rPr>
              <a:t>Optimizing digital methods for learning</a:t>
            </a:r>
          </a:p>
          <a:p>
            <a:pPr marL="342900" indent="-342900">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Shareable designs enable teachers to in</a:t>
            </a:r>
          </a:p>
          <a:p>
            <a:r>
              <a:rPr lang="en-US" sz="2400" dirty="0">
                <a:latin typeface="Calibri" panose="020F0502020204030204" pitchFamily="34" charset="0"/>
                <a:cs typeface="Calibri" panose="020F0502020204030204" pitchFamily="34" charset="0"/>
              </a:rPr>
              <a:t>Evaluating learning designs</a:t>
            </a:r>
          </a:p>
          <a:p>
            <a:pPr marL="342900" indent="-342900">
              <a:buFont typeface="Arial" panose="020B0604020202020204" pitchFamily="34" charset="0"/>
              <a:buChar char="•"/>
            </a:pPr>
            <a:r>
              <a:rPr lang="en-US" sz="2400" dirty="0" err="1">
                <a:solidFill>
                  <a:schemeClr val="bg1"/>
                </a:solidFill>
                <a:latin typeface="Calibri" panose="020F0502020204030204" pitchFamily="34" charset="0"/>
                <a:cs typeface="Calibri" panose="020F0502020204030204" pitchFamily="34" charset="0"/>
              </a:rPr>
              <a:t>rk</a:t>
            </a:r>
            <a:r>
              <a:rPr lang="en-US" sz="2400" dirty="0">
                <a:solidFill>
                  <a:schemeClr val="bg1"/>
                </a:solidFill>
                <a:latin typeface="Calibri" panose="020F0502020204030204" pitchFamily="34" charset="0"/>
                <a:cs typeface="Calibri" panose="020F0502020204030204" pitchFamily="34" charset="0"/>
              </a:rPr>
              <a:t> of others</a:t>
            </a:r>
          </a:p>
        </p:txBody>
      </p:sp>
      <p:sp>
        <p:nvSpPr>
          <p:cNvPr id="3" name="Text Placeholder 3">
            <a:extLst>
              <a:ext uri="{FF2B5EF4-FFF2-40B4-BE49-F238E27FC236}">
                <a16:creationId xmlns:a16="http://schemas.microsoft.com/office/drawing/2014/main" id="{94CA279C-7584-F2E2-6BB2-0EE2B848BB89}"/>
              </a:ext>
            </a:extLst>
          </p:cNvPr>
          <p:cNvSpPr txBox="1">
            <a:spLocks/>
          </p:cNvSpPr>
          <p:nvPr/>
        </p:nvSpPr>
        <p:spPr>
          <a:xfrm>
            <a:off x="4165287" y="1054827"/>
            <a:ext cx="6997148" cy="5493903"/>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Roboto" charset="0"/>
                <a:ea typeface="Roboto" charset="0"/>
                <a:cs typeface="Roboto"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Roboto" charset="0"/>
                <a:ea typeface="Roboto" charset="0"/>
                <a:cs typeface="Roboto"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Roboto" charset="0"/>
                <a:ea typeface="Roboto" charset="0"/>
                <a:cs typeface="Roboto"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charset="0"/>
                <a:ea typeface="Roboto" charset="0"/>
                <a:cs typeface="Roboto"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Roboto" charset="0"/>
                <a:ea typeface="Roboto" charset="0"/>
                <a:cs typeface="Roboto"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latin typeface="Calibri" panose="020F0502020204030204" pitchFamily="34" charset="0"/>
                <a:cs typeface="Calibri" panose="020F0502020204030204" pitchFamily="34" charset="0"/>
              </a:rPr>
              <a:t>Designing activities for learning</a:t>
            </a:r>
          </a:p>
          <a:p>
            <a:pPr marL="457200" indent="-457200">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To focus on what students need to do</a:t>
            </a:r>
          </a:p>
          <a:p>
            <a:r>
              <a:rPr lang="en-US" sz="2400" dirty="0">
                <a:latin typeface="Calibri" panose="020F0502020204030204" pitchFamily="34" charset="0"/>
                <a:cs typeface="Calibri" panose="020F0502020204030204" pitchFamily="34" charset="0"/>
              </a:rPr>
              <a:t>Building on what you know</a:t>
            </a:r>
          </a:p>
          <a:p>
            <a:pPr marL="457200" indent="-457200">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Use and Adapt conventional methods</a:t>
            </a:r>
          </a:p>
          <a:p>
            <a:r>
              <a:rPr lang="en-US" sz="2400" dirty="0">
                <a:latin typeface="Calibri" panose="020F0502020204030204" pitchFamily="34" charset="0"/>
                <a:cs typeface="Calibri" panose="020F0502020204030204" pitchFamily="34" charset="0"/>
              </a:rPr>
              <a:t>Articulating your design of what students DO</a:t>
            </a:r>
          </a:p>
          <a:p>
            <a:pPr marL="342900" indent="-342900">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Clarify what and how students will learn</a:t>
            </a:r>
          </a:p>
          <a:p>
            <a:r>
              <a:rPr lang="en-US" sz="2400" dirty="0">
                <a:latin typeface="Calibri" panose="020F0502020204030204" pitchFamily="34" charset="0"/>
                <a:cs typeface="Calibri" panose="020F0502020204030204" pitchFamily="34" charset="0"/>
              </a:rPr>
              <a:t>Analyzing a learning design</a:t>
            </a:r>
          </a:p>
          <a:p>
            <a:pPr marL="342900" indent="-342900">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Feedback that helps you </a:t>
            </a:r>
            <a:r>
              <a:rPr lang="en-US" sz="2400" dirty="0" err="1">
                <a:solidFill>
                  <a:srgbClr val="C00000"/>
                </a:solidFill>
                <a:latin typeface="Calibri" panose="020F0502020204030204" pitchFamily="34" charset="0"/>
                <a:cs typeface="Calibri" panose="020F0502020204030204" pitchFamily="34" charset="0"/>
              </a:rPr>
              <a:t>analyse</a:t>
            </a:r>
            <a:r>
              <a:rPr lang="en-US" sz="2400" dirty="0">
                <a:solidFill>
                  <a:srgbClr val="C00000"/>
                </a:solidFill>
                <a:latin typeface="Calibri" panose="020F0502020204030204" pitchFamily="34" charset="0"/>
                <a:cs typeface="Calibri" panose="020F0502020204030204" pitchFamily="34" charset="0"/>
              </a:rPr>
              <a:t> the design</a:t>
            </a:r>
          </a:p>
          <a:p>
            <a:r>
              <a:rPr lang="en-US" sz="2400" dirty="0">
                <a:latin typeface="Calibri" panose="020F0502020204030204" pitchFamily="34" charset="0"/>
                <a:cs typeface="Calibri" panose="020F0502020204030204" pitchFamily="34" charset="0"/>
              </a:rPr>
              <a:t>Optimizing digital methods for learning</a:t>
            </a:r>
          </a:p>
          <a:p>
            <a:pPr marL="342900" indent="-342900">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The digital tools that can enhance each activity</a:t>
            </a:r>
          </a:p>
          <a:p>
            <a:r>
              <a:rPr lang="en-US" sz="2400" dirty="0">
                <a:latin typeface="Calibri" panose="020F0502020204030204" pitchFamily="34" charset="0"/>
                <a:cs typeface="Calibri" panose="020F0502020204030204" pitchFamily="34" charset="0"/>
              </a:rPr>
              <a:t>Evaluating learning designs</a:t>
            </a:r>
          </a:p>
          <a:p>
            <a:pPr marL="342900" indent="-342900">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Detailed feedback from peers and students</a:t>
            </a:r>
          </a:p>
        </p:txBody>
      </p:sp>
      <p:sp>
        <p:nvSpPr>
          <p:cNvPr id="2" name="Title 1">
            <a:extLst>
              <a:ext uri="{FF2B5EF4-FFF2-40B4-BE49-F238E27FC236}">
                <a16:creationId xmlns:a16="http://schemas.microsoft.com/office/drawing/2014/main" id="{0D626802-E32A-CA08-5C35-63B9C927A2C7}"/>
              </a:ext>
            </a:extLst>
          </p:cNvPr>
          <p:cNvSpPr>
            <a:spLocks noGrp="1"/>
          </p:cNvSpPr>
          <p:nvPr>
            <p:ph type="title"/>
          </p:nvPr>
        </p:nvSpPr>
        <p:spPr>
          <a:xfrm>
            <a:off x="2822961" y="369318"/>
            <a:ext cx="6546077" cy="713626"/>
          </a:xfrm>
        </p:spPr>
        <p:txBody>
          <a:bodyPr anchor="t">
            <a:noAutofit/>
          </a:bodyPr>
          <a:lstStyle/>
          <a:p>
            <a:r>
              <a:rPr lang="en-GB" dirty="0">
                <a:latin typeface="Century Gothic" panose="020B0502020202020204" pitchFamily="34" charset="0"/>
                <a:cs typeface="Calibri" panose="020F0502020204030204" pitchFamily="34" charset="0"/>
              </a:rPr>
              <a:t>Supporting teachers innovating</a:t>
            </a:r>
            <a:endParaRPr lang="en-US" dirty="0">
              <a:latin typeface="Century Gothic" panose="020B0502020202020204" pitchFamily="34" charset="0"/>
              <a:cs typeface="Calibri" panose="020F0502020204030204" pitchFamily="34" charset="0"/>
            </a:endParaRPr>
          </a:p>
        </p:txBody>
      </p:sp>
      <p:pic>
        <p:nvPicPr>
          <p:cNvPr id="8" name="Picture Placeholder 7" descr="Background pattern&#10;&#10;Description automatically generated">
            <a:extLst>
              <a:ext uri="{FF2B5EF4-FFF2-40B4-BE49-F238E27FC236}">
                <a16:creationId xmlns:a16="http://schemas.microsoft.com/office/drawing/2014/main" id="{47A4489C-633F-1727-78CC-72E0977D186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75" r="375"/>
          <a:stretch>
            <a:fillRect/>
          </a:stretch>
        </p:blipFill>
        <p:spPr>
          <a:xfrm>
            <a:off x="242889" y="2153265"/>
            <a:ext cx="3606776" cy="2847943"/>
          </a:xfrm>
        </p:spPr>
      </p:pic>
    </p:spTree>
    <p:extLst>
      <p:ext uri="{BB962C8B-B14F-4D97-AF65-F5344CB8AC3E}">
        <p14:creationId xmlns:p14="http://schemas.microsoft.com/office/powerpoint/2010/main" val="306558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left)">
                                      <p:cBhvr>
                                        <p:cTn id="34" dur="500"/>
                                        <p:tgtEl>
                                          <p:spTgt spid="3">
                                            <p:txEl>
                                              <p:pRg st="6" end="6"/>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wipe(left)">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500"/>
                                        <p:tgtEl>
                                          <p:spTgt spid="3">
                                            <p:txEl>
                                              <p:pRg st="10" end="10"/>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wipe(left)">
                                      <p:cBhvr>
                                        <p:cTn id="5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D128-D741-B188-598A-CC654EE46A34}"/>
              </a:ext>
            </a:extLst>
          </p:cNvPr>
          <p:cNvSpPr txBox="1">
            <a:spLocks/>
          </p:cNvSpPr>
          <p:nvPr/>
        </p:nvSpPr>
        <p:spPr>
          <a:xfrm>
            <a:off x="630936" y="733304"/>
            <a:ext cx="3429000" cy="1719072"/>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defTabSz="914400">
              <a:spcAft>
                <a:spcPts val="600"/>
              </a:spcAft>
            </a:pPr>
            <a:r>
              <a:rPr lang="en-US" sz="3000" kern="1200" dirty="0">
                <a:solidFill>
                  <a:schemeClr val="tx1"/>
                </a:solidFill>
                <a:latin typeface="Calibri" panose="020F0502020204030204" pitchFamily="34" charset="0"/>
                <a:cs typeface="Calibri" panose="020F0502020204030204" pitchFamily="34" charset="0"/>
              </a:rPr>
              <a:t>Collaborating to innovate – How can we do it?</a:t>
            </a:r>
          </a:p>
        </p:txBody>
      </p:sp>
      <p:sp>
        <p:nvSpPr>
          <p:cNvPr id="5" name="TextBox 4">
            <a:extLst>
              <a:ext uri="{FF2B5EF4-FFF2-40B4-BE49-F238E27FC236}">
                <a16:creationId xmlns:a16="http://schemas.microsoft.com/office/drawing/2014/main" id="{B0A652E1-C0DA-BCF0-E2E9-539247EF92E4}"/>
              </a:ext>
            </a:extLst>
          </p:cNvPr>
          <p:cNvSpPr txBox="1"/>
          <p:nvPr/>
        </p:nvSpPr>
        <p:spPr>
          <a:xfrm>
            <a:off x="630936" y="2900991"/>
            <a:ext cx="3429000" cy="2486687"/>
          </a:xfrm>
          <a:prstGeom prst="rect">
            <a:avLst/>
          </a:prstGeom>
        </p:spPr>
        <p:txBody>
          <a:bodyPr vert="horz" lIns="91440" tIns="45720" rIns="91440" bIns="45720" rtlCol="0" anchor="t">
            <a:normAutofit/>
          </a:bodyPr>
          <a:lstStyle/>
          <a:p>
            <a:pPr>
              <a:lnSpc>
                <a:spcPct val="110000"/>
              </a:lnSpc>
              <a:spcAft>
                <a:spcPts val="600"/>
              </a:spcAft>
            </a:pPr>
            <a:r>
              <a:rPr lang="en-US" sz="2400" dirty="0">
                <a:latin typeface="Calibri" panose="020F0502020204030204" pitchFamily="34" charset="0"/>
                <a:cs typeface="Calibri" panose="020F0502020204030204" pitchFamily="34" charset="0"/>
              </a:rPr>
              <a:t>The Learning Designer tool helps teachers think through their pedagogies for conventional, digital and online learning</a:t>
            </a:r>
          </a:p>
        </p:txBody>
      </p:sp>
      <p:pic>
        <p:nvPicPr>
          <p:cNvPr id="3" name="Picture 2">
            <a:extLst>
              <a:ext uri="{FF2B5EF4-FFF2-40B4-BE49-F238E27FC236}">
                <a16:creationId xmlns:a16="http://schemas.microsoft.com/office/drawing/2014/main" id="{A49569CD-3DA2-E24C-B0F9-1919D76D1852}"/>
              </a:ext>
            </a:extLst>
          </p:cNvPr>
          <p:cNvPicPr>
            <a:picLocks noChangeAspect="1"/>
          </p:cNvPicPr>
          <p:nvPr/>
        </p:nvPicPr>
        <p:blipFill>
          <a:blip r:embed="rId3"/>
          <a:stretch>
            <a:fillRect/>
          </a:stretch>
        </p:blipFill>
        <p:spPr>
          <a:xfrm>
            <a:off x="4654296" y="1269153"/>
            <a:ext cx="6903720" cy="4383862"/>
          </a:xfrm>
          <a:prstGeom prst="rect">
            <a:avLst/>
          </a:prstGeom>
        </p:spPr>
      </p:pic>
    </p:spTree>
    <p:extLst>
      <p:ext uri="{BB962C8B-B14F-4D97-AF65-F5344CB8AC3E}">
        <p14:creationId xmlns:p14="http://schemas.microsoft.com/office/powerpoint/2010/main" val="124791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8BB720-D2F3-8D4B-9E00-F2697E00B1B7}"/>
              </a:ext>
            </a:extLst>
          </p:cNvPr>
          <p:cNvPicPr>
            <a:picLocks noChangeAspect="1"/>
          </p:cNvPicPr>
          <p:nvPr/>
        </p:nvPicPr>
        <p:blipFill>
          <a:blip r:embed="rId3"/>
          <a:stretch>
            <a:fillRect/>
          </a:stretch>
        </p:blipFill>
        <p:spPr>
          <a:xfrm>
            <a:off x="3044660" y="2382828"/>
            <a:ext cx="6422687" cy="3929751"/>
          </a:xfrm>
          <a:prstGeom prst="rect">
            <a:avLst/>
          </a:prstGeom>
        </p:spPr>
      </p:pic>
      <p:sp>
        <p:nvSpPr>
          <p:cNvPr id="7" name="Text Placeholder 3">
            <a:extLst>
              <a:ext uri="{FF2B5EF4-FFF2-40B4-BE49-F238E27FC236}">
                <a16:creationId xmlns:a16="http://schemas.microsoft.com/office/drawing/2014/main" id="{728982C5-19C6-6042-812C-15538093AE3B}"/>
              </a:ext>
            </a:extLst>
          </p:cNvPr>
          <p:cNvSpPr txBox="1">
            <a:spLocks/>
          </p:cNvSpPr>
          <p:nvPr/>
        </p:nvSpPr>
        <p:spPr>
          <a:xfrm>
            <a:off x="965200" y="941294"/>
            <a:ext cx="10261600" cy="1317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860"/>
              </a:lnSpc>
              <a:buNone/>
            </a:pPr>
            <a:r>
              <a:rPr lang="en-US" dirty="0">
                <a:solidFill>
                  <a:srgbClr val="C00000"/>
                </a:solidFill>
                <a:latin typeface="Century Gothic" panose="020B0502020202020204" pitchFamily="34" charset="0"/>
                <a:cs typeface="Calibri" panose="020F0502020204030204" pitchFamily="34" charset="0"/>
              </a:rPr>
              <a:t>Large-scale online course to orchestrate collaborative knowledge development by education professionals</a:t>
            </a:r>
          </a:p>
        </p:txBody>
      </p:sp>
      <p:sp>
        <p:nvSpPr>
          <p:cNvPr id="6" name="TextBox 5">
            <a:extLst>
              <a:ext uri="{FF2B5EF4-FFF2-40B4-BE49-F238E27FC236}">
                <a16:creationId xmlns:a16="http://schemas.microsoft.com/office/drawing/2014/main" id="{9DF58EBC-745A-993E-35FF-A7682231AD7A}"/>
              </a:ext>
            </a:extLst>
          </p:cNvPr>
          <p:cNvSpPr txBox="1"/>
          <p:nvPr/>
        </p:nvSpPr>
        <p:spPr>
          <a:xfrm>
            <a:off x="2698737" y="6352108"/>
            <a:ext cx="6768611" cy="461665"/>
          </a:xfrm>
          <a:prstGeom prst="rect">
            <a:avLst/>
          </a:prstGeom>
          <a:solidFill>
            <a:schemeClr val="bg1"/>
          </a:solidFill>
        </p:spPr>
        <p:txBody>
          <a:bodyPr wrap="square" rtlCol="0" anchor="ctr">
            <a:spAutoFit/>
          </a:bodyPr>
          <a:lstStyle/>
          <a:p>
            <a:endParaRPr lang="en-US" sz="2400" dirty="0"/>
          </a:p>
        </p:txBody>
      </p:sp>
      <p:sp>
        <p:nvSpPr>
          <p:cNvPr id="4" name="TextBox 3">
            <a:extLst>
              <a:ext uri="{FF2B5EF4-FFF2-40B4-BE49-F238E27FC236}">
                <a16:creationId xmlns:a16="http://schemas.microsoft.com/office/drawing/2014/main" id="{BF17E3DF-7815-0007-0F16-62BAC526584E}"/>
              </a:ext>
            </a:extLst>
          </p:cNvPr>
          <p:cNvSpPr txBox="1"/>
          <p:nvPr/>
        </p:nvSpPr>
        <p:spPr>
          <a:xfrm>
            <a:off x="3587171" y="5946119"/>
            <a:ext cx="5507187" cy="461665"/>
          </a:xfrm>
          <a:prstGeom prst="rect">
            <a:avLst/>
          </a:prstGeom>
          <a:solidFill>
            <a:schemeClr val="bg1"/>
          </a:solidFill>
        </p:spPr>
        <p:txBody>
          <a:bodyPr wrap="square" rtlCol="0">
            <a:spAutoFit/>
          </a:bodyPr>
          <a:lstStyle/>
          <a:p>
            <a:pPr algn="ctr"/>
            <a:r>
              <a:rPr lang="en-US" sz="2400" dirty="0">
                <a:latin typeface="Calibri" panose="020F0502020204030204" pitchFamily="34" charset="0"/>
                <a:cs typeface="Calibri" panose="020F0502020204030204" pitchFamily="34" charset="0"/>
              </a:rPr>
              <a:t>&gt;12,000 teachers actively participating</a:t>
            </a:r>
          </a:p>
        </p:txBody>
      </p:sp>
      <p:sp>
        <p:nvSpPr>
          <p:cNvPr id="2" name="TextBox 1">
            <a:extLst>
              <a:ext uri="{FF2B5EF4-FFF2-40B4-BE49-F238E27FC236}">
                <a16:creationId xmlns:a16="http://schemas.microsoft.com/office/drawing/2014/main" id="{B19F57AE-B277-A754-6E2C-0D65BD799C2D}"/>
              </a:ext>
            </a:extLst>
          </p:cNvPr>
          <p:cNvSpPr txBox="1"/>
          <p:nvPr/>
        </p:nvSpPr>
        <p:spPr>
          <a:xfrm>
            <a:off x="6799630" y="2510119"/>
            <a:ext cx="2667718" cy="369332"/>
          </a:xfrm>
          <a:prstGeom prst="rect">
            <a:avLst/>
          </a:prstGeom>
          <a:solidFill>
            <a:schemeClr val="bg1"/>
          </a:solidFill>
        </p:spPr>
        <p:txBody>
          <a:bodyPr wrap="none" rtlCol="0">
            <a:spAutoFit/>
          </a:bodyPr>
          <a:lstStyle/>
          <a:p>
            <a:r>
              <a:rPr lang="en-US" sz="1800" u="sng" kern="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https://bit.ly/BOLDcourse</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235812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B1934C7-AC05-3F42-86B7-46D929C53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720" y="1375667"/>
            <a:ext cx="5644252" cy="5545805"/>
          </a:xfrm>
          <a:prstGeom prst="rect">
            <a:avLst/>
          </a:prstGeom>
          <a:ln>
            <a:solidFill>
              <a:schemeClr val="bg1">
                <a:lumMod val="65000"/>
              </a:schemeClr>
            </a:solidFill>
          </a:ln>
        </p:spPr>
      </p:pic>
      <p:sp>
        <p:nvSpPr>
          <p:cNvPr id="4" name="TextBox 3">
            <a:extLst>
              <a:ext uri="{FF2B5EF4-FFF2-40B4-BE49-F238E27FC236}">
                <a16:creationId xmlns:a16="http://schemas.microsoft.com/office/drawing/2014/main" id="{AD663154-E241-F943-9AAA-734FFD95E86E}"/>
              </a:ext>
            </a:extLst>
          </p:cNvPr>
          <p:cNvSpPr txBox="1"/>
          <p:nvPr/>
        </p:nvSpPr>
        <p:spPr>
          <a:xfrm>
            <a:off x="960013" y="551290"/>
            <a:ext cx="7861561" cy="523220"/>
          </a:xfrm>
          <a:prstGeom prst="rect">
            <a:avLst/>
          </a:prstGeom>
          <a:noFill/>
        </p:spPr>
        <p:txBody>
          <a:bodyPr wrap="square" rtlCol="0">
            <a:spAutoFit/>
          </a:bodyPr>
          <a:lstStyle/>
          <a:p>
            <a:r>
              <a:rPr lang="en-US" sz="2800" dirty="0">
                <a:solidFill>
                  <a:srgbClr val="C00000"/>
                </a:solidFill>
                <a:latin typeface="Century Gothic" panose="020B0502020202020204" pitchFamily="34" charset="0"/>
              </a:rPr>
              <a:t>Week 1: Rethinking your current teaching</a:t>
            </a:r>
          </a:p>
        </p:txBody>
      </p:sp>
      <p:sp>
        <p:nvSpPr>
          <p:cNvPr id="5" name="TextBox 4">
            <a:extLst>
              <a:ext uri="{FF2B5EF4-FFF2-40B4-BE49-F238E27FC236}">
                <a16:creationId xmlns:a16="http://schemas.microsoft.com/office/drawing/2014/main" id="{8C7715CE-4C44-6D4F-97A3-DFDDE9F6CD39}"/>
              </a:ext>
            </a:extLst>
          </p:cNvPr>
          <p:cNvSpPr txBox="1"/>
          <p:nvPr/>
        </p:nvSpPr>
        <p:spPr>
          <a:xfrm>
            <a:off x="960013" y="1997838"/>
            <a:ext cx="4143984" cy="3785652"/>
          </a:xfrm>
          <a:prstGeom prst="rect">
            <a:avLst/>
          </a:prstGeom>
          <a:noFill/>
        </p:spPr>
        <p:txBody>
          <a:bodyPr wrap="square" rtlCol="0">
            <a:spAutoFit/>
          </a:bodyPr>
          <a:lstStyle/>
          <a:p>
            <a:pPr marL="342900" indent="-342900">
              <a:buFont typeface="Arial" panose="020B0604020202020204" pitchFamily="34" charset="0"/>
              <a:buChar char="•"/>
            </a:pPr>
            <a:r>
              <a:rPr lang="en-US" sz="2000"/>
              <a:t>Builds on current teaching</a:t>
            </a:r>
          </a:p>
          <a:p>
            <a:endParaRPr lang="en-US" sz="2000"/>
          </a:p>
          <a:p>
            <a:pPr marL="342900" indent="-342900">
              <a:buFont typeface="Arial" panose="020B0604020202020204" pitchFamily="34" charset="0"/>
              <a:buChar char="•"/>
            </a:pPr>
            <a:r>
              <a:rPr lang="en-US" sz="2000"/>
              <a:t>Introduces the Conversational Framework for the underpinning pedagogic principles</a:t>
            </a:r>
          </a:p>
          <a:p>
            <a:endParaRPr lang="en-US" sz="2000"/>
          </a:p>
          <a:p>
            <a:pPr marL="342900" indent="-342900">
              <a:buFont typeface="Arial" panose="020B0604020202020204" pitchFamily="34" charset="0"/>
              <a:buChar char="•"/>
            </a:pPr>
            <a:r>
              <a:rPr lang="en-US" sz="2000"/>
              <a:t>Introduces the Learning Designer as the means to take these into your new digital practices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Prepares the groundwork for collaboration</a:t>
            </a:r>
          </a:p>
        </p:txBody>
      </p:sp>
    </p:spTree>
    <p:extLst>
      <p:ext uri="{BB962C8B-B14F-4D97-AF65-F5344CB8AC3E}">
        <p14:creationId xmlns:p14="http://schemas.microsoft.com/office/powerpoint/2010/main" val="2172662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663154-E241-F943-9AAA-734FFD95E86E}"/>
              </a:ext>
            </a:extLst>
          </p:cNvPr>
          <p:cNvSpPr txBox="1"/>
          <p:nvPr/>
        </p:nvSpPr>
        <p:spPr>
          <a:xfrm>
            <a:off x="340591" y="405245"/>
            <a:ext cx="11609268" cy="954107"/>
          </a:xfrm>
          <a:prstGeom prst="rect">
            <a:avLst/>
          </a:prstGeom>
          <a:noFill/>
        </p:spPr>
        <p:txBody>
          <a:bodyPr wrap="none" rtlCol="0">
            <a:spAutoFit/>
          </a:bodyPr>
          <a:lstStyle/>
          <a:p>
            <a:r>
              <a:rPr lang="en-US" sz="2800" dirty="0">
                <a:solidFill>
                  <a:srgbClr val="C00000"/>
                </a:solidFill>
                <a:latin typeface="Century Gothic" panose="020B0502020202020204" pitchFamily="34" charset="0"/>
              </a:rPr>
              <a:t>Step 2.3: Designs for the learning outcome ‘to explain a concept' </a:t>
            </a:r>
          </a:p>
          <a:p>
            <a:endParaRPr lang="en-US" sz="2800" dirty="0">
              <a:solidFill>
                <a:srgbClr val="C00000"/>
              </a:solidFill>
              <a:latin typeface="Century Gothic" panose="020B0502020202020204" pitchFamily="34" charset="0"/>
            </a:endParaRPr>
          </a:p>
        </p:txBody>
      </p:sp>
      <p:pic>
        <p:nvPicPr>
          <p:cNvPr id="6" name="Picture 5">
            <a:extLst>
              <a:ext uri="{FF2B5EF4-FFF2-40B4-BE49-F238E27FC236}">
                <a16:creationId xmlns:a16="http://schemas.microsoft.com/office/drawing/2014/main" id="{B4D5B195-BFC4-2944-B81D-EFEABA48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15" y="3113677"/>
            <a:ext cx="6121629" cy="3815003"/>
          </a:xfrm>
          <a:prstGeom prst="rect">
            <a:avLst/>
          </a:prstGeom>
        </p:spPr>
      </p:pic>
      <p:sp>
        <p:nvSpPr>
          <p:cNvPr id="7" name="TextBox 6">
            <a:extLst>
              <a:ext uri="{FF2B5EF4-FFF2-40B4-BE49-F238E27FC236}">
                <a16:creationId xmlns:a16="http://schemas.microsoft.com/office/drawing/2014/main" id="{A762C80D-E768-9F44-9237-A0A3183B7BFA}"/>
              </a:ext>
            </a:extLst>
          </p:cNvPr>
          <p:cNvSpPr txBox="1"/>
          <p:nvPr/>
        </p:nvSpPr>
        <p:spPr>
          <a:xfrm>
            <a:off x="1088800" y="1115051"/>
            <a:ext cx="9144372" cy="1938992"/>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Exercise to compare two versions of a learning design</a:t>
            </a:r>
          </a:p>
          <a:p>
            <a:pPr marL="800100" lvl="1" indent="-342900">
              <a:buFont typeface="Arial" panose="020B0604020202020204" pitchFamily="34" charset="0"/>
              <a:buChar char="•"/>
            </a:pPr>
            <a:r>
              <a:rPr lang="en-US" sz="2400">
                <a:latin typeface="Calibri" panose="020F0502020204030204" pitchFamily="34" charset="0"/>
                <a:cs typeface="Calibri" panose="020F0502020204030204" pitchFamily="34" charset="0"/>
              </a:rPr>
              <a:t>Generic ‘to explain a concept’</a:t>
            </a:r>
          </a:p>
          <a:p>
            <a:pPr marL="800100" lvl="1" indent="-342900">
              <a:buFont typeface="Arial" panose="020B0604020202020204" pitchFamily="34" charset="0"/>
              <a:buChar char="•"/>
            </a:pPr>
            <a:r>
              <a:rPr lang="en-US" sz="2400">
                <a:latin typeface="Calibri" panose="020F0502020204030204" pitchFamily="34" charset="0"/>
                <a:cs typeface="Calibri" panose="020F0502020204030204" pitchFamily="34" charset="0"/>
              </a:rPr>
              <a:t>Specific ‘to explain the water cycle (physics) </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Adapt your own learning design from this example</a:t>
            </a:r>
          </a:p>
          <a:p>
            <a:pPr marL="342900" indent="-342900">
              <a:buFont typeface="Arial" panose="020B0604020202020204" pitchFamily="34" charset="0"/>
              <a:buChar char="•"/>
            </a:pPr>
            <a:r>
              <a:rPr lang="en-US" sz="2400">
                <a:latin typeface="Calibri" panose="020F0502020204030204" pitchFamily="34" charset="0"/>
                <a:cs typeface="Calibri" panose="020F0502020204030204" pitchFamily="34" charset="0"/>
              </a:rPr>
              <a:t>Share on the Padlet wall</a:t>
            </a:r>
          </a:p>
        </p:txBody>
      </p:sp>
      <p:pic>
        <p:nvPicPr>
          <p:cNvPr id="8" name="Picture 7">
            <a:extLst>
              <a:ext uri="{FF2B5EF4-FFF2-40B4-BE49-F238E27FC236}">
                <a16:creationId xmlns:a16="http://schemas.microsoft.com/office/drawing/2014/main" id="{9681A4F2-B0A7-3B4F-9032-A0E3B4553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99" y="918661"/>
            <a:ext cx="9956359" cy="6204810"/>
          </a:xfrm>
          <a:prstGeom prst="rect">
            <a:avLst/>
          </a:prstGeom>
        </p:spPr>
      </p:pic>
      <p:pic>
        <p:nvPicPr>
          <p:cNvPr id="3" name="Picture 2">
            <a:extLst>
              <a:ext uri="{FF2B5EF4-FFF2-40B4-BE49-F238E27FC236}">
                <a16:creationId xmlns:a16="http://schemas.microsoft.com/office/drawing/2014/main" id="{C538990C-8495-A385-7928-CBFA4338601A}"/>
              </a:ext>
            </a:extLst>
          </p:cNvPr>
          <p:cNvPicPr>
            <a:picLocks noChangeAspect="1"/>
          </p:cNvPicPr>
          <p:nvPr/>
        </p:nvPicPr>
        <p:blipFill>
          <a:blip r:embed="rId4"/>
          <a:stretch>
            <a:fillRect/>
          </a:stretch>
        </p:blipFill>
        <p:spPr>
          <a:xfrm>
            <a:off x="472215" y="1115051"/>
            <a:ext cx="11189525" cy="7123472"/>
          </a:xfrm>
          <a:prstGeom prst="rect">
            <a:avLst/>
          </a:prstGeom>
          <a:ln>
            <a:solidFill>
              <a:schemeClr val="accent1"/>
            </a:solidFill>
          </a:ln>
        </p:spPr>
      </p:pic>
    </p:spTree>
    <p:extLst>
      <p:ext uri="{BB962C8B-B14F-4D97-AF65-F5344CB8AC3E}">
        <p14:creationId xmlns:p14="http://schemas.microsoft.com/office/powerpoint/2010/main" val="48297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EAD708AE-EEFF-C7A9-01FB-7FF01B626573}"/>
              </a:ext>
            </a:extLst>
          </p:cNvPr>
          <p:cNvPicPr>
            <a:picLocks noChangeAspect="1"/>
          </p:cNvPicPr>
          <p:nvPr/>
        </p:nvPicPr>
        <p:blipFill>
          <a:blip r:embed="rId3"/>
          <a:stretch>
            <a:fillRect/>
          </a:stretch>
        </p:blipFill>
        <p:spPr>
          <a:xfrm>
            <a:off x="160217" y="667524"/>
            <a:ext cx="5828831" cy="6208297"/>
          </a:xfrm>
          <a:prstGeom prst="rect">
            <a:avLst/>
          </a:prstGeom>
          <a:ln>
            <a:solidFill>
              <a:schemeClr val="accent1"/>
            </a:solidFill>
          </a:ln>
        </p:spPr>
      </p:pic>
      <p:pic>
        <p:nvPicPr>
          <p:cNvPr id="8" name="Picture 7" descr="A screenshot of a computer&#10;&#10;Description automatically generated with medium confidence">
            <a:extLst>
              <a:ext uri="{FF2B5EF4-FFF2-40B4-BE49-F238E27FC236}">
                <a16:creationId xmlns:a16="http://schemas.microsoft.com/office/drawing/2014/main" id="{7742C237-EFC4-8B54-E5EF-C8E1850E83F8}"/>
              </a:ext>
            </a:extLst>
          </p:cNvPr>
          <p:cNvPicPr>
            <a:picLocks noChangeAspect="1"/>
          </p:cNvPicPr>
          <p:nvPr/>
        </p:nvPicPr>
        <p:blipFill>
          <a:blip r:embed="rId4"/>
          <a:stretch>
            <a:fillRect/>
          </a:stretch>
        </p:blipFill>
        <p:spPr>
          <a:xfrm>
            <a:off x="6168366" y="667524"/>
            <a:ext cx="5871237" cy="6858000"/>
          </a:xfrm>
          <a:prstGeom prst="rect">
            <a:avLst/>
          </a:prstGeom>
          <a:ln>
            <a:solidFill>
              <a:schemeClr val="accent1"/>
            </a:solidFill>
          </a:ln>
        </p:spPr>
      </p:pic>
      <p:sp>
        <p:nvSpPr>
          <p:cNvPr id="9" name="TextBox 8">
            <a:extLst>
              <a:ext uri="{FF2B5EF4-FFF2-40B4-BE49-F238E27FC236}">
                <a16:creationId xmlns:a16="http://schemas.microsoft.com/office/drawing/2014/main" id="{3C13FF1F-1382-82F1-3D16-6285264365CD}"/>
              </a:ext>
            </a:extLst>
          </p:cNvPr>
          <p:cNvSpPr txBox="1"/>
          <p:nvPr/>
        </p:nvSpPr>
        <p:spPr>
          <a:xfrm>
            <a:off x="340591" y="100451"/>
            <a:ext cx="9365064" cy="523220"/>
          </a:xfrm>
          <a:prstGeom prst="rect">
            <a:avLst/>
          </a:prstGeom>
          <a:noFill/>
        </p:spPr>
        <p:txBody>
          <a:bodyPr wrap="none" rtlCol="0">
            <a:spAutoFit/>
          </a:bodyPr>
          <a:lstStyle/>
          <a:p>
            <a:r>
              <a:rPr lang="en-US" sz="2800" dirty="0">
                <a:solidFill>
                  <a:srgbClr val="C00000"/>
                </a:solidFill>
                <a:latin typeface="Century Gothic" panose="020B0502020202020204" pitchFamily="34" charset="0"/>
              </a:rPr>
              <a:t>Comparing an original and adapted learning design</a:t>
            </a:r>
          </a:p>
        </p:txBody>
      </p:sp>
    </p:spTree>
    <p:extLst>
      <p:ext uri="{BB962C8B-B14F-4D97-AF65-F5344CB8AC3E}">
        <p14:creationId xmlns:p14="http://schemas.microsoft.com/office/powerpoint/2010/main" val="17851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with low confidence">
            <a:extLst>
              <a:ext uri="{FF2B5EF4-FFF2-40B4-BE49-F238E27FC236}">
                <a16:creationId xmlns:a16="http://schemas.microsoft.com/office/drawing/2014/main" id="{09DB50D5-2C74-48E1-D3EB-335D1022126A}"/>
              </a:ext>
            </a:extLst>
          </p:cNvPr>
          <p:cNvPicPr>
            <a:picLocks noChangeAspect="1"/>
          </p:cNvPicPr>
          <p:nvPr/>
        </p:nvPicPr>
        <p:blipFill>
          <a:blip r:embed="rId3"/>
          <a:stretch>
            <a:fillRect/>
          </a:stretch>
        </p:blipFill>
        <p:spPr>
          <a:xfrm>
            <a:off x="931792" y="745066"/>
            <a:ext cx="4803535" cy="6112933"/>
          </a:xfrm>
          <a:prstGeom prst="rect">
            <a:avLst/>
          </a:prstGeom>
          <a:ln>
            <a:solidFill>
              <a:schemeClr val="accent1"/>
            </a:solidFill>
          </a:ln>
        </p:spPr>
      </p:pic>
      <p:sp>
        <p:nvSpPr>
          <p:cNvPr id="6" name="TextBox 5">
            <a:extLst>
              <a:ext uri="{FF2B5EF4-FFF2-40B4-BE49-F238E27FC236}">
                <a16:creationId xmlns:a16="http://schemas.microsoft.com/office/drawing/2014/main" id="{26090716-D547-AA80-9650-8DC744FC3DF6}"/>
              </a:ext>
            </a:extLst>
          </p:cNvPr>
          <p:cNvSpPr txBox="1"/>
          <p:nvPr/>
        </p:nvSpPr>
        <p:spPr>
          <a:xfrm>
            <a:off x="340591" y="100451"/>
            <a:ext cx="9365064" cy="523220"/>
          </a:xfrm>
          <a:prstGeom prst="rect">
            <a:avLst/>
          </a:prstGeom>
          <a:noFill/>
        </p:spPr>
        <p:txBody>
          <a:bodyPr wrap="none" rtlCol="0">
            <a:spAutoFit/>
          </a:bodyPr>
          <a:lstStyle/>
          <a:p>
            <a:r>
              <a:rPr lang="en-US" sz="2800" dirty="0">
                <a:solidFill>
                  <a:srgbClr val="C00000"/>
                </a:solidFill>
                <a:latin typeface="Century Gothic" panose="020B0502020202020204" pitchFamily="34" charset="0"/>
              </a:rPr>
              <a:t>Comparing an original and adapted learning design</a:t>
            </a:r>
          </a:p>
        </p:txBody>
      </p:sp>
      <p:sp>
        <p:nvSpPr>
          <p:cNvPr id="7" name="TextBox 6">
            <a:extLst>
              <a:ext uri="{FF2B5EF4-FFF2-40B4-BE49-F238E27FC236}">
                <a16:creationId xmlns:a16="http://schemas.microsoft.com/office/drawing/2014/main" id="{54EC94D4-114D-A9B6-523B-E193B4DED7CF}"/>
              </a:ext>
            </a:extLst>
          </p:cNvPr>
          <p:cNvSpPr txBox="1"/>
          <p:nvPr/>
        </p:nvSpPr>
        <p:spPr>
          <a:xfrm>
            <a:off x="4233333" y="1134534"/>
            <a:ext cx="1179105" cy="584775"/>
          </a:xfrm>
          <a:prstGeom prst="rect">
            <a:avLst/>
          </a:prstGeom>
          <a:noFill/>
        </p:spPr>
        <p:txBody>
          <a:bodyPr wrap="none" rtlCol="0">
            <a:spAutoFit/>
          </a:bodyPr>
          <a:lstStyle/>
          <a:p>
            <a:r>
              <a:rPr lang="en-US" sz="1600" dirty="0"/>
              <a:t>Water Cycle</a:t>
            </a:r>
          </a:p>
          <a:p>
            <a:r>
              <a:rPr lang="en-US" sz="1600" dirty="0"/>
              <a:t>3h</a:t>
            </a:r>
          </a:p>
        </p:txBody>
      </p:sp>
      <p:grpSp>
        <p:nvGrpSpPr>
          <p:cNvPr id="9" name="Group 8">
            <a:extLst>
              <a:ext uri="{FF2B5EF4-FFF2-40B4-BE49-F238E27FC236}">
                <a16:creationId xmlns:a16="http://schemas.microsoft.com/office/drawing/2014/main" id="{B887A65D-EE38-12B4-C63A-DDCC4A149991}"/>
              </a:ext>
            </a:extLst>
          </p:cNvPr>
          <p:cNvGrpSpPr/>
          <p:nvPr/>
        </p:nvGrpSpPr>
        <p:grpSpPr>
          <a:xfrm>
            <a:off x="6599675" y="745067"/>
            <a:ext cx="4792193" cy="6112934"/>
            <a:chOff x="6599675" y="745067"/>
            <a:chExt cx="4792193" cy="6112934"/>
          </a:xfrm>
        </p:grpSpPr>
        <p:pic>
          <p:nvPicPr>
            <p:cNvPr id="5" name="Picture 4" descr="A screenshot of a graph&#10;&#10;Description automatically generated with low confidence">
              <a:extLst>
                <a:ext uri="{FF2B5EF4-FFF2-40B4-BE49-F238E27FC236}">
                  <a16:creationId xmlns:a16="http://schemas.microsoft.com/office/drawing/2014/main" id="{48EB88E7-3FBC-D64F-162C-450273ECCE31}"/>
                </a:ext>
              </a:extLst>
            </p:cNvPr>
            <p:cNvPicPr>
              <a:picLocks noChangeAspect="1"/>
            </p:cNvPicPr>
            <p:nvPr/>
          </p:nvPicPr>
          <p:blipFill>
            <a:blip r:embed="rId4"/>
            <a:stretch>
              <a:fillRect/>
            </a:stretch>
          </p:blipFill>
          <p:spPr>
            <a:xfrm>
              <a:off x="6599675" y="745067"/>
              <a:ext cx="4792193" cy="6112934"/>
            </a:xfrm>
            <a:prstGeom prst="rect">
              <a:avLst/>
            </a:prstGeom>
            <a:ln>
              <a:solidFill>
                <a:schemeClr val="accent1"/>
              </a:solidFill>
            </a:ln>
          </p:spPr>
        </p:pic>
        <p:sp>
          <p:nvSpPr>
            <p:cNvPr id="8" name="TextBox 7">
              <a:extLst>
                <a:ext uri="{FF2B5EF4-FFF2-40B4-BE49-F238E27FC236}">
                  <a16:creationId xmlns:a16="http://schemas.microsoft.com/office/drawing/2014/main" id="{EF083000-5B23-6FB4-D14C-C4F466EED237}"/>
                </a:ext>
              </a:extLst>
            </p:cNvPr>
            <p:cNvSpPr txBox="1"/>
            <p:nvPr/>
          </p:nvSpPr>
          <p:spPr>
            <a:xfrm>
              <a:off x="9906000" y="1134534"/>
              <a:ext cx="915635" cy="584775"/>
            </a:xfrm>
            <a:prstGeom prst="rect">
              <a:avLst/>
            </a:prstGeom>
            <a:noFill/>
          </p:spPr>
          <p:txBody>
            <a:bodyPr wrap="none" rtlCol="0">
              <a:spAutoFit/>
            </a:bodyPr>
            <a:lstStyle/>
            <a:p>
              <a:r>
                <a:rPr lang="en-US" sz="1600" dirty="0"/>
                <a:t>Financial</a:t>
              </a:r>
            </a:p>
            <a:p>
              <a:r>
                <a:rPr lang="en-US" sz="1600" dirty="0"/>
                <a:t>2h 15</a:t>
              </a:r>
            </a:p>
          </p:txBody>
        </p:sp>
      </p:grpSp>
      <p:sp>
        <p:nvSpPr>
          <p:cNvPr id="4" name="TextBox 3">
            <a:extLst>
              <a:ext uri="{FF2B5EF4-FFF2-40B4-BE49-F238E27FC236}">
                <a16:creationId xmlns:a16="http://schemas.microsoft.com/office/drawing/2014/main" id="{6F6FF386-62A9-E47C-EA81-A4D58D4E00FD}"/>
              </a:ext>
            </a:extLst>
          </p:cNvPr>
          <p:cNvSpPr txBox="1"/>
          <p:nvPr/>
        </p:nvSpPr>
        <p:spPr>
          <a:xfrm>
            <a:off x="1013134" y="5652565"/>
            <a:ext cx="4713980" cy="338554"/>
          </a:xfrm>
          <a:prstGeom prst="rect">
            <a:avLst/>
          </a:prstGeom>
          <a:solidFill>
            <a:schemeClr val="bg1"/>
          </a:solidFill>
        </p:spPr>
        <p:txBody>
          <a:bodyPr wrap="square" rtlCol="0">
            <a:spAutoFit/>
          </a:bodyPr>
          <a:lstStyle/>
          <a:p>
            <a:r>
              <a:rPr lang="en-US" sz="1600" dirty="0"/>
              <a:t>      Online/Not     Teacher Present/Not   Synch/</a:t>
            </a:r>
            <a:r>
              <a:rPr lang="en-US" sz="1600" dirty="0" err="1"/>
              <a:t>Asynch</a:t>
            </a:r>
            <a:endParaRPr lang="en-US" sz="1600" dirty="0"/>
          </a:p>
        </p:txBody>
      </p:sp>
      <p:sp>
        <p:nvSpPr>
          <p:cNvPr id="10" name="TextBox 9">
            <a:extLst>
              <a:ext uri="{FF2B5EF4-FFF2-40B4-BE49-F238E27FC236}">
                <a16:creationId xmlns:a16="http://schemas.microsoft.com/office/drawing/2014/main" id="{125F054F-B32C-9925-DA37-F9631ED4BAE0}"/>
              </a:ext>
            </a:extLst>
          </p:cNvPr>
          <p:cNvSpPr txBox="1"/>
          <p:nvPr/>
        </p:nvSpPr>
        <p:spPr>
          <a:xfrm>
            <a:off x="1291010" y="6457531"/>
            <a:ext cx="3991670" cy="338554"/>
          </a:xfrm>
          <a:prstGeom prst="rect">
            <a:avLst/>
          </a:prstGeom>
          <a:solidFill>
            <a:schemeClr val="bg1"/>
          </a:solidFill>
        </p:spPr>
        <p:txBody>
          <a:bodyPr wrap="none" rtlCol="0">
            <a:spAutoFit/>
          </a:bodyPr>
          <a:lstStyle/>
          <a:p>
            <a:r>
              <a:rPr lang="en-US" sz="1600" dirty="0"/>
              <a:t>Whole class     Group                       One              </a:t>
            </a:r>
          </a:p>
        </p:txBody>
      </p:sp>
      <p:sp>
        <p:nvSpPr>
          <p:cNvPr id="11" name="TextBox 10">
            <a:extLst>
              <a:ext uri="{FF2B5EF4-FFF2-40B4-BE49-F238E27FC236}">
                <a16:creationId xmlns:a16="http://schemas.microsoft.com/office/drawing/2014/main" id="{15FBADBD-9B3C-2DEB-249A-0E17DCA086AC}"/>
              </a:ext>
            </a:extLst>
          </p:cNvPr>
          <p:cNvSpPr txBox="1"/>
          <p:nvPr/>
        </p:nvSpPr>
        <p:spPr>
          <a:xfrm>
            <a:off x="939736" y="3774354"/>
            <a:ext cx="4713980" cy="461665"/>
          </a:xfrm>
          <a:prstGeom prst="rect">
            <a:avLst/>
          </a:prstGeom>
          <a:solidFill>
            <a:schemeClr val="bg1"/>
          </a:solidFill>
        </p:spPr>
        <p:txBody>
          <a:bodyPr wrap="square" rtlCol="0">
            <a:spAutoFit/>
          </a:bodyPr>
          <a:lstStyle/>
          <a:p>
            <a:r>
              <a:rPr lang="en-US" sz="1200" b="1" dirty="0">
                <a:solidFill>
                  <a:srgbClr val="0097D1"/>
                </a:solidFill>
              </a:rPr>
              <a:t>Acquisition  </a:t>
            </a:r>
            <a:r>
              <a:rPr lang="en-US" sz="1200" b="1" dirty="0">
                <a:solidFill>
                  <a:srgbClr val="C00000"/>
                </a:solidFill>
              </a:rPr>
              <a:t>Inquiry</a:t>
            </a:r>
            <a:r>
              <a:rPr lang="en-US" sz="1200" b="1" dirty="0"/>
              <a:t>  </a:t>
            </a:r>
            <a:r>
              <a:rPr lang="en-US" sz="1200" b="1" dirty="0">
                <a:solidFill>
                  <a:srgbClr val="7030A0"/>
                </a:solidFill>
              </a:rPr>
              <a:t>Practice </a:t>
            </a:r>
            <a:r>
              <a:rPr lang="en-US" sz="1200" b="1" dirty="0"/>
              <a:t> </a:t>
            </a:r>
            <a:r>
              <a:rPr lang="en-US" sz="1200" b="1" dirty="0">
                <a:solidFill>
                  <a:srgbClr val="4A8AB0"/>
                </a:solidFill>
              </a:rPr>
              <a:t>Discussion</a:t>
            </a:r>
            <a:r>
              <a:rPr lang="en-US" sz="1200" b="1" dirty="0"/>
              <a:t>  </a:t>
            </a:r>
            <a:r>
              <a:rPr lang="en-US" sz="1200" b="1" dirty="0">
                <a:solidFill>
                  <a:schemeClr val="accent4"/>
                </a:solidFill>
              </a:rPr>
              <a:t>Collaboration</a:t>
            </a:r>
            <a:r>
              <a:rPr lang="en-US" sz="1200" b="1" dirty="0"/>
              <a:t>  </a:t>
            </a:r>
            <a:r>
              <a:rPr lang="en-US" sz="1200" b="1" dirty="0">
                <a:solidFill>
                  <a:srgbClr val="92D050"/>
                </a:solidFill>
              </a:rPr>
              <a:t>Production</a:t>
            </a:r>
          </a:p>
          <a:p>
            <a:endParaRPr lang="en-US" sz="1200" b="1" dirty="0">
              <a:solidFill>
                <a:srgbClr val="92D050"/>
              </a:solidFill>
            </a:endParaRPr>
          </a:p>
        </p:txBody>
      </p:sp>
      <p:sp>
        <p:nvSpPr>
          <p:cNvPr id="12" name="TextBox 11">
            <a:extLst>
              <a:ext uri="{FF2B5EF4-FFF2-40B4-BE49-F238E27FC236}">
                <a16:creationId xmlns:a16="http://schemas.microsoft.com/office/drawing/2014/main" id="{AFB12151-070D-4563-1B4F-3C4E857ADC4B}"/>
              </a:ext>
            </a:extLst>
          </p:cNvPr>
          <p:cNvSpPr txBox="1"/>
          <p:nvPr/>
        </p:nvSpPr>
        <p:spPr>
          <a:xfrm>
            <a:off x="6677888" y="3794384"/>
            <a:ext cx="4713980" cy="461665"/>
          </a:xfrm>
          <a:prstGeom prst="rect">
            <a:avLst/>
          </a:prstGeom>
          <a:solidFill>
            <a:schemeClr val="bg1"/>
          </a:solidFill>
        </p:spPr>
        <p:txBody>
          <a:bodyPr wrap="square" rtlCol="0">
            <a:spAutoFit/>
          </a:bodyPr>
          <a:lstStyle/>
          <a:p>
            <a:r>
              <a:rPr lang="en-US" sz="1200" b="1" dirty="0">
                <a:solidFill>
                  <a:srgbClr val="0097D1"/>
                </a:solidFill>
              </a:rPr>
              <a:t>Acquisition  </a:t>
            </a:r>
            <a:r>
              <a:rPr lang="en-US" sz="1200" b="1" dirty="0">
                <a:solidFill>
                  <a:srgbClr val="C00000"/>
                </a:solidFill>
              </a:rPr>
              <a:t>Inquiry</a:t>
            </a:r>
            <a:r>
              <a:rPr lang="en-US" sz="1200" b="1" dirty="0"/>
              <a:t>  </a:t>
            </a:r>
            <a:r>
              <a:rPr lang="en-US" sz="1200" b="1" dirty="0">
                <a:solidFill>
                  <a:srgbClr val="7030A0"/>
                </a:solidFill>
              </a:rPr>
              <a:t>Practice </a:t>
            </a:r>
            <a:r>
              <a:rPr lang="en-US" sz="1200" b="1" dirty="0"/>
              <a:t> </a:t>
            </a:r>
            <a:r>
              <a:rPr lang="en-US" sz="1200" b="1" dirty="0">
                <a:solidFill>
                  <a:srgbClr val="4A8AB0"/>
                </a:solidFill>
              </a:rPr>
              <a:t>Discussion</a:t>
            </a:r>
            <a:r>
              <a:rPr lang="en-US" sz="1200" b="1" dirty="0"/>
              <a:t>  </a:t>
            </a:r>
            <a:r>
              <a:rPr lang="en-US" sz="1200" b="1" dirty="0">
                <a:solidFill>
                  <a:schemeClr val="accent4"/>
                </a:solidFill>
              </a:rPr>
              <a:t>Collaboration</a:t>
            </a:r>
            <a:r>
              <a:rPr lang="en-US" sz="1200" b="1" dirty="0"/>
              <a:t>  </a:t>
            </a:r>
            <a:r>
              <a:rPr lang="en-US" sz="1200" b="1" dirty="0">
                <a:solidFill>
                  <a:srgbClr val="92D050"/>
                </a:solidFill>
              </a:rPr>
              <a:t>Production</a:t>
            </a:r>
          </a:p>
          <a:p>
            <a:endParaRPr lang="en-US" sz="1200" b="1" dirty="0">
              <a:solidFill>
                <a:srgbClr val="92D050"/>
              </a:solidFill>
            </a:endParaRPr>
          </a:p>
        </p:txBody>
      </p:sp>
      <p:sp>
        <p:nvSpPr>
          <p:cNvPr id="13" name="TextBox 12">
            <a:extLst>
              <a:ext uri="{FF2B5EF4-FFF2-40B4-BE49-F238E27FC236}">
                <a16:creationId xmlns:a16="http://schemas.microsoft.com/office/drawing/2014/main" id="{27B13445-6465-3EFD-7013-175908BFFBD9}"/>
              </a:ext>
            </a:extLst>
          </p:cNvPr>
          <p:cNvSpPr txBox="1"/>
          <p:nvPr/>
        </p:nvSpPr>
        <p:spPr>
          <a:xfrm>
            <a:off x="6909320" y="6457531"/>
            <a:ext cx="4363567" cy="338554"/>
          </a:xfrm>
          <a:prstGeom prst="rect">
            <a:avLst/>
          </a:prstGeom>
          <a:solidFill>
            <a:schemeClr val="bg1"/>
          </a:solidFill>
        </p:spPr>
        <p:txBody>
          <a:bodyPr wrap="none" rtlCol="0">
            <a:spAutoFit/>
          </a:bodyPr>
          <a:lstStyle/>
          <a:p>
            <a:r>
              <a:rPr lang="en-US" sz="1600" dirty="0"/>
              <a:t>    Whole class             Group                 One              </a:t>
            </a:r>
          </a:p>
        </p:txBody>
      </p:sp>
      <p:sp>
        <p:nvSpPr>
          <p:cNvPr id="14" name="TextBox 13">
            <a:extLst>
              <a:ext uri="{FF2B5EF4-FFF2-40B4-BE49-F238E27FC236}">
                <a16:creationId xmlns:a16="http://schemas.microsoft.com/office/drawing/2014/main" id="{C2476999-918C-C854-713D-222CCA86ECFC}"/>
              </a:ext>
            </a:extLst>
          </p:cNvPr>
          <p:cNvSpPr txBox="1"/>
          <p:nvPr/>
        </p:nvSpPr>
        <p:spPr>
          <a:xfrm>
            <a:off x="6630996" y="5652564"/>
            <a:ext cx="4694666" cy="338554"/>
          </a:xfrm>
          <a:prstGeom prst="rect">
            <a:avLst/>
          </a:prstGeom>
          <a:solidFill>
            <a:schemeClr val="bg1"/>
          </a:solidFill>
        </p:spPr>
        <p:txBody>
          <a:bodyPr wrap="square" rtlCol="0">
            <a:spAutoFit/>
          </a:bodyPr>
          <a:lstStyle/>
          <a:p>
            <a:r>
              <a:rPr lang="en-US" sz="1600" dirty="0"/>
              <a:t>    Online/Not     Teacher Present/Not     Synch/</a:t>
            </a:r>
            <a:r>
              <a:rPr lang="en-US" sz="1600" dirty="0" err="1"/>
              <a:t>Asynch</a:t>
            </a:r>
            <a:endParaRPr lang="en-US" sz="1600" dirty="0"/>
          </a:p>
        </p:txBody>
      </p:sp>
    </p:spTree>
    <p:extLst>
      <p:ext uri="{BB962C8B-B14F-4D97-AF65-F5344CB8AC3E}">
        <p14:creationId xmlns:p14="http://schemas.microsoft.com/office/powerpoint/2010/main" val="386402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663154-E241-F943-9AAA-734FFD95E86E}"/>
              </a:ext>
            </a:extLst>
          </p:cNvPr>
          <p:cNvSpPr txBox="1"/>
          <p:nvPr/>
        </p:nvSpPr>
        <p:spPr>
          <a:xfrm>
            <a:off x="751875" y="898395"/>
            <a:ext cx="9390712" cy="523220"/>
          </a:xfrm>
          <a:prstGeom prst="rect">
            <a:avLst/>
          </a:prstGeom>
          <a:noFill/>
        </p:spPr>
        <p:txBody>
          <a:bodyPr wrap="none" rtlCol="0">
            <a:spAutoFit/>
          </a:bodyPr>
          <a:lstStyle/>
          <a:p>
            <a:r>
              <a:rPr lang="en-US" sz="2800" dirty="0">
                <a:solidFill>
                  <a:srgbClr val="C00000"/>
                </a:solidFill>
                <a:latin typeface="Century Gothic" panose="020B0502020202020204" pitchFamily="34" charset="0"/>
              </a:rPr>
              <a:t>Week 3  Activity 3: Collaborative knowledge-building</a:t>
            </a:r>
          </a:p>
        </p:txBody>
      </p:sp>
      <p:sp>
        <p:nvSpPr>
          <p:cNvPr id="5" name="TextBox 4">
            <a:extLst>
              <a:ext uri="{FF2B5EF4-FFF2-40B4-BE49-F238E27FC236}">
                <a16:creationId xmlns:a16="http://schemas.microsoft.com/office/drawing/2014/main" id="{8C7715CE-4C44-6D4F-97A3-DFDDE9F6CD39}"/>
              </a:ext>
            </a:extLst>
          </p:cNvPr>
          <p:cNvSpPr txBox="1"/>
          <p:nvPr/>
        </p:nvSpPr>
        <p:spPr>
          <a:xfrm>
            <a:off x="617778" y="2152347"/>
            <a:ext cx="2306782" cy="3714877"/>
          </a:xfrm>
          <a:prstGeom prst="rect">
            <a:avLst/>
          </a:prstGeom>
          <a:noFill/>
        </p:spPr>
        <p:txBody>
          <a:bodyPr wrap="square" rtlCol="0">
            <a:noAutofit/>
          </a:bodyPr>
          <a:lstStyle/>
          <a:p>
            <a:r>
              <a:rPr lang="en-US" sz="2400" dirty="0">
                <a:latin typeface="Calibri" panose="020F0502020204030204" pitchFamily="34" charset="0"/>
                <a:cs typeface="Calibri" panose="020F0502020204030204" pitchFamily="34" charset="0"/>
              </a:rPr>
              <a:t>Peer sharing and review:</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Building a collaborative community of teaching and learning innovation</a:t>
            </a:r>
          </a:p>
          <a:p>
            <a:endParaRPr lang="en-US" sz="2400" dirty="0">
              <a:latin typeface="Calibri" panose="020F0502020204030204" pitchFamily="34" charset="0"/>
              <a:cs typeface="Calibri" panose="020F0502020204030204" pitchFamily="34"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B2BE6627-DD65-6345-A74C-589FF53C1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60" y="1806336"/>
            <a:ext cx="8686800" cy="4406900"/>
          </a:xfrm>
          <a:prstGeom prst="rect">
            <a:avLst/>
          </a:prstGeom>
          <a:ln>
            <a:solidFill>
              <a:schemeClr val="bg1">
                <a:lumMod val="65000"/>
              </a:schemeClr>
            </a:solidFill>
          </a:ln>
        </p:spPr>
      </p:pic>
      <p:pic>
        <p:nvPicPr>
          <p:cNvPr id="9" name="Picture 8" descr="A screenshot of a computer&#10;&#10;Description automatically generated with medium confidence">
            <a:extLst>
              <a:ext uri="{FF2B5EF4-FFF2-40B4-BE49-F238E27FC236}">
                <a16:creationId xmlns:a16="http://schemas.microsoft.com/office/drawing/2014/main" id="{F53A55E2-5404-A1FE-8B53-812A64491296}"/>
              </a:ext>
            </a:extLst>
          </p:cNvPr>
          <p:cNvPicPr>
            <a:picLocks noChangeAspect="1"/>
          </p:cNvPicPr>
          <p:nvPr/>
        </p:nvPicPr>
        <p:blipFill>
          <a:blip r:embed="rId4"/>
          <a:stretch>
            <a:fillRect/>
          </a:stretch>
        </p:blipFill>
        <p:spPr>
          <a:xfrm>
            <a:off x="6839211" y="1422399"/>
            <a:ext cx="5349755" cy="5404469"/>
          </a:xfrm>
          <a:prstGeom prst="rect">
            <a:avLst/>
          </a:prstGeom>
          <a:ln>
            <a:solidFill>
              <a:schemeClr val="accent1"/>
            </a:solidFill>
          </a:ln>
        </p:spPr>
      </p:pic>
      <p:sp>
        <p:nvSpPr>
          <p:cNvPr id="2" name="Rounded Rectangular Callout 1">
            <a:extLst>
              <a:ext uri="{FF2B5EF4-FFF2-40B4-BE49-F238E27FC236}">
                <a16:creationId xmlns:a16="http://schemas.microsoft.com/office/drawing/2014/main" id="{28CF7486-C6F4-CFFB-E8DB-70F651C3F7DD}"/>
              </a:ext>
            </a:extLst>
          </p:cNvPr>
          <p:cNvSpPr/>
          <p:nvPr/>
        </p:nvSpPr>
        <p:spPr>
          <a:xfrm>
            <a:off x="6838517" y="2745864"/>
            <a:ext cx="5167034" cy="3281479"/>
          </a:xfrm>
          <a:prstGeom prst="wedgeRoundRectCallout">
            <a:avLst>
              <a:gd name="adj1" fmla="val 43869"/>
              <a:gd name="adj2" fmla="val -81041"/>
              <a:gd name="adj3" fmla="val 16667"/>
            </a:avLst>
          </a:prstGeom>
          <a:gradFill flip="none" rotWithShape="1">
            <a:gsLst>
              <a:gs pos="0">
                <a:schemeClr val="bg1"/>
              </a:gs>
              <a:gs pos="100000">
                <a:schemeClr val="accent5">
                  <a:lumMod val="60000"/>
                  <a:lumOff val="40000"/>
                </a:schemeClr>
              </a:gs>
            </a:gsLst>
            <a:path path="circle">
              <a:fillToRect l="50000" t="50000" r="50000" b="50000"/>
            </a:path>
            <a:tileRect/>
          </a:gradFill>
          <a:ln w="19050"/>
        </p:spPr>
        <p:style>
          <a:lnRef idx="2">
            <a:schemeClr val="accent1"/>
          </a:lnRef>
          <a:fillRef idx="1">
            <a:schemeClr val="lt1"/>
          </a:fillRef>
          <a:effectRef idx="0">
            <a:schemeClr val="accent1"/>
          </a:effectRef>
          <a:fontRef idx="minor">
            <a:schemeClr val="dk1"/>
          </a:fontRef>
        </p:style>
        <p:txBody>
          <a:bodyPr rtlCol="0" anchor="ctr"/>
          <a:lstStyle/>
          <a:p>
            <a:r>
              <a:rPr lang="en-GB" sz="2400" dirty="0">
                <a:solidFill>
                  <a:schemeClr val="accent5">
                    <a:lumMod val="50000"/>
                  </a:schemeClr>
                </a:solidFill>
                <a:ea typeface="Calibri" panose="020F0502020204030204" pitchFamily="34" charset="0"/>
                <a:cs typeface="Times New Roman" panose="02020603050405020304" pitchFamily="18" charset="0"/>
              </a:rPr>
              <a:t>“to improve the connection between teaching, learning and technology, bringing together the leading experts in higher education, with the goal of improving and enabling quality technological academic instruction”</a:t>
            </a:r>
            <a:endParaRPr lang="en-GB" sz="2400" dirty="0">
              <a:solidFill>
                <a:schemeClr val="accent5">
                  <a:lumMod val="50000"/>
                </a:schemeClr>
              </a:solidFill>
              <a:effectLst/>
              <a:ea typeface="Calibri" panose="020F0502020204030204" pitchFamily="34" charset="0"/>
              <a:cs typeface="Times New Roman" panose="02020603050405020304" pitchFamily="18" charset="0"/>
            </a:endParaRPr>
          </a:p>
          <a:p>
            <a:pPr algn="r"/>
            <a:r>
              <a:rPr lang="en-GB" sz="2400" dirty="0">
                <a:solidFill>
                  <a:schemeClr val="accent5">
                    <a:lumMod val="50000"/>
                  </a:schemeClr>
                </a:solidFill>
                <a:cs typeface="Times New Roman" panose="02020603050405020304" pitchFamily="18" charset="0"/>
              </a:rPr>
              <a:t>MEITAL aims</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317317BA-CA61-3F3F-A5C4-D0D503CFDBDF}"/>
              </a:ext>
            </a:extLst>
          </p:cNvPr>
          <p:cNvSpPr txBox="1"/>
          <p:nvPr/>
        </p:nvSpPr>
        <p:spPr>
          <a:xfrm>
            <a:off x="502530" y="6167069"/>
            <a:ext cx="5473012" cy="369332"/>
          </a:xfrm>
          <a:prstGeom prst="rect">
            <a:avLst/>
          </a:prstGeom>
          <a:noFill/>
        </p:spPr>
        <p:txBody>
          <a:bodyPr wrap="square" rtlCol="0">
            <a:spAutoFit/>
          </a:bodyPr>
          <a:lstStyle/>
          <a:p>
            <a:endParaRPr lang="en-US" dirty="0"/>
          </a:p>
        </p:txBody>
      </p:sp>
      <p:sp>
        <p:nvSpPr>
          <p:cNvPr id="11" name="Rounded Rectangular Callout 10">
            <a:extLst>
              <a:ext uri="{FF2B5EF4-FFF2-40B4-BE49-F238E27FC236}">
                <a16:creationId xmlns:a16="http://schemas.microsoft.com/office/drawing/2014/main" id="{C72FFDD4-9E48-D67C-363F-11E5B23A3F2C}"/>
              </a:ext>
            </a:extLst>
          </p:cNvPr>
          <p:cNvSpPr/>
          <p:nvPr/>
        </p:nvSpPr>
        <p:spPr>
          <a:xfrm>
            <a:off x="7058068" y="1960242"/>
            <a:ext cx="4703496" cy="1778935"/>
          </a:xfrm>
          <a:prstGeom prst="wedgeRoundRectCallout">
            <a:avLst>
              <a:gd name="adj1" fmla="val -54988"/>
              <a:gd name="adj2" fmla="val -87180"/>
              <a:gd name="adj3" fmla="val 16667"/>
            </a:avLst>
          </a:prstGeom>
          <a:gradFill flip="none" rotWithShape="1">
            <a:gsLst>
              <a:gs pos="0">
                <a:schemeClr val="bg1"/>
              </a:gs>
              <a:gs pos="99000">
                <a:schemeClr val="accent2">
                  <a:lumMod val="40000"/>
                  <a:lumOff val="60000"/>
                </a:schemeClr>
              </a:gs>
            </a:gsLst>
            <a:path path="circle">
              <a:fillToRect l="50000" t="50000" r="50000" b="50000"/>
            </a:path>
            <a:tileRect/>
          </a:gradFill>
          <a:ln w="19050"/>
        </p:spPr>
        <p:style>
          <a:lnRef idx="2">
            <a:schemeClr val="accent1"/>
          </a:lnRef>
          <a:fillRef idx="1">
            <a:schemeClr val="lt1"/>
          </a:fillRef>
          <a:effectRef idx="0">
            <a:schemeClr val="accent1"/>
          </a:effectRef>
          <a:fontRef idx="minor">
            <a:schemeClr val="dk1"/>
          </a:fontRef>
        </p:style>
        <p:txBody>
          <a:bodyPr rtlCol="0" anchor="ctr"/>
          <a:lstStyle/>
          <a:p>
            <a:r>
              <a:rPr lang="en-GB" sz="2400" i="1" dirty="0">
                <a:latin typeface="Helvetica" pitchFamily="2" charset="0"/>
              </a:rPr>
              <a:t>“the</a:t>
            </a:r>
            <a:r>
              <a:rPr lang="en-GB" sz="2400" dirty="0">
                <a:latin typeface="Helvetica" pitchFamily="2" charset="0"/>
              </a:rPr>
              <a:t> </a:t>
            </a:r>
            <a:r>
              <a:rPr lang="en-GB" sz="2400" i="1" dirty="0">
                <a:latin typeface="Helvetica" pitchFamily="2" charset="0"/>
              </a:rPr>
              <a:t>democratization</a:t>
            </a:r>
            <a:r>
              <a:rPr lang="en-GB" sz="2400" dirty="0">
                <a:latin typeface="Helvetica" pitchFamily="2" charset="0"/>
              </a:rPr>
              <a:t> </a:t>
            </a:r>
            <a:r>
              <a:rPr lang="en-GB" sz="2400" i="1" dirty="0">
                <a:latin typeface="Helvetica" pitchFamily="2" charset="0"/>
              </a:rPr>
              <a:t>of</a:t>
            </a:r>
            <a:r>
              <a:rPr lang="en-GB" sz="2400" dirty="0">
                <a:latin typeface="Helvetica" pitchFamily="2" charset="0"/>
              </a:rPr>
              <a:t> </a:t>
            </a:r>
            <a:r>
              <a:rPr lang="en-GB" sz="2400" i="1" dirty="0">
                <a:latin typeface="Helvetica" pitchFamily="2" charset="0"/>
              </a:rPr>
              <a:t>innovative</a:t>
            </a:r>
            <a:r>
              <a:rPr lang="en-GB" sz="2400" dirty="0">
                <a:latin typeface="Helvetica" pitchFamily="2" charset="0"/>
              </a:rPr>
              <a:t> </a:t>
            </a:r>
            <a:r>
              <a:rPr lang="en-GB" sz="2400" i="1" dirty="0">
                <a:latin typeface="Helvetica" pitchFamily="2" charset="0"/>
              </a:rPr>
              <a:t>capacity”</a:t>
            </a:r>
            <a:endParaRPr lang="en-GB" sz="2400" dirty="0">
              <a:latin typeface="Helvetica" pitchFamily="2" charset="0"/>
            </a:endParaRPr>
          </a:p>
          <a:p>
            <a:r>
              <a:rPr lang="en-US" sz="2400" dirty="0"/>
              <a:t>(</a:t>
            </a:r>
            <a:r>
              <a:rPr lang="en-US" sz="2400" dirty="0" err="1"/>
              <a:t>Scardamalia</a:t>
            </a:r>
            <a:r>
              <a:rPr lang="en-US" sz="2400" dirty="0"/>
              <a:t> &amp; Bereiter, 2010:11)</a:t>
            </a:r>
          </a:p>
        </p:txBody>
      </p:sp>
      <p:pic>
        <p:nvPicPr>
          <p:cNvPr id="12" name="Picture 11" descr="A close-up of a logo&#10;&#10;Description automatically generated with low confidence">
            <a:extLst>
              <a:ext uri="{FF2B5EF4-FFF2-40B4-BE49-F238E27FC236}">
                <a16:creationId xmlns:a16="http://schemas.microsoft.com/office/drawing/2014/main" id="{F5205CD2-B4B5-0DD2-4F8D-83CE739E0589}"/>
              </a:ext>
            </a:extLst>
          </p:cNvPr>
          <p:cNvPicPr>
            <a:picLocks noChangeAspect="1"/>
          </p:cNvPicPr>
          <p:nvPr/>
        </p:nvPicPr>
        <p:blipFill>
          <a:blip r:embed="rId5"/>
          <a:stretch>
            <a:fillRect/>
          </a:stretch>
        </p:blipFill>
        <p:spPr>
          <a:xfrm>
            <a:off x="10670937" y="25906"/>
            <a:ext cx="1521063" cy="1709953"/>
          </a:xfrm>
          <a:prstGeom prst="rect">
            <a:avLst/>
          </a:prstGeom>
        </p:spPr>
      </p:pic>
    </p:spTree>
    <p:extLst>
      <p:ext uri="{BB962C8B-B14F-4D97-AF65-F5344CB8AC3E}">
        <p14:creationId xmlns:p14="http://schemas.microsoft.com/office/powerpoint/2010/main" val="29548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6802-E32A-CA08-5C35-63B9C927A2C7}"/>
              </a:ext>
            </a:extLst>
          </p:cNvPr>
          <p:cNvSpPr>
            <a:spLocks noGrp="1"/>
          </p:cNvSpPr>
          <p:nvPr>
            <p:ph type="title"/>
          </p:nvPr>
        </p:nvSpPr>
        <p:spPr>
          <a:xfrm>
            <a:off x="6845300" y="999164"/>
            <a:ext cx="4726054" cy="1760126"/>
          </a:xfrm>
        </p:spPr>
        <p:txBody>
          <a:bodyPr anchor="t">
            <a:noAutofit/>
          </a:bodyPr>
          <a:lstStyle/>
          <a:p>
            <a:r>
              <a:rPr lang="en-GB" sz="4000" dirty="0"/>
              <a:t>How does digital technology improve learning?</a:t>
            </a:r>
            <a:endParaRPr lang="en-US" sz="4000" dirty="0"/>
          </a:p>
        </p:txBody>
      </p:sp>
      <p:sp>
        <p:nvSpPr>
          <p:cNvPr id="4" name="Text Placeholder 3">
            <a:extLst>
              <a:ext uri="{FF2B5EF4-FFF2-40B4-BE49-F238E27FC236}">
                <a16:creationId xmlns:a16="http://schemas.microsoft.com/office/drawing/2014/main" id="{1B113FED-4B2C-B73B-0E16-8C23A77BB47D}"/>
              </a:ext>
            </a:extLst>
          </p:cNvPr>
          <p:cNvSpPr>
            <a:spLocks noGrp="1"/>
          </p:cNvSpPr>
          <p:nvPr>
            <p:ph type="body" sz="half" idx="2"/>
          </p:nvPr>
        </p:nvSpPr>
        <p:spPr>
          <a:xfrm>
            <a:off x="6845299" y="2838803"/>
            <a:ext cx="3940889" cy="3224070"/>
          </a:xfrm>
        </p:spPr>
        <p:txBody>
          <a:bodyPr>
            <a:noAutofit/>
          </a:bodyPr>
          <a:lstStyle/>
          <a:p>
            <a:r>
              <a:rPr lang="en-US" sz="2800" dirty="0">
                <a:solidFill>
                  <a:srgbClr val="C00000"/>
                </a:solidFill>
              </a:rPr>
              <a:t>Learning through</a:t>
            </a:r>
          </a:p>
          <a:p>
            <a:pPr marL="457200" indent="-457200">
              <a:buFont typeface="Arial" panose="020B0604020202020204" pitchFamily="34" charset="0"/>
              <a:buChar char="•"/>
            </a:pPr>
            <a:r>
              <a:rPr lang="en-US" sz="2800" dirty="0">
                <a:solidFill>
                  <a:srgbClr val="C00000"/>
                </a:solidFill>
              </a:rPr>
              <a:t>Inquiry/Investigation</a:t>
            </a:r>
          </a:p>
          <a:p>
            <a:pPr marL="457200" indent="-457200">
              <a:buFont typeface="Arial" panose="020B0604020202020204" pitchFamily="34" charset="0"/>
              <a:buChar char="•"/>
            </a:pPr>
            <a:r>
              <a:rPr lang="en-US" sz="2800" dirty="0">
                <a:solidFill>
                  <a:srgbClr val="C00000"/>
                </a:solidFill>
              </a:rPr>
              <a:t>Discussion</a:t>
            </a:r>
          </a:p>
          <a:p>
            <a:pPr marL="457200" indent="-457200">
              <a:buFont typeface="Arial" panose="020B0604020202020204" pitchFamily="34" charset="0"/>
              <a:buChar char="•"/>
            </a:pPr>
            <a:r>
              <a:rPr lang="en-US" sz="2800" dirty="0">
                <a:solidFill>
                  <a:srgbClr val="C00000"/>
                </a:solidFill>
              </a:rPr>
              <a:t>Practice</a:t>
            </a:r>
          </a:p>
          <a:p>
            <a:pPr marL="457200" indent="-457200">
              <a:buFont typeface="Arial" panose="020B0604020202020204" pitchFamily="34" charset="0"/>
              <a:buChar char="•"/>
            </a:pPr>
            <a:r>
              <a:rPr lang="en-US" sz="2800" dirty="0">
                <a:solidFill>
                  <a:srgbClr val="C00000"/>
                </a:solidFill>
              </a:rPr>
              <a:t>Collaboration</a:t>
            </a:r>
          </a:p>
          <a:p>
            <a:pPr marL="457200" indent="-457200">
              <a:buFont typeface="Arial" panose="020B0604020202020204" pitchFamily="34" charset="0"/>
              <a:buChar char="•"/>
            </a:pPr>
            <a:r>
              <a:rPr lang="en-US" sz="2800" dirty="0">
                <a:solidFill>
                  <a:srgbClr val="C00000"/>
                </a:solidFill>
              </a:rPr>
              <a:t>Production</a:t>
            </a:r>
          </a:p>
        </p:txBody>
      </p:sp>
      <p:pic>
        <p:nvPicPr>
          <p:cNvPr id="10" name="Picture Placeholder 9" descr="Background pattern&#10;&#10;Description automatically generated with medium confidence">
            <a:extLst>
              <a:ext uri="{FF2B5EF4-FFF2-40B4-BE49-F238E27FC236}">
                <a16:creationId xmlns:a16="http://schemas.microsoft.com/office/drawing/2014/main" id="{E0B7094D-1F37-DA88-675A-B6BE0A70C3A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6776" r="6776"/>
          <a:stretch>
            <a:fillRect/>
          </a:stretch>
        </p:blipFill>
        <p:spPr>
          <a:xfrm>
            <a:off x="620646" y="1149351"/>
            <a:ext cx="5685664" cy="4489452"/>
          </a:xfrm>
          <a:effectLst>
            <a:softEdge rad="155257"/>
          </a:effectLst>
        </p:spPr>
      </p:pic>
    </p:spTree>
    <p:extLst>
      <p:ext uri="{BB962C8B-B14F-4D97-AF65-F5344CB8AC3E}">
        <p14:creationId xmlns:p14="http://schemas.microsoft.com/office/powerpoint/2010/main" val="2722383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835EB35-10E1-A741-8BB6-A73EBED98582}"/>
              </a:ext>
            </a:extLst>
          </p:cNvPr>
          <p:cNvSpPr txBox="1"/>
          <p:nvPr/>
        </p:nvSpPr>
        <p:spPr>
          <a:xfrm>
            <a:off x="430484" y="492121"/>
            <a:ext cx="10003123" cy="584775"/>
          </a:xfrm>
          <a:prstGeom prst="rect">
            <a:avLst/>
          </a:prstGeom>
          <a:noFill/>
        </p:spPr>
        <p:txBody>
          <a:bodyPr wrap="none" rtlCol="0">
            <a:spAutoFit/>
          </a:bodyPr>
          <a:lstStyle/>
          <a:p>
            <a:r>
              <a:rPr lang="en-US" sz="3200" dirty="0">
                <a:solidFill>
                  <a:srgbClr val="7030A0"/>
                </a:solidFill>
              </a:rPr>
              <a:t>A ‘Co-design’ Theory of Change for professionals innovating</a:t>
            </a:r>
          </a:p>
        </p:txBody>
      </p:sp>
      <p:sp>
        <p:nvSpPr>
          <p:cNvPr id="4" name="TextBox 3">
            <a:extLst>
              <a:ext uri="{FF2B5EF4-FFF2-40B4-BE49-F238E27FC236}">
                <a16:creationId xmlns:a16="http://schemas.microsoft.com/office/drawing/2014/main" id="{89813CF3-AABC-C25B-B295-E47CA5EDF51D}"/>
              </a:ext>
            </a:extLst>
          </p:cNvPr>
          <p:cNvSpPr txBox="1"/>
          <p:nvPr/>
        </p:nvSpPr>
        <p:spPr>
          <a:xfrm>
            <a:off x="430484" y="1076896"/>
            <a:ext cx="6314874" cy="1015663"/>
          </a:xfrm>
          <a:prstGeom prst="rect">
            <a:avLst/>
          </a:prstGeom>
          <a:noFill/>
        </p:spPr>
        <p:txBody>
          <a:bodyPr wrap="square" rtlCol="0">
            <a:spAutoFit/>
          </a:bodyPr>
          <a:lstStyle/>
          <a:p>
            <a:r>
              <a:rPr lang="en-US" sz="2000" dirty="0"/>
              <a:t>To achieve engagement with the intended audience, inclusion of partner knowledges, and long-term impact, a collaborative approach is needed from the start.</a:t>
            </a:r>
          </a:p>
        </p:txBody>
      </p:sp>
      <p:cxnSp>
        <p:nvCxnSpPr>
          <p:cNvPr id="21" name="Curved Connector 20">
            <a:extLst>
              <a:ext uri="{FF2B5EF4-FFF2-40B4-BE49-F238E27FC236}">
                <a16:creationId xmlns:a16="http://schemas.microsoft.com/office/drawing/2014/main" id="{26AF4E95-F6D6-F6AB-CA92-8F4C74EFC444}"/>
              </a:ext>
            </a:extLst>
          </p:cNvPr>
          <p:cNvCxnSpPr>
            <a:cxnSpLocks/>
          </p:cNvCxnSpPr>
          <p:nvPr/>
        </p:nvCxnSpPr>
        <p:spPr>
          <a:xfrm>
            <a:off x="6549167" y="5796766"/>
            <a:ext cx="1778397" cy="569113"/>
          </a:xfrm>
          <a:prstGeom prst="curvedConnector3">
            <a:avLst/>
          </a:prstGeom>
          <a:ln w="12700">
            <a:solidFill>
              <a:srgbClr val="57257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608781CB-2072-1DE3-0DB0-40AD67CE3488}"/>
              </a:ext>
            </a:extLst>
          </p:cNvPr>
          <p:cNvCxnSpPr>
            <a:cxnSpLocks/>
          </p:cNvCxnSpPr>
          <p:nvPr/>
        </p:nvCxnSpPr>
        <p:spPr>
          <a:xfrm flipV="1">
            <a:off x="6414052" y="2534149"/>
            <a:ext cx="658538" cy="532669"/>
          </a:xfrm>
          <a:prstGeom prst="curvedConnector3">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10">
            <a:extLst>
              <a:ext uri="{FF2B5EF4-FFF2-40B4-BE49-F238E27FC236}">
                <a16:creationId xmlns:a16="http://schemas.microsoft.com/office/drawing/2014/main" id="{FE29F664-39C8-9C31-1A67-2D81D3779A7B}"/>
              </a:ext>
            </a:extLst>
          </p:cNvPr>
          <p:cNvGraphicFramePr>
            <a:graphicFrameLocks noGrp="1"/>
          </p:cNvGraphicFramePr>
          <p:nvPr/>
        </p:nvGraphicFramePr>
        <p:xfrm>
          <a:off x="583413" y="2298190"/>
          <a:ext cx="6161944" cy="4145280"/>
        </p:xfrm>
        <a:graphic>
          <a:graphicData uri="http://schemas.openxmlformats.org/drawingml/2006/table">
            <a:tbl>
              <a:tblPr firstRow="1" bandRow="1">
                <a:tableStyleId>{72833802-FEF1-4C79-8D5D-14CF1EAF98D9}</a:tableStyleId>
              </a:tblPr>
              <a:tblGrid>
                <a:gridCol w="1502992">
                  <a:extLst>
                    <a:ext uri="{9D8B030D-6E8A-4147-A177-3AD203B41FA5}">
                      <a16:colId xmlns:a16="http://schemas.microsoft.com/office/drawing/2014/main" val="3860949422"/>
                    </a:ext>
                  </a:extLst>
                </a:gridCol>
                <a:gridCol w="4658952">
                  <a:extLst>
                    <a:ext uri="{9D8B030D-6E8A-4147-A177-3AD203B41FA5}">
                      <a16:colId xmlns:a16="http://schemas.microsoft.com/office/drawing/2014/main" val="918542019"/>
                    </a:ext>
                  </a:extLst>
                </a:gridCol>
              </a:tblGrid>
              <a:tr h="370840">
                <a:tc>
                  <a:txBody>
                    <a:bodyPr/>
                    <a:lstStyle/>
                    <a:p>
                      <a:r>
                        <a:rPr lang="en-US" sz="2000" dirty="0">
                          <a:solidFill>
                            <a:schemeClr val="bg1"/>
                          </a:solidFill>
                        </a:rPr>
                        <a:t>Stage</a:t>
                      </a:r>
                    </a:p>
                  </a:txBody>
                  <a:tcPr>
                    <a:solidFill>
                      <a:srgbClr val="57257F"/>
                    </a:solidFill>
                  </a:tcPr>
                </a:tc>
                <a:tc>
                  <a:txBody>
                    <a:bodyPr/>
                    <a:lstStyle/>
                    <a:p>
                      <a:r>
                        <a:rPr lang="en-US" sz="2000" dirty="0"/>
                        <a:t>Professional Development process</a:t>
                      </a:r>
                    </a:p>
                  </a:txBody>
                  <a:tcPr>
                    <a:solidFill>
                      <a:srgbClr val="57257F"/>
                    </a:solidFill>
                  </a:tcPr>
                </a:tc>
                <a:extLst>
                  <a:ext uri="{0D108BD9-81ED-4DB2-BD59-A6C34878D82A}">
                    <a16:rowId xmlns:a16="http://schemas.microsoft.com/office/drawing/2014/main" val="1108099088"/>
                  </a:ext>
                </a:extLst>
              </a:tr>
              <a:tr h="37084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u="none" strike="noStrike" kern="1200" cap="none" spc="0" normalizeH="0" baseline="0" noProof="0" dirty="0">
                          <a:ln>
                            <a:noFill/>
                          </a:ln>
                          <a:solidFill>
                            <a:srgbClr val="00B050"/>
                          </a:solidFill>
                          <a:effectLst/>
                          <a:uLnTx/>
                          <a:uFillTx/>
                        </a:rPr>
                        <a:t>Engage	</a:t>
                      </a:r>
                      <a:endParaRPr kumimoji="0" lang="en-GB" sz="2000" b="0" i="0" u="none" strike="noStrike" kern="1200" cap="none" spc="0" normalizeH="0" baseline="0" noProof="0" dirty="0">
                        <a:ln>
                          <a:noFill/>
                        </a:ln>
                        <a:solidFill>
                          <a:srgbClr val="00B050"/>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u="none" strike="noStrike" kern="1200" cap="none" spc="0" normalizeH="0" baseline="0" noProof="0" dirty="0">
                          <a:ln>
                            <a:noFill/>
                          </a:ln>
                          <a:solidFill>
                            <a:srgbClr val="00B050"/>
                          </a:solidFill>
                          <a:effectLst/>
                          <a:uLnTx/>
                          <a:uFillTx/>
                        </a:rPr>
                        <a:t>Collaboration with NGOs to demonstrate CBR practices in the </a:t>
                      </a:r>
                      <a:r>
                        <a:rPr kumimoji="0" lang="en-GB" sz="2000" b="0" u="none" strike="noStrike" kern="1200" cap="none" spc="0" normalizeH="0" baseline="0" noProof="0" dirty="0" err="1">
                          <a:ln>
                            <a:noFill/>
                          </a:ln>
                          <a:solidFill>
                            <a:srgbClr val="00B050"/>
                          </a:solidFill>
                          <a:effectLst/>
                          <a:uLnTx/>
                          <a:uFillTx/>
                        </a:rPr>
                        <a:t>CoMOOC</a:t>
                      </a:r>
                      <a:endParaRPr kumimoji="0" lang="en-GB" sz="2000" b="0" u="none" strike="noStrike" kern="1200" cap="none" spc="0" normalizeH="0" baseline="0" noProof="0" dirty="0">
                        <a:ln>
                          <a:noFill/>
                        </a:ln>
                        <a:solidFill>
                          <a:srgbClr val="00B050"/>
                        </a:solidFill>
                        <a:effectLst/>
                        <a:uLnTx/>
                        <a:uFillTx/>
                      </a:endParaRPr>
                    </a:p>
                  </a:txBody>
                  <a:tcPr/>
                </a:tc>
                <a:extLst>
                  <a:ext uri="{0D108BD9-81ED-4DB2-BD59-A6C34878D82A}">
                    <a16:rowId xmlns:a16="http://schemas.microsoft.com/office/drawing/2014/main" val="1889968656"/>
                  </a:ext>
                </a:extLst>
              </a:tr>
              <a:tr h="370840">
                <a:tc>
                  <a:txBody>
                    <a:bodyPr/>
                    <a:lstStyle/>
                    <a:p>
                      <a:r>
                        <a:rPr lang="en-US" sz="2000" dirty="0">
                          <a:solidFill>
                            <a:srgbClr val="00B0F0"/>
                          </a:solidFill>
                        </a:rPr>
                        <a:t>Develop</a:t>
                      </a:r>
                    </a:p>
                  </a:txBody>
                  <a:tcPr/>
                </a:tc>
                <a:tc>
                  <a:txBody>
                    <a:bodyPr/>
                    <a:lstStyle/>
                    <a:p>
                      <a:r>
                        <a:rPr lang="en-US" sz="2000" dirty="0">
                          <a:solidFill>
                            <a:srgbClr val="00B0F0"/>
                          </a:solidFill>
                        </a:rPr>
                        <a:t>Collaboration with professionals to develop the </a:t>
                      </a:r>
                      <a:r>
                        <a:rPr lang="en-US" sz="2000" dirty="0" err="1">
                          <a:solidFill>
                            <a:srgbClr val="00B0F0"/>
                          </a:solidFill>
                        </a:rPr>
                        <a:t>CoMOOC</a:t>
                      </a:r>
                      <a:endParaRPr lang="en-US" sz="2000" dirty="0">
                        <a:solidFill>
                          <a:srgbClr val="00B0F0"/>
                        </a:solidFill>
                      </a:endParaRPr>
                    </a:p>
                  </a:txBody>
                  <a:tcPr/>
                </a:tc>
                <a:extLst>
                  <a:ext uri="{0D108BD9-81ED-4DB2-BD59-A6C34878D82A}">
                    <a16:rowId xmlns:a16="http://schemas.microsoft.com/office/drawing/2014/main" val="4191364787"/>
                  </a:ext>
                </a:extLst>
              </a:tr>
              <a:tr h="370840">
                <a:tc>
                  <a:txBody>
                    <a:bodyPr/>
                    <a:lstStyle/>
                    <a:p>
                      <a:r>
                        <a:rPr lang="en-US" sz="2000" dirty="0">
                          <a:solidFill>
                            <a:srgbClr val="C00000"/>
                          </a:solidFill>
                        </a:rPr>
                        <a:t>Extend</a:t>
                      </a:r>
                    </a:p>
                  </a:txBody>
                  <a:tcPr/>
                </a:tc>
                <a:tc>
                  <a:txBody>
                    <a:bodyPr/>
                    <a:lstStyle/>
                    <a:p>
                      <a:r>
                        <a:rPr lang="en-US" sz="2000" dirty="0">
                          <a:solidFill>
                            <a:srgbClr val="C00000"/>
                          </a:solidFill>
                        </a:rPr>
                        <a:t>Professionals join </a:t>
                      </a:r>
                      <a:r>
                        <a:rPr lang="en-US" sz="2000" dirty="0" err="1">
                          <a:solidFill>
                            <a:srgbClr val="C00000"/>
                          </a:solidFill>
                        </a:rPr>
                        <a:t>CoMOOC</a:t>
                      </a:r>
                      <a:r>
                        <a:rPr lang="en-US" sz="2000" dirty="0">
                          <a:solidFill>
                            <a:srgbClr val="C00000"/>
                          </a:solidFill>
                        </a:rPr>
                        <a:t> and contribute tested local solutions to the community</a:t>
                      </a:r>
                    </a:p>
                  </a:txBody>
                  <a:tcPr/>
                </a:tc>
                <a:extLst>
                  <a:ext uri="{0D108BD9-81ED-4DB2-BD59-A6C34878D82A}">
                    <a16:rowId xmlns:a16="http://schemas.microsoft.com/office/drawing/2014/main" val="2824948711"/>
                  </a:ext>
                </a:extLst>
              </a:tr>
              <a:tr h="370840">
                <a:tc>
                  <a:txBody>
                    <a:bodyPr/>
                    <a:lstStyle/>
                    <a:p>
                      <a:r>
                        <a:rPr lang="en-US" sz="2000" dirty="0">
                          <a:solidFill>
                            <a:srgbClr val="3D5EC4"/>
                          </a:solidFill>
                        </a:rPr>
                        <a:t>Embed</a:t>
                      </a:r>
                    </a:p>
                  </a:txBody>
                  <a:tcPr/>
                </a:tc>
                <a:tc>
                  <a:txBody>
                    <a:bodyPr/>
                    <a:lstStyle/>
                    <a:p>
                      <a:r>
                        <a:rPr lang="en-US" sz="2000" dirty="0">
                          <a:solidFill>
                            <a:srgbClr val="3D5EC4"/>
                          </a:solidFill>
                        </a:rPr>
                        <a:t>Activities support participants creating their own local workshops and projects</a:t>
                      </a:r>
                    </a:p>
                  </a:txBody>
                  <a:tcPr/>
                </a:tc>
                <a:extLst>
                  <a:ext uri="{0D108BD9-81ED-4DB2-BD59-A6C34878D82A}">
                    <a16:rowId xmlns:a16="http://schemas.microsoft.com/office/drawing/2014/main" val="2021108118"/>
                  </a:ext>
                </a:extLst>
              </a:tr>
              <a:tr h="370840">
                <a:tc>
                  <a:txBody>
                    <a:bodyPr/>
                    <a:lstStyle/>
                    <a:p>
                      <a:r>
                        <a:rPr lang="en-US" sz="2000" dirty="0">
                          <a:solidFill>
                            <a:srgbClr val="57257F"/>
                          </a:solidFill>
                        </a:rPr>
                        <a:t>Sustain</a:t>
                      </a:r>
                    </a:p>
                  </a:txBody>
                  <a:tcPr/>
                </a:tc>
                <a:tc>
                  <a:txBody>
                    <a:bodyPr/>
                    <a:lstStyle/>
                    <a:p>
                      <a:r>
                        <a:rPr lang="en-US" sz="2000" dirty="0">
                          <a:solidFill>
                            <a:srgbClr val="57257F"/>
                          </a:solidFill>
                        </a:rPr>
                        <a:t>Collaboration with sector actors to take responsibility for maintaining and updating the course and the shared repositories</a:t>
                      </a:r>
                    </a:p>
                  </a:txBody>
                  <a:tcPr/>
                </a:tc>
                <a:extLst>
                  <a:ext uri="{0D108BD9-81ED-4DB2-BD59-A6C34878D82A}">
                    <a16:rowId xmlns:a16="http://schemas.microsoft.com/office/drawing/2014/main" val="3284658002"/>
                  </a:ext>
                </a:extLst>
              </a:tr>
            </a:tbl>
          </a:graphicData>
        </a:graphic>
      </p:graphicFrame>
      <p:cxnSp>
        <p:nvCxnSpPr>
          <p:cNvPr id="37" name="Curved Connector 36">
            <a:extLst>
              <a:ext uri="{FF2B5EF4-FFF2-40B4-BE49-F238E27FC236}">
                <a16:creationId xmlns:a16="http://schemas.microsoft.com/office/drawing/2014/main" id="{D69A81D3-443A-662F-0A6F-E1E4481A42FE}"/>
              </a:ext>
            </a:extLst>
          </p:cNvPr>
          <p:cNvCxnSpPr>
            <a:cxnSpLocks/>
          </p:cNvCxnSpPr>
          <p:nvPr/>
        </p:nvCxnSpPr>
        <p:spPr>
          <a:xfrm flipV="1">
            <a:off x="6459806" y="4209109"/>
            <a:ext cx="830755" cy="31527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urved Connector 4">
            <a:extLst>
              <a:ext uri="{FF2B5EF4-FFF2-40B4-BE49-F238E27FC236}">
                <a16:creationId xmlns:a16="http://schemas.microsoft.com/office/drawing/2014/main" id="{2998126D-88ED-D635-8019-39272FDF3016}"/>
              </a:ext>
            </a:extLst>
          </p:cNvPr>
          <p:cNvCxnSpPr>
            <a:cxnSpLocks/>
            <a:endCxn id="8" idx="1"/>
          </p:cNvCxnSpPr>
          <p:nvPr/>
        </p:nvCxnSpPr>
        <p:spPr>
          <a:xfrm flipV="1">
            <a:off x="6549167" y="3121003"/>
            <a:ext cx="2172621" cy="569032"/>
          </a:xfrm>
          <a:prstGeom prst="curvedConnector3">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Graphical user interface, website&#10;&#10;Description automatically generated">
            <a:extLst>
              <a:ext uri="{FF2B5EF4-FFF2-40B4-BE49-F238E27FC236}">
                <a16:creationId xmlns:a16="http://schemas.microsoft.com/office/drawing/2014/main" id="{430FE093-89CB-637A-3F20-174D83DB50C3}"/>
              </a:ext>
            </a:extLst>
          </p:cNvPr>
          <p:cNvPicPr>
            <a:picLocks noChangeAspect="1"/>
          </p:cNvPicPr>
          <p:nvPr/>
        </p:nvPicPr>
        <p:blipFill>
          <a:blip r:embed="rId3"/>
          <a:stretch>
            <a:fillRect/>
          </a:stretch>
        </p:blipFill>
        <p:spPr>
          <a:xfrm>
            <a:off x="8327564" y="4979829"/>
            <a:ext cx="2820229" cy="1837096"/>
          </a:xfrm>
          <a:prstGeom prst="rect">
            <a:avLst/>
          </a:prstGeom>
          <a:ln>
            <a:solidFill>
              <a:srgbClr val="57257F"/>
            </a:solidFill>
          </a:ln>
        </p:spPr>
      </p:pic>
      <p:cxnSp>
        <p:nvCxnSpPr>
          <p:cNvPr id="28" name="Elbow Connector 27">
            <a:extLst>
              <a:ext uri="{FF2B5EF4-FFF2-40B4-BE49-F238E27FC236}">
                <a16:creationId xmlns:a16="http://schemas.microsoft.com/office/drawing/2014/main" id="{82A57BBF-7F64-05EC-B23A-0509AA88A66E}"/>
              </a:ext>
            </a:extLst>
          </p:cNvPr>
          <p:cNvCxnSpPr/>
          <p:nvPr/>
        </p:nvCxnSpPr>
        <p:spPr>
          <a:xfrm rot="10800000">
            <a:off x="631879" y="4549866"/>
            <a:ext cx="12700" cy="859829"/>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08BCF43E-AD6A-9F49-4415-E6BE23A0B669}"/>
              </a:ext>
            </a:extLst>
          </p:cNvPr>
          <p:cNvCxnSpPr/>
          <p:nvPr/>
        </p:nvCxnSpPr>
        <p:spPr>
          <a:xfrm rot="10800000">
            <a:off x="631879" y="3690036"/>
            <a:ext cx="12700" cy="859829"/>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DD6472FF-48D4-9A23-EFCE-B3B45C1AEE58}"/>
              </a:ext>
            </a:extLst>
          </p:cNvPr>
          <p:cNvCxnSpPr/>
          <p:nvPr/>
        </p:nvCxnSpPr>
        <p:spPr>
          <a:xfrm rot="10800000">
            <a:off x="631878" y="2830206"/>
            <a:ext cx="12700" cy="859829"/>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603BF68B-50D3-A55B-DC6A-2F44E9F84677}"/>
              </a:ext>
            </a:extLst>
          </p:cNvPr>
          <p:cNvCxnSpPr/>
          <p:nvPr/>
        </p:nvCxnSpPr>
        <p:spPr>
          <a:xfrm rot="10800000">
            <a:off x="631878" y="5406103"/>
            <a:ext cx="12700" cy="859829"/>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9F25F8-756D-6101-95CB-5BF6B8138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9154" y="3555671"/>
            <a:ext cx="3058145" cy="1905838"/>
          </a:xfrm>
          <a:prstGeom prst="rect">
            <a:avLst/>
          </a:prstGeom>
          <a:ln>
            <a:solidFill>
              <a:srgbClr val="C00000"/>
            </a:solidFill>
          </a:ln>
        </p:spPr>
      </p:pic>
      <p:pic>
        <p:nvPicPr>
          <p:cNvPr id="6" name="Picture 5">
            <a:extLst>
              <a:ext uri="{FF2B5EF4-FFF2-40B4-BE49-F238E27FC236}">
                <a16:creationId xmlns:a16="http://schemas.microsoft.com/office/drawing/2014/main" id="{709E91CF-A7B6-7AAE-6C0E-38379B0E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0291" y="3678837"/>
            <a:ext cx="1767688" cy="1942205"/>
          </a:xfrm>
          <a:prstGeom prst="rect">
            <a:avLst/>
          </a:prstGeom>
          <a:ln>
            <a:solidFill>
              <a:srgbClr val="3D5EC4"/>
            </a:solidFill>
          </a:ln>
        </p:spPr>
      </p:pic>
      <p:cxnSp>
        <p:nvCxnSpPr>
          <p:cNvPr id="14" name="Curved Connector 13">
            <a:extLst>
              <a:ext uri="{FF2B5EF4-FFF2-40B4-BE49-F238E27FC236}">
                <a16:creationId xmlns:a16="http://schemas.microsoft.com/office/drawing/2014/main" id="{A6069AC3-2AA6-AD3B-F20E-50952943AA87}"/>
              </a:ext>
            </a:extLst>
          </p:cNvPr>
          <p:cNvCxnSpPr>
            <a:cxnSpLocks/>
            <a:endCxn id="6" idx="1"/>
          </p:cNvCxnSpPr>
          <p:nvPr/>
        </p:nvCxnSpPr>
        <p:spPr>
          <a:xfrm flipV="1">
            <a:off x="6549167" y="4649940"/>
            <a:ext cx="3531124" cy="1020460"/>
          </a:xfrm>
          <a:prstGeom prst="curvedConnector3">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group of people sitting in a circle&#10;&#10;Description automatically generated">
            <a:extLst>
              <a:ext uri="{FF2B5EF4-FFF2-40B4-BE49-F238E27FC236}">
                <a16:creationId xmlns:a16="http://schemas.microsoft.com/office/drawing/2014/main" id="{79675F9B-2A7A-6D14-C415-93D39EBBABC4}"/>
              </a:ext>
            </a:extLst>
          </p:cNvPr>
          <p:cNvPicPr>
            <a:picLocks noChangeAspect="1"/>
          </p:cNvPicPr>
          <p:nvPr/>
        </p:nvPicPr>
        <p:blipFill>
          <a:blip r:embed="rId6"/>
          <a:stretch>
            <a:fillRect/>
          </a:stretch>
        </p:blipFill>
        <p:spPr>
          <a:xfrm>
            <a:off x="8721788" y="2313253"/>
            <a:ext cx="2154000" cy="161550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5092F940-021B-796D-02BE-BB967473B86A}"/>
              </a:ext>
            </a:extLst>
          </p:cNvPr>
          <p:cNvPicPr>
            <a:picLocks noChangeAspect="1"/>
          </p:cNvPicPr>
          <p:nvPr/>
        </p:nvPicPr>
        <p:blipFill>
          <a:blip r:embed="rId7"/>
          <a:stretch>
            <a:fillRect/>
          </a:stretch>
        </p:blipFill>
        <p:spPr>
          <a:xfrm>
            <a:off x="7072590" y="1261995"/>
            <a:ext cx="3431537" cy="1526577"/>
          </a:xfrm>
          <a:prstGeom prst="rect">
            <a:avLst/>
          </a:prstGeom>
          <a:ln>
            <a:solidFill>
              <a:srgbClr val="00B050"/>
            </a:solidFill>
          </a:ln>
        </p:spPr>
      </p:pic>
    </p:spTree>
    <p:extLst>
      <p:ext uri="{BB962C8B-B14F-4D97-AF65-F5344CB8AC3E}">
        <p14:creationId xmlns:p14="http://schemas.microsoft.com/office/powerpoint/2010/main" val="34748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00"/>
                                        <p:tgtEl>
                                          <p:spTgt spid="29"/>
                                        </p:tgtEl>
                                      </p:cBhvr>
                                    </p:animEffect>
                                  </p:childTnLst>
                                </p:cTn>
                              </p:par>
                            </p:childTnLst>
                          </p:cTn>
                        </p:par>
                        <p:par>
                          <p:cTn id="62" fill="hold">
                            <p:stCondLst>
                              <p:cond delay="1000"/>
                            </p:stCondLst>
                            <p:childTnLst>
                              <p:par>
                                <p:cTn id="63" presetID="22" presetClass="entr" presetSubtype="4" fill="hold"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par>
                          <p:cTn id="66" fill="hold">
                            <p:stCondLst>
                              <p:cond delay="1500"/>
                            </p:stCondLst>
                            <p:childTnLst>
                              <p:par>
                                <p:cTn id="67" presetID="22" presetClass="entr" presetSubtype="4"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6802-E32A-CA08-5C35-63B9C927A2C7}"/>
              </a:ext>
            </a:extLst>
          </p:cNvPr>
          <p:cNvSpPr>
            <a:spLocks noGrp="1"/>
          </p:cNvSpPr>
          <p:nvPr>
            <p:ph type="title"/>
          </p:nvPr>
        </p:nvSpPr>
        <p:spPr>
          <a:xfrm>
            <a:off x="6741418" y="1308274"/>
            <a:ext cx="4663182" cy="1906874"/>
          </a:xfrm>
        </p:spPr>
        <p:txBody>
          <a:bodyPr anchor="t">
            <a:noAutofit/>
          </a:bodyPr>
          <a:lstStyle/>
          <a:p>
            <a:r>
              <a:rPr lang="en-GB" sz="2800" dirty="0">
                <a:latin typeface="Century Gothic" panose="020B0502020202020204" pitchFamily="34" charset="0"/>
              </a:rPr>
              <a:t>Digital pedagogies could help with some of the big challenges for teaching and learning</a:t>
            </a:r>
            <a:endParaRPr lang="en-US" sz="2800" dirty="0">
              <a:latin typeface="Century Gothic" panose="020B0502020202020204" pitchFamily="34" charset="0"/>
            </a:endParaRPr>
          </a:p>
        </p:txBody>
      </p:sp>
      <p:sp>
        <p:nvSpPr>
          <p:cNvPr id="4" name="Text Placeholder 3">
            <a:extLst>
              <a:ext uri="{FF2B5EF4-FFF2-40B4-BE49-F238E27FC236}">
                <a16:creationId xmlns:a16="http://schemas.microsoft.com/office/drawing/2014/main" id="{1B113FED-4B2C-B73B-0E16-8C23A77BB47D}"/>
              </a:ext>
            </a:extLst>
          </p:cNvPr>
          <p:cNvSpPr>
            <a:spLocks noGrp="1"/>
          </p:cNvSpPr>
          <p:nvPr>
            <p:ph type="body" sz="half" idx="2"/>
          </p:nvPr>
        </p:nvSpPr>
        <p:spPr>
          <a:xfrm>
            <a:off x="6741418" y="3429000"/>
            <a:ext cx="4345682" cy="2436813"/>
          </a:xfrm>
        </p:spPr>
        <p:txBody>
          <a:bodyPr>
            <a:normAutofit lnSpcReduction="10000"/>
          </a:bodyPr>
          <a:lstStyle/>
          <a:p>
            <a:r>
              <a:rPr lang="en-US" sz="2800" dirty="0">
                <a:solidFill>
                  <a:srgbClr val="C00000"/>
                </a:solidFill>
              </a:rPr>
              <a:t>Reduce teacher workload AND improve student learning?</a:t>
            </a:r>
          </a:p>
          <a:p>
            <a:pPr marL="457200" indent="-457200">
              <a:buFont typeface="Arial" panose="020B0604020202020204" pitchFamily="34" charset="0"/>
              <a:buChar char="•"/>
            </a:pPr>
            <a:r>
              <a:rPr lang="en-US" sz="2800" dirty="0">
                <a:solidFill>
                  <a:srgbClr val="C00000"/>
                </a:solidFill>
              </a:rPr>
              <a:t>Peer review </a:t>
            </a:r>
          </a:p>
          <a:p>
            <a:pPr marL="457200" indent="-457200">
              <a:buFont typeface="Arial" panose="020B0604020202020204" pitchFamily="34" charset="0"/>
              <a:buChar char="•"/>
            </a:pPr>
            <a:r>
              <a:rPr lang="en-US" sz="2800" dirty="0">
                <a:solidFill>
                  <a:srgbClr val="C00000"/>
                </a:solidFill>
              </a:rPr>
              <a:t>Vicarious personalized learning</a:t>
            </a:r>
          </a:p>
        </p:txBody>
      </p:sp>
      <p:pic>
        <p:nvPicPr>
          <p:cNvPr id="7" name="Picture Placeholder 6" descr="A globe of networked nodes brightly lit">
            <a:extLst>
              <a:ext uri="{FF2B5EF4-FFF2-40B4-BE49-F238E27FC236}">
                <a16:creationId xmlns:a16="http://schemas.microsoft.com/office/drawing/2014/main" id="{B3F59BF5-A345-BC1D-0581-18F1DE22766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3818" r="23818"/>
          <a:stretch>
            <a:fillRect/>
          </a:stretch>
        </p:blipFill>
        <p:spPr>
          <a:xfrm>
            <a:off x="569913" y="1308274"/>
            <a:ext cx="5771893" cy="4557539"/>
          </a:xfrm>
        </p:spPr>
      </p:pic>
    </p:spTree>
    <p:extLst>
      <p:ext uri="{BB962C8B-B14F-4D97-AF65-F5344CB8AC3E}">
        <p14:creationId xmlns:p14="http://schemas.microsoft.com/office/powerpoint/2010/main" val="1459447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rgbClr val="C00000"/>
                </a:solidFill>
                <a:latin typeface="+mj-lt"/>
                <a:ea typeface="+mj-ea"/>
                <a:cs typeface="+mj-cs"/>
              </a:rPr>
              <a:t>Peer review</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0" y="2872899"/>
            <a:ext cx="4243589" cy="2988153"/>
          </a:xfrm>
        </p:spPr>
        <p:txBody>
          <a:bodyPr vert="horz" lIns="91440" tIns="45720" rIns="91440" bIns="45720" rtlCol="0">
            <a:normAutofit/>
          </a:bodyPr>
          <a:lstStyle/>
          <a:p>
            <a:pPr marL="57150"/>
            <a:r>
              <a:rPr lang="en-US" sz="3200" dirty="0">
                <a:latin typeface="+mn-lt"/>
                <a:ea typeface="+mn-ea"/>
                <a:cs typeface="+mn-cs"/>
              </a:rPr>
              <a:t>Students have more opportunities to collaborate online than is usually feasible in person – if they have the right technology</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grpSp>
        <p:nvGrpSpPr>
          <p:cNvPr id="8" name="Group 7">
            <a:extLst>
              <a:ext uri="{FF2B5EF4-FFF2-40B4-BE49-F238E27FC236}">
                <a16:creationId xmlns:a16="http://schemas.microsoft.com/office/drawing/2014/main" id="{6DD9D4AA-26DB-2834-9717-00E64B22FCAF}"/>
              </a:ext>
            </a:extLst>
          </p:cNvPr>
          <p:cNvGrpSpPr/>
          <p:nvPr/>
        </p:nvGrpSpPr>
        <p:grpSpPr>
          <a:xfrm>
            <a:off x="5183188" y="1586485"/>
            <a:ext cx="6742111" cy="4284087"/>
            <a:chOff x="4000499" y="4247808"/>
            <a:chExt cx="4042317" cy="2209800"/>
          </a:xfrm>
          <a:effectLst/>
        </p:grpSpPr>
        <p:pic>
          <p:nvPicPr>
            <p:cNvPr id="9" name="Picture 8">
              <a:extLst>
                <a:ext uri="{FF2B5EF4-FFF2-40B4-BE49-F238E27FC236}">
                  <a16:creationId xmlns:a16="http://schemas.microsoft.com/office/drawing/2014/main" id="{34849637-93B4-05DB-61FB-4B50B4E10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00" y="4666946"/>
              <a:ext cx="1037031" cy="965263"/>
            </a:xfrm>
            <a:prstGeom prst="rect">
              <a:avLst/>
            </a:prstGeom>
            <a:ln>
              <a:solidFill>
                <a:schemeClr val="accent1"/>
              </a:solidFill>
            </a:ln>
            <a:effectLst>
              <a:outerShdw blurRad="50800" dist="38100" dir="2700000" algn="tl" rotWithShape="0">
                <a:schemeClr val="accent1">
                  <a:alpha val="39000"/>
                </a:schemeClr>
              </a:outerShdw>
            </a:effectLst>
          </p:spPr>
        </p:pic>
        <p:sp>
          <p:nvSpPr>
            <p:cNvPr id="10" name="Rectangle 9">
              <a:extLst>
                <a:ext uri="{FF2B5EF4-FFF2-40B4-BE49-F238E27FC236}">
                  <a16:creationId xmlns:a16="http://schemas.microsoft.com/office/drawing/2014/main" id="{0D48A3FC-F5CA-5D6A-9376-8289407787B5}"/>
                </a:ext>
              </a:extLst>
            </p:cNvPr>
            <p:cNvSpPr/>
            <p:nvPr/>
          </p:nvSpPr>
          <p:spPr>
            <a:xfrm>
              <a:off x="5166999" y="4666946"/>
              <a:ext cx="1037031" cy="965263"/>
            </a:xfrm>
            <a:prstGeom prst="rect">
              <a:avLst/>
            </a:prstGeom>
            <a:solidFill>
              <a:schemeClr val="accent1">
                <a:lumMod val="20000"/>
                <a:lumOff val="80000"/>
                <a:alpha val="56000"/>
              </a:schemeClr>
            </a:solidFill>
            <a:ln>
              <a:noFill/>
            </a:ln>
            <a:effectLst>
              <a:outerShdw blurRad="50800" dist="50800" dir="5400000" algn="ctr" rotWithShape="0">
                <a:schemeClr val="accent1">
                  <a:lumMod val="20000"/>
                  <a:lumOff val="80000"/>
                  <a:alpha val="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5C76EFD8-47C1-3213-3969-EB38D3613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499" y="4247808"/>
              <a:ext cx="4042317" cy="2209800"/>
            </a:xfrm>
            <a:prstGeom prst="rect">
              <a:avLst/>
            </a:prstGeom>
            <a:ln>
              <a:solidFill>
                <a:schemeClr val="tx2"/>
              </a:solidFill>
            </a:ln>
            <a:effectLst>
              <a:softEdge rad="88900"/>
            </a:effectLst>
          </p:spPr>
        </p:pic>
      </p:grpSp>
    </p:spTree>
    <p:extLst>
      <p:ext uri="{BB962C8B-B14F-4D97-AF65-F5344CB8AC3E}">
        <p14:creationId xmlns:p14="http://schemas.microsoft.com/office/powerpoint/2010/main" val="2224139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AC99EC5-949F-DB49-A617-3E0CE8800EC2}"/>
              </a:ext>
            </a:extLst>
          </p:cNvPr>
          <p:cNvSpPr txBox="1"/>
          <p:nvPr/>
        </p:nvSpPr>
        <p:spPr>
          <a:xfrm>
            <a:off x="1392414" y="1817691"/>
            <a:ext cx="5758384" cy="589072"/>
          </a:xfrm>
          <a:prstGeom prst="rect">
            <a:avLst/>
          </a:prstGeom>
          <a:solidFill>
            <a:schemeClr val="bg1"/>
          </a:solidFill>
          <a:ln>
            <a:noFill/>
          </a:ln>
        </p:spPr>
        <p:txBody>
          <a:bodyPr wrap="square" rtlCol="0">
            <a:spAutoFit/>
          </a:bodyPr>
          <a:lstStyle/>
          <a:p>
            <a:pPr>
              <a:lnSpc>
                <a:spcPct val="150000"/>
              </a:lnSpc>
            </a:pPr>
            <a:r>
              <a:rPr lang="en-US" sz="2400" b="1" dirty="0">
                <a:solidFill>
                  <a:srgbClr val="C00000"/>
                </a:solidFill>
                <a:latin typeface="Calibri" panose="020F0502020204030204" pitchFamily="34" charset="0"/>
                <a:cs typeface="Calibri" panose="020F0502020204030204" pitchFamily="34" charset="0"/>
              </a:rPr>
              <a:t>Teacher sets assignment and rubric on VLE</a:t>
            </a:r>
          </a:p>
        </p:txBody>
      </p:sp>
      <p:sp>
        <p:nvSpPr>
          <p:cNvPr id="9" name="TextBox 8">
            <a:extLst>
              <a:ext uri="{FF2B5EF4-FFF2-40B4-BE49-F238E27FC236}">
                <a16:creationId xmlns:a16="http://schemas.microsoft.com/office/drawing/2014/main" id="{A345F6C0-A3C4-EB4C-BF71-BF218A3A5B3D}"/>
              </a:ext>
            </a:extLst>
          </p:cNvPr>
          <p:cNvSpPr txBox="1"/>
          <p:nvPr/>
        </p:nvSpPr>
        <p:spPr>
          <a:xfrm>
            <a:off x="1392414" y="2350875"/>
            <a:ext cx="9818984" cy="3543727"/>
          </a:xfrm>
          <a:prstGeom prst="rect">
            <a:avLst/>
          </a:prstGeom>
          <a:noFill/>
          <a:ln>
            <a:noFill/>
          </a:ln>
        </p:spPr>
        <p:txBody>
          <a:bodyPr wrap="square" rtlCol="0">
            <a:spAutoFit/>
          </a:bodyPr>
          <a:lstStyle/>
          <a:p>
            <a:pPr>
              <a:lnSpc>
                <a:spcPct val="150000"/>
              </a:lnSpc>
            </a:pPr>
            <a:r>
              <a:rPr lang="en-US" sz="2400" dirty="0">
                <a:latin typeface="Calibri" panose="020F0502020204030204" pitchFamily="34" charset="0"/>
                <a:cs typeface="Calibri" panose="020F0502020204030204" pitchFamily="34" charset="0"/>
                <a:sym typeface="Wingdings" pitchFamily="2" charset="2"/>
              </a:rPr>
              <a:t>Each s</a:t>
            </a:r>
            <a:r>
              <a:rPr lang="en-US" sz="2400" dirty="0">
                <a:latin typeface="Calibri" panose="020F0502020204030204" pitchFamily="34" charset="0"/>
                <a:cs typeface="Calibri" panose="020F0502020204030204" pitchFamily="34" charset="0"/>
              </a:rPr>
              <a:t>tudent </a:t>
            </a:r>
          </a:p>
          <a:p>
            <a:pPr marL="342900" indent="-342900">
              <a:lnSpc>
                <a:spcPct val="150000"/>
              </a:lnSpc>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produces</a:t>
            </a:r>
            <a:r>
              <a:rPr lang="en-US" sz="2400" dirty="0">
                <a:latin typeface="Calibri" panose="020F0502020204030204" pitchFamily="34" charset="0"/>
                <a:cs typeface="Calibri" panose="020F0502020204030204" pitchFamily="34" charset="0"/>
              </a:rPr>
              <a:t> </a:t>
            </a:r>
            <a:r>
              <a:rPr lang="en-US" sz="2400" dirty="0">
                <a:solidFill>
                  <a:srgbClr val="C00000"/>
                </a:solidFill>
                <a:latin typeface="Calibri" panose="020F0502020204030204" pitchFamily="34" charset="0"/>
                <a:cs typeface="Calibri" panose="020F0502020204030204" pitchFamily="34" charset="0"/>
              </a:rPr>
              <a:t>own</a:t>
            </a:r>
            <a:r>
              <a:rPr lang="en-US" sz="2400" dirty="0">
                <a:latin typeface="Calibri" panose="020F0502020204030204" pitchFamily="34" charset="0"/>
                <a:cs typeface="Calibri" panose="020F0502020204030204" pitchFamily="34" charset="0"/>
              </a:rPr>
              <a:t> answer, </a:t>
            </a:r>
          </a:p>
          <a:p>
            <a:pPr marL="342900" indent="-342900">
              <a:lnSpc>
                <a:spcPct val="150000"/>
              </a:lnSpc>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reviews</a:t>
            </a:r>
            <a:r>
              <a:rPr lang="en-US" sz="2400" dirty="0">
                <a:latin typeface="Calibri" panose="020F0502020204030204" pitchFamily="34" charset="0"/>
                <a:cs typeface="Calibri" panose="020F0502020204030204" pitchFamily="34" charset="0"/>
              </a:rPr>
              <a:t> </a:t>
            </a:r>
            <a:r>
              <a:rPr lang="en-US" sz="2400" dirty="0">
                <a:solidFill>
                  <a:srgbClr val="C00000"/>
                </a:solidFill>
                <a:latin typeface="Calibri" panose="020F0502020204030204" pitchFamily="34" charset="0"/>
                <a:cs typeface="Calibri" panose="020F0502020204030204" pitchFamily="34" charset="0"/>
              </a:rPr>
              <a:t>2 </a:t>
            </a:r>
            <a:r>
              <a:rPr lang="en-US" sz="2400" dirty="0">
                <a:latin typeface="Calibri" panose="020F0502020204030204" pitchFamily="34" charset="0"/>
                <a:cs typeface="Calibri" panose="020F0502020204030204" pitchFamily="34" charset="0"/>
              </a:rPr>
              <a:t>peers’ answers, </a:t>
            </a:r>
          </a:p>
          <a:p>
            <a:pPr marL="342900" indent="-342900">
              <a:lnSpc>
                <a:spcPct val="150000"/>
              </a:lnSpc>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revises</a:t>
            </a:r>
            <a:r>
              <a:rPr lang="en-US" sz="2400" dirty="0">
                <a:latin typeface="Calibri" panose="020F0502020204030204" pitchFamily="34" charset="0"/>
                <a:cs typeface="Calibri" panose="020F0502020204030204" pitchFamily="34" charset="0"/>
              </a:rPr>
              <a:t> </a:t>
            </a:r>
            <a:r>
              <a:rPr lang="en-US" sz="2400" dirty="0">
                <a:solidFill>
                  <a:srgbClr val="C00000"/>
                </a:solidFill>
                <a:latin typeface="Calibri" panose="020F0502020204030204" pitchFamily="34" charset="0"/>
                <a:cs typeface="Calibri" panose="020F0502020204030204" pitchFamily="34" charset="0"/>
              </a:rPr>
              <a:t>own</a:t>
            </a:r>
            <a:r>
              <a:rPr lang="en-US" sz="2400" dirty="0">
                <a:latin typeface="Calibri" panose="020F0502020204030204" pitchFamily="34" charset="0"/>
                <a:cs typeface="Calibri" panose="020F0502020204030204" pitchFamily="34" charset="0"/>
              </a:rPr>
              <a:t> after receiving 2 reviews and </a:t>
            </a:r>
            <a:r>
              <a:rPr lang="en-US" sz="2400" dirty="0">
                <a:solidFill>
                  <a:srgbClr val="C00000"/>
                </a:solidFill>
                <a:latin typeface="Calibri" panose="020F0502020204030204" pitchFamily="34" charset="0"/>
                <a:cs typeface="Calibri" panose="020F0502020204030204" pitchFamily="34" charset="0"/>
              </a:rPr>
              <a:t>doing 2 </a:t>
            </a:r>
            <a:r>
              <a:rPr lang="en-US" sz="2400" dirty="0">
                <a:latin typeface="Calibri" panose="020F0502020204030204" pitchFamily="34" charset="0"/>
                <a:cs typeface="Calibri" panose="020F0502020204030204" pitchFamily="34" charset="0"/>
              </a:rPr>
              <a:t>reviews,</a:t>
            </a:r>
          </a:p>
          <a:p>
            <a:pPr marL="342900" indent="-342900">
              <a:lnSpc>
                <a:spcPct val="150000"/>
              </a:lnSpc>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submits improved draft </a:t>
            </a:r>
            <a:r>
              <a:rPr lang="en-US" sz="2400" dirty="0">
                <a:latin typeface="Calibri" panose="020F0502020204030204" pitchFamily="34" charset="0"/>
                <a:cs typeface="Calibri" panose="020F0502020204030204" pitchFamily="34" charset="0"/>
              </a:rPr>
              <a:t>for assignment</a:t>
            </a:r>
          </a:p>
          <a:p>
            <a:pPr marL="342900" indent="-342900">
              <a:lnSpc>
                <a:spcPct val="150000"/>
              </a:lnSpc>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257175" indent="-257175">
              <a:lnSpc>
                <a:spcPct val="150000"/>
              </a:lnSpc>
              <a:buFont typeface="Wingdings" pitchFamily="2" charset="2"/>
              <a:buChar char="à"/>
            </a:pPr>
            <a:r>
              <a:rPr lang="en-US" sz="2400" b="1" dirty="0">
                <a:solidFill>
                  <a:srgbClr val="C00000"/>
                </a:solidFill>
                <a:latin typeface="Calibri" panose="020F0502020204030204" pitchFamily="34" charset="0"/>
                <a:cs typeface="Calibri" panose="020F0502020204030204" pitchFamily="34" charset="0"/>
              </a:rPr>
              <a:t> Teacher has improved assignments to grade, with no additional workload</a:t>
            </a:r>
          </a:p>
        </p:txBody>
      </p:sp>
      <p:sp>
        <p:nvSpPr>
          <p:cNvPr id="18" name="TextBox 17"/>
          <p:cNvSpPr txBox="1"/>
          <p:nvPr/>
        </p:nvSpPr>
        <p:spPr>
          <a:xfrm>
            <a:off x="983779" y="561535"/>
            <a:ext cx="10224442" cy="1002157"/>
          </a:xfrm>
          <a:prstGeom prst="rect">
            <a:avLst/>
          </a:prstGeom>
          <a:noFill/>
        </p:spPr>
        <p:txBody>
          <a:bodyPr wrap="square" rtlCol="0" anchor="ctr">
            <a:noAutofit/>
          </a:bodyPr>
          <a:lstStyle/>
          <a:p>
            <a:pPr algn="ctr"/>
            <a:r>
              <a:rPr lang="en-US" sz="2800" dirty="0">
                <a:latin typeface="Century Gothic" panose="020B0502020202020204" pitchFamily="34" charset="0"/>
              </a:rPr>
              <a:t> Engaging students in active learning: Online peer review</a:t>
            </a:r>
          </a:p>
          <a:p>
            <a:pPr algn="ctr"/>
            <a:r>
              <a:rPr lang="en-US" sz="2400" i="1" dirty="0">
                <a:latin typeface="Century Gothic" panose="020B0502020202020204" pitchFamily="34" charset="0"/>
              </a:rPr>
              <a:t>A simpler version of ‘peer instruction’</a:t>
            </a:r>
            <a:endParaRPr lang="en-US" sz="2800" i="1" dirty="0">
              <a:latin typeface="Century Gothic" panose="020B0502020202020204" pitchFamily="34" charset="0"/>
            </a:endParaRPr>
          </a:p>
        </p:txBody>
      </p:sp>
      <p:grpSp>
        <p:nvGrpSpPr>
          <p:cNvPr id="8" name="Group 7">
            <a:extLst>
              <a:ext uri="{FF2B5EF4-FFF2-40B4-BE49-F238E27FC236}">
                <a16:creationId xmlns:a16="http://schemas.microsoft.com/office/drawing/2014/main" id="{21AC23C2-824A-F945-895E-0290AAB01967}"/>
              </a:ext>
            </a:extLst>
          </p:cNvPr>
          <p:cNvGrpSpPr/>
          <p:nvPr/>
        </p:nvGrpSpPr>
        <p:grpSpPr>
          <a:xfrm>
            <a:off x="7296144" y="2112227"/>
            <a:ext cx="3728171" cy="2101252"/>
            <a:chOff x="4000499" y="4247808"/>
            <a:chExt cx="4042317" cy="2209800"/>
          </a:xfrm>
        </p:grpSpPr>
        <p:pic>
          <p:nvPicPr>
            <p:cNvPr id="14" name="Picture 13">
              <a:extLst>
                <a:ext uri="{FF2B5EF4-FFF2-40B4-BE49-F238E27FC236}">
                  <a16:creationId xmlns:a16="http://schemas.microsoft.com/office/drawing/2014/main" id="{8A702A68-43E2-3346-808D-17CDF887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00" y="4666946"/>
              <a:ext cx="1037031" cy="965263"/>
            </a:xfrm>
            <a:prstGeom prst="rect">
              <a:avLst/>
            </a:prstGeom>
            <a:ln>
              <a:solidFill>
                <a:schemeClr val="accent1"/>
              </a:solidFill>
            </a:ln>
            <a:effectLst>
              <a:outerShdw blurRad="50800" dist="38100" dir="2700000" algn="tl" rotWithShape="0">
                <a:schemeClr val="accent1">
                  <a:alpha val="39000"/>
                </a:schemeClr>
              </a:outerShdw>
            </a:effectLst>
          </p:spPr>
        </p:pic>
        <p:sp>
          <p:nvSpPr>
            <p:cNvPr id="15" name="Rectangle 14">
              <a:extLst>
                <a:ext uri="{FF2B5EF4-FFF2-40B4-BE49-F238E27FC236}">
                  <a16:creationId xmlns:a16="http://schemas.microsoft.com/office/drawing/2014/main" id="{1F82E9EE-478D-BB47-833A-B057FAC1F2A9}"/>
                </a:ext>
              </a:extLst>
            </p:cNvPr>
            <p:cNvSpPr/>
            <p:nvPr/>
          </p:nvSpPr>
          <p:spPr>
            <a:xfrm>
              <a:off x="5166999" y="4666946"/>
              <a:ext cx="1037031" cy="965263"/>
            </a:xfrm>
            <a:prstGeom prst="rect">
              <a:avLst/>
            </a:prstGeom>
            <a:solidFill>
              <a:schemeClr val="accent1">
                <a:lumMod val="20000"/>
                <a:lumOff val="80000"/>
                <a:alpha val="56000"/>
              </a:schemeClr>
            </a:solidFill>
            <a:ln>
              <a:noFill/>
            </a:ln>
            <a:effectLst>
              <a:outerShdw blurRad="50800" dist="50800" dir="5400000" algn="ctr" rotWithShape="0">
                <a:schemeClr val="accent1">
                  <a:lumMod val="20000"/>
                  <a:lumOff val="80000"/>
                  <a:alpha val="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68090D6-20ED-D046-A484-8D65418C8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499" y="4247808"/>
              <a:ext cx="4042317" cy="2209800"/>
            </a:xfrm>
            <a:prstGeom prst="rect">
              <a:avLst/>
            </a:prstGeom>
            <a:ln>
              <a:solidFill>
                <a:schemeClr val="tx2"/>
              </a:solidFill>
            </a:ln>
            <a:effectLst>
              <a:softEdge rad="88900"/>
            </a:effectLst>
          </p:spPr>
        </p:pic>
      </p:grpSp>
    </p:spTree>
    <p:extLst>
      <p:ext uri="{BB962C8B-B14F-4D97-AF65-F5344CB8AC3E}">
        <p14:creationId xmlns:p14="http://schemas.microsoft.com/office/powerpoint/2010/main" val="300581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left)">
                                      <p:cBhvr>
                                        <p:cTn id="13" dur="500"/>
                                        <p:tgtEl>
                                          <p:spTgt spid="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left)">
                                      <p:cBhvr>
                                        <p:cTn id="16" dur="500"/>
                                        <p:tgtEl>
                                          <p:spTgt spid="9">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wipe(left)">
                                      <p:cBhvr>
                                        <p:cTn id="19" dur="500"/>
                                        <p:tgtEl>
                                          <p:spTgt spid="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6" end="6"/>
                                            </p:txEl>
                                          </p:spTgt>
                                        </p:tgtEl>
                                        <p:attrNameLst>
                                          <p:attrName>style.visibility</p:attrName>
                                        </p:attrNameLst>
                                      </p:cBhvr>
                                      <p:to>
                                        <p:strVal val="visible"/>
                                      </p:to>
                                    </p:set>
                                    <p:animEffect transition="in" filter="wipe(left)">
                                      <p:cBhvr>
                                        <p:cTn id="2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97FA17-9A24-3B4F-A2DD-8ACE60A76553}"/>
              </a:ext>
            </a:extLst>
          </p:cNvPr>
          <p:cNvSpPr txBox="1"/>
          <p:nvPr/>
        </p:nvSpPr>
        <p:spPr>
          <a:xfrm>
            <a:off x="1062817" y="1734436"/>
            <a:ext cx="6777815" cy="2066400"/>
          </a:xfrm>
          <a:prstGeom prst="rect">
            <a:avLst/>
          </a:prstGeom>
          <a:solidFill>
            <a:srgbClr val="FFFFFF"/>
          </a:solidFill>
          <a:ln>
            <a:noFill/>
          </a:ln>
        </p:spPr>
        <p:txBody>
          <a:bodyPr wrap="square" rtlCol="0">
            <a:spAutoFit/>
          </a:bodyPr>
          <a:lstStyle/>
          <a:p>
            <a:pPr>
              <a:lnSpc>
                <a:spcPct val="150000"/>
              </a:lnSpc>
            </a:pPr>
            <a:r>
              <a:rPr lang="en-US" sz="2400" dirty="0">
                <a:latin typeface="Calibri" panose="020F0502020204030204" pitchFamily="34" charset="0"/>
                <a:cs typeface="Calibri" panose="020F0502020204030204" pitchFamily="34" charset="0"/>
              </a:rPr>
              <a:t>Questions and guidance for 5 students</a:t>
            </a:r>
          </a:p>
          <a:p>
            <a:pPr>
              <a:lnSpc>
                <a:spcPct val="150000"/>
              </a:lnSpc>
            </a:pPr>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sym typeface="Wingdings" pitchFamily="2" charset="2"/>
              </a:rPr>
              <a:t>Each student receives </a:t>
            </a:r>
            <a:r>
              <a:rPr lang="en-US" sz="2400" dirty="0">
                <a:solidFill>
                  <a:srgbClr val="C00000"/>
                </a:solidFill>
                <a:latin typeface="Calibri" panose="020F0502020204030204" pitchFamily="34" charset="0"/>
                <a:cs typeface="Calibri" panose="020F0502020204030204" pitchFamily="34" charset="0"/>
                <a:sym typeface="Wingdings" pitchFamily="2" charset="2"/>
              </a:rPr>
              <a:t>personal</a:t>
            </a:r>
            <a:r>
              <a:rPr lang="en-US" sz="2400" dirty="0">
                <a:latin typeface="Calibri" panose="020F0502020204030204" pitchFamily="34" charset="0"/>
                <a:cs typeface="Calibri" panose="020F0502020204030204" pitchFamily="34" charset="0"/>
                <a:sym typeface="Wingdings" pitchFamily="2" charset="2"/>
              </a:rPr>
              <a:t> feedback, and sees feedback for </a:t>
            </a:r>
            <a:r>
              <a:rPr lang="en-US" sz="2400" dirty="0">
                <a:solidFill>
                  <a:srgbClr val="C00000"/>
                </a:solidFill>
                <a:latin typeface="Calibri" panose="020F0502020204030204" pitchFamily="34" charset="0"/>
                <a:cs typeface="Calibri" panose="020F0502020204030204" pitchFamily="34" charset="0"/>
                <a:sym typeface="Wingdings" pitchFamily="2" charset="2"/>
              </a:rPr>
              <a:t>4</a:t>
            </a:r>
            <a:r>
              <a:rPr lang="en-US" sz="2400" dirty="0">
                <a:latin typeface="Calibri" panose="020F0502020204030204" pitchFamily="34" charset="0"/>
                <a:cs typeface="Calibri" panose="020F0502020204030204" pitchFamily="34" charset="0"/>
                <a:sym typeface="Wingdings" pitchFamily="2" charset="2"/>
              </a:rPr>
              <a:t> others</a:t>
            </a:r>
          </a:p>
          <a:p>
            <a:pPr marL="257175" indent="-257175">
              <a:lnSpc>
                <a:spcPct val="150000"/>
              </a:lnSpc>
              <a:buFont typeface="Wingdings" pitchFamily="2" charset="2"/>
              <a:buChar char="à"/>
            </a:pPr>
            <a:r>
              <a:rPr lang="en-US" sz="2400" dirty="0">
                <a:solidFill>
                  <a:srgbClr val="C00000"/>
                </a:solidFill>
                <a:latin typeface="Calibri" panose="020F0502020204030204" pitchFamily="34" charset="0"/>
                <a:cs typeface="Calibri" panose="020F0502020204030204" pitchFamily="34" charset="0"/>
                <a:sym typeface="Wingdings" pitchFamily="2" charset="2"/>
              </a:rPr>
              <a:t> Teacher provides personal feedback for 5 students</a:t>
            </a:r>
            <a:endParaRPr lang="en-US" sz="2400" dirty="0">
              <a:solidFill>
                <a:srgbClr val="C0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B5EE177-E3C4-6440-96F5-7C2832636F1D}"/>
              </a:ext>
            </a:extLst>
          </p:cNvPr>
          <p:cNvSpPr txBox="1"/>
          <p:nvPr/>
        </p:nvSpPr>
        <p:spPr>
          <a:xfrm>
            <a:off x="1062817" y="1296354"/>
            <a:ext cx="7010400" cy="461665"/>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The masterclass for 5 students: Time 50 mins</a:t>
            </a:r>
          </a:p>
        </p:txBody>
      </p:sp>
      <p:sp>
        <p:nvSpPr>
          <p:cNvPr id="9" name="TextBox 8">
            <a:extLst>
              <a:ext uri="{FF2B5EF4-FFF2-40B4-BE49-F238E27FC236}">
                <a16:creationId xmlns:a16="http://schemas.microsoft.com/office/drawing/2014/main" id="{88A8A6A7-E17D-434E-BBD9-BA5750EA3FC9}"/>
              </a:ext>
            </a:extLst>
          </p:cNvPr>
          <p:cNvSpPr txBox="1"/>
          <p:nvPr/>
        </p:nvSpPr>
        <p:spPr>
          <a:xfrm>
            <a:off x="1062817" y="4653905"/>
            <a:ext cx="7154411" cy="954107"/>
          </a:xfrm>
          <a:prstGeom prst="rect">
            <a:avLst/>
          </a:prstGeom>
          <a:noFill/>
          <a:ln>
            <a:noFill/>
          </a:ln>
        </p:spPr>
        <p:txBody>
          <a:bodyPr wrap="square" rtlCol="0">
            <a:spAutoFit/>
          </a:bodyPr>
          <a:lstStyle/>
          <a:p>
            <a:r>
              <a:rPr lang="en-US" sz="2400" dirty="0">
                <a:latin typeface="Calibri" panose="020F0502020204030204" pitchFamily="34" charset="0"/>
                <a:cs typeface="Calibri" panose="020F0502020204030204" pitchFamily="34" charset="0"/>
              </a:rPr>
              <a:t>Video of the tutor group is on VLE for </a:t>
            </a:r>
            <a:r>
              <a:rPr lang="en-US" sz="2400" dirty="0">
                <a:solidFill>
                  <a:srgbClr val="C00000"/>
                </a:solidFill>
                <a:latin typeface="Calibri" panose="020F0502020204030204" pitchFamily="34" charset="0"/>
                <a:cs typeface="Calibri" panose="020F0502020204030204" pitchFamily="34" charset="0"/>
              </a:rPr>
              <a:t>all</a:t>
            </a:r>
            <a:r>
              <a:rPr lang="en-US" sz="2400" dirty="0">
                <a:latin typeface="Calibri" panose="020F0502020204030204" pitchFamily="34" charset="0"/>
                <a:cs typeface="Calibri" panose="020F0502020204030204" pitchFamily="34" charset="0"/>
              </a:rPr>
              <a:t> students</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sym typeface="Wingdings" pitchFamily="2" charset="2"/>
              </a:rPr>
              <a:t>Students have </a:t>
            </a:r>
            <a:r>
              <a:rPr lang="en-US" sz="2400" dirty="0">
                <a:solidFill>
                  <a:srgbClr val="C00000"/>
                </a:solidFill>
                <a:latin typeface="Calibri" panose="020F0502020204030204" pitchFamily="34" charset="0"/>
                <a:cs typeface="Calibri" panose="020F0502020204030204" pitchFamily="34" charset="0"/>
                <a:sym typeface="Wingdings" pitchFamily="2" charset="2"/>
              </a:rPr>
              <a:t>no personal</a:t>
            </a:r>
            <a:r>
              <a:rPr lang="en-US" sz="2400" dirty="0">
                <a:latin typeface="Calibri" panose="020F0502020204030204" pitchFamily="34" charset="0"/>
                <a:cs typeface="Calibri" panose="020F0502020204030204" pitchFamily="34" charset="0"/>
                <a:sym typeface="Wingdings" pitchFamily="2" charset="2"/>
              </a:rPr>
              <a:t> feedback, see feedback for</a:t>
            </a:r>
            <a:r>
              <a:rPr lang="en-US" sz="2400" dirty="0">
                <a:solidFill>
                  <a:srgbClr val="C00000"/>
                </a:solidFill>
                <a:latin typeface="Calibri" panose="020F0502020204030204" pitchFamily="34" charset="0"/>
                <a:cs typeface="Calibri" panose="020F0502020204030204" pitchFamily="34" charset="0"/>
                <a:sym typeface="Wingdings" pitchFamily="2" charset="2"/>
              </a:rPr>
              <a:t> 5 </a:t>
            </a:r>
            <a:endParaRPr lang="en-US" sz="2400" dirty="0">
              <a:latin typeface="Calibri" panose="020F0502020204030204" pitchFamily="34" charset="0"/>
              <a:cs typeface="Calibri" panose="020F0502020204030204" pitchFamily="34" charset="0"/>
              <a:sym typeface="Wingdings" pitchFamily="2" charset="2"/>
            </a:endParaRPr>
          </a:p>
        </p:txBody>
      </p:sp>
      <p:sp>
        <p:nvSpPr>
          <p:cNvPr id="31" name="TextBox 30"/>
          <p:cNvSpPr txBox="1"/>
          <p:nvPr/>
        </p:nvSpPr>
        <p:spPr>
          <a:xfrm>
            <a:off x="1062817" y="4040850"/>
            <a:ext cx="6343649" cy="461665"/>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The vicarious online masterclass: Time 50 mins</a:t>
            </a:r>
          </a:p>
        </p:txBody>
      </p:sp>
      <p:sp>
        <p:nvSpPr>
          <p:cNvPr id="15" name="TextBox 14">
            <a:extLst>
              <a:ext uri="{FF2B5EF4-FFF2-40B4-BE49-F238E27FC236}">
                <a16:creationId xmlns:a16="http://schemas.microsoft.com/office/drawing/2014/main" id="{3ACFB01C-C5CF-644E-BBBB-B90B18A69EC1}"/>
              </a:ext>
            </a:extLst>
          </p:cNvPr>
          <p:cNvSpPr txBox="1"/>
          <p:nvPr/>
        </p:nvSpPr>
        <p:spPr>
          <a:xfrm>
            <a:off x="580357" y="313709"/>
            <a:ext cx="11031285" cy="951570"/>
          </a:xfrm>
          <a:prstGeom prst="rect">
            <a:avLst/>
          </a:prstGeom>
          <a:noFill/>
          <a:effectLst/>
        </p:spPr>
        <p:txBody>
          <a:bodyPr wrap="square" rtlCol="0" anchor="ctr">
            <a:noAutofit/>
          </a:bodyPr>
          <a:lstStyle/>
          <a:p>
            <a:pPr algn="ctr" defTabSz="342900">
              <a:defRPr/>
            </a:pPr>
            <a:r>
              <a:rPr lang="en-US" sz="2800" dirty="0">
                <a:latin typeface="Century Gothic" panose="020B0502020202020204" pitchFamily="34" charset="0"/>
              </a:rPr>
              <a:t>Taking the tutor group online: the vicarious masterclass</a:t>
            </a:r>
            <a:endParaRPr lang="en-US" sz="2800" b="1" dirty="0">
              <a:latin typeface="Century Gothic" panose="020B0502020202020204" pitchFamily="34" charset="0"/>
            </a:endParaRPr>
          </a:p>
        </p:txBody>
      </p:sp>
      <p:pic>
        <p:nvPicPr>
          <p:cNvPr id="2" name="Picture 1" descr="master class.jpg">
            <a:extLst>
              <a:ext uri="{FF2B5EF4-FFF2-40B4-BE49-F238E27FC236}">
                <a16:creationId xmlns:a16="http://schemas.microsoft.com/office/drawing/2014/main" id="{2F8BC65B-72C9-81A2-3128-D71345D20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216" y="1209592"/>
            <a:ext cx="3167989" cy="2591244"/>
          </a:xfrm>
          <a:prstGeom prst="rect">
            <a:avLst/>
          </a:prstGeom>
          <a:ln>
            <a:noFill/>
          </a:ln>
        </p:spPr>
      </p:pic>
      <p:grpSp>
        <p:nvGrpSpPr>
          <p:cNvPr id="7" name="Group 6">
            <a:extLst>
              <a:ext uri="{FF2B5EF4-FFF2-40B4-BE49-F238E27FC236}">
                <a16:creationId xmlns:a16="http://schemas.microsoft.com/office/drawing/2014/main" id="{4EE89149-46A9-D01C-CFFC-CA4050CC6140}"/>
              </a:ext>
            </a:extLst>
          </p:cNvPr>
          <p:cNvGrpSpPr/>
          <p:nvPr/>
        </p:nvGrpSpPr>
        <p:grpSpPr>
          <a:xfrm>
            <a:off x="8217228" y="4266085"/>
            <a:ext cx="2980576" cy="2591521"/>
            <a:chOff x="8217228" y="4266085"/>
            <a:chExt cx="2980576" cy="2591521"/>
          </a:xfrm>
        </p:grpSpPr>
        <p:pic>
          <p:nvPicPr>
            <p:cNvPr id="10" name="Picture 9" descr="iPad.jpg">
              <a:extLst>
                <a:ext uri="{FF2B5EF4-FFF2-40B4-BE49-F238E27FC236}">
                  <a16:creationId xmlns:a16="http://schemas.microsoft.com/office/drawing/2014/main" id="{7BC01A21-03B4-B44F-8440-04E478FA8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228" y="4266085"/>
              <a:ext cx="2980576" cy="2591521"/>
            </a:xfrm>
            <a:prstGeom prst="rect">
              <a:avLst/>
            </a:prstGeom>
          </p:spPr>
        </p:pic>
        <p:pic>
          <p:nvPicPr>
            <p:cNvPr id="6" name="Picture 5">
              <a:extLst>
                <a:ext uri="{FF2B5EF4-FFF2-40B4-BE49-F238E27FC236}">
                  <a16:creationId xmlns:a16="http://schemas.microsoft.com/office/drawing/2014/main" id="{2E0486BD-D009-C9D7-1E88-A76DCFC9F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499" y="4515394"/>
              <a:ext cx="2485544" cy="1815882"/>
            </a:xfrm>
            <a:prstGeom prst="rect">
              <a:avLst/>
            </a:prstGeom>
          </p:spPr>
        </p:pic>
      </p:grpSp>
      <p:sp>
        <p:nvSpPr>
          <p:cNvPr id="3" name="TextBox 2">
            <a:extLst>
              <a:ext uri="{FF2B5EF4-FFF2-40B4-BE49-F238E27FC236}">
                <a16:creationId xmlns:a16="http://schemas.microsoft.com/office/drawing/2014/main" id="{89B7CEFD-59DA-8EA5-C3C9-35655EC9C14F}"/>
              </a:ext>
            </a:extLst>
          </p:cNvPr>
          <p:cNvSpPr txBox="1"/>
          <p:nvPr/>
        </p:nvSpPr>
        <p:spPr>
          <a:xfrm>
            <a:off x="1062817" y="5759402"/>
            <a:ext cx="7010399" cy="830997"/>
          </a:xfrm>
          <a:prstGeom prst="rect">
            <a:avLst/>
          </a:prstGeom>
          <a:noFill/>
        </p:spPr>
        <p:txBody>
          <a:bodyPr wrap="square" rtlCol="0">
            <a:spAutoFit/>
          </a:bodyPr>
          <a:lstStyle/>
          <a:p>
            <a:r>
              <a:rPr lang="en-US" sz="2400" dirty="0"/>
              <a:t>Teacher provides personal </a:t>
            </a:r>
            <a:r>
              <a:rPr lang="en-US" sz="2400" dirty="0">
                <a:solidFill>
                  <a:srgbClr val="C00000"/>
                </a:solidFill>
              </a:rPr>
              <a:t>feedback for 5 students</a:t>
            </a:r>
            <a:r>
              <a:rPr lang="en-US" sz="2400" dirty="0"/>
              <a:t>, but </a:t>
            </a:r>
            <a:r>
              <a:rPr lang="en-US" sz="2400" dirty="0">
                <a:solidFill>
                  <a:srgbClr val="C00000"/>
                </a:solidFill>
              </a:rPr>
              <a:t>all students benefit from forensically detailed guidance</a:t>
            </a:r>
          </a:p>
        </p:txBody>
      </p:sp>
    </p:spTree>
    <p:extLst>
      <p:ext uri="{BB962C8B-B14F-4D97-AF65-F5344CB8AC3E}">
        <p14:creationId xmlns:p14="http://schemas.microsoft.com/office/powerpoint/2010/main" val="404839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926458" y="913221"/>
            <a:ext cx="5673705" cy="1948512"/>
          </a:xfrm>
        </p:spPr>
        <p:txBody>
          <a:bodyPr vert="horz" lIns="91440" tIns="45720" rIns="91440" bIns="45720" rtlCol="0" anchor="b">
            <a:noAutofit/>
          </a:bodyPr>
          <a:lstStyle/>
          <a:p>
            <a:r>
              <a:rPr lang="en-US" sz="4000" dirty="0">
                <a:solidFill>
                  <a:srgbClr val="C00000"/>
                </a:solidFill>
              </a:rPr>
              <a:t>Reduce t</a:t>
            </a:r>
            <a:r>
              <a:rPr lang="en-US" sz="4000" dirty="0">
                <a:solidFill>
                  <a:srgbClr val="C00000"/>
                </a:solidFill>
                <a:latin typeface="+mj-lt"/>
                <a:ea typeface="+mj-ea"/>
                <a:cs typeface="+mj-cs"/>
              </a:rPr>
              <a:t>eacher workload </a:t>
            </a:r>
            <a:r>
              <a:rPr lang="en-US" sz="4000" i="1" dirty="0">
                <a:solidFill>
                  <a:srgbClr val="C00000"/>
                </a:solidFill>
                <a:latin typeface="+mj-lt"/>
                <a:ea typeface="+mj-ea"/>
                <a:cs typeface="+mj-cs"/>
              </a:rPr>
              <a:t>and</a:t>
            </a:r>
            <a:r>
              <a:rPr lang="en-US" sz="4000" dirty="0">
                <a:solidFill>
                  <a:srgbClr val="C00000"/>
                </a:solidFill>
                <a:latin typeface="+mj-lt"/>
                <a:ea typeface="+mj-ea"/>
                <a:cs typeface="+mj-cs"/>
              </a:rPr>
              <a:t> </a:t>
            </a:r>
            <a:br>
              <a:rPr lang="en-US" sz="4000" dirty="0">
                <a:solidFill>
                  <a:srgbClr val="C00000"/>
                </a:solidFill>
                <a:latin typeface="+mj-lt"/>
                <a:ea typeface="+mj-ea"/>
                <a:cs typeface="+mj-cs"/>
              </a:rPr>
            </a:br>
            <a:r>
              <a:rPr lang="en-US" sz="4000" dirty="0">
                <a:solidFill>
                  <a:srgbClr val="C00000"/>
                </a:solidFill>
                <a:latin typeface="+mj-lt"/>
                <a:ea typeface="+mj-ea"/>
                <a:cs typeface="+mj-cs"/>
              </a:rPr>
              <a:t>Improve student learning?</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791985" y="3512613"/>
            <a:ext cx="5960084" cy="2556624"/>
          </a:xfrm>
        </p:spPr>
        <p:txBody>
          <a:bodyPr vert="horz" lIns="91440" tIns="45720" rIns="91440" bIns="45720" rtlCol="0">
            <a:normAutofit/>
          </a:bodyPr>
          <a:lstStyle/>
          <a:p>
            <a:pPr marL="57150"/>
            <a:r>
              <a:rPr lang="en-US" sz="3200" dirty="0">
                <a:latin typeface="+mn-lt"/>
                <a:ea typeface="+mn-ea"/>
                <a:cs typeface="+mn-cs"/>
              </a:rPr>
              <a:t>Guide students through their online work as individuals and with each other </a:t>
            </a:r>
          </a:p>
          <a:p>
            <a:pPr marL="57150"/>
            <a:r>
              <a:rPr lang="en-US" sz="3200" dirty="0">
                <a:latin typeface="+mn-lt"/>
                <a:ea typeface="+mn-ea"/>
                <a:cs typeface="+mn-cs"/>
                <a:sym typeface="Wingdings" pitchFamily="2" charset="2"/>
              </a:rPr>
              <a:t> i</a:t>
            </a:r>
            <a:r>
              <a:rPr lang="en-US" sz="3200" dirty="0">
                <a:latin typeface="+mn-lt"/>
                <a:ea typeface="+mn-ea"/>
                <a:cs typeface="+mn-cs"/>
              </a:rPr>
              <a:t>mproves their learning for often little additional teacher time</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grpSp>
        <p:nvGrpSpPr>
          <p:cNvPr id="5" name="Group 4">
            <a:extLst>
              <a:ext uri="{FF2B5EF4-FFF2-40B4-BE49-F238E27FC236}">
                <a16:creationId xmlns:a16="http://schemas.microsoft.com/office/drawing/2014/main" id="{8A826963-EF70-25CF-3989-7933E2DF4A23}"/>
              </a:ext>
            </a:extLst>
          </p:cNvPr>
          <p:cNvGrpSpPr/>
          <p:nvPr/>
        </p:nvGrpSpPr>
        <p:grpSpPr>
          <a:xfrm>
            <a:off x="7963641" y="416295"/>
            <a:ext cx="3605212" cy="3342187"/>
            <a:chOff x="8217228" y="4266085"/>
            <a:chExt cx="2980576" cy="2591521"/>
          </a:xfrm>
        </p:grpSpPr>
        <p:pic>
          <p:nvPicPr>
            <p:cNvPr id="6" name="Picture 5" descr="iPad.jpg">
              <a:extLst>
                <a:ext uri="{FF2B5EF4-FFF2-40B4-BE49-F238E27FC236}">
                  <a16:creationId xmlns:a16="http://schemas.microsoft.com/office/drawing/2014/main" id="{D288148D-05D9-D41D-87FA-6CC622E04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228" y="4266085"/>
              <a:ext cx="2980576" cy="2591521"/>
            </a:xfrm>
            <a:prstGeom prst="rect">
              <a:avLst/>
            </a:prstGeom>
          </p:spPr>
        </p:pic>
        <p:pic>
          <p:nvPicPr>
            <p:cNvPr id="7" name="Picture 6">
              <a:extLst>
                <a:ext uri="{FF2B5EF4-FFF2-40B4-BE49-F238E27FC236}">
                  <a16:creationId xmlns:a16="http://schemas.microsoft.com/office/drawing/2014/main" id="{CC69A1DA-4E2B-58CD-9C6C-05C65A53D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499" y="4515394"/>
              <a:ext cx="2485544" cy="1815882"/>
            </a:xfrm>
            <a:prstGeom prst="rect">
              <a:avLst/>
            </a:prstGeom>
          </p:spPr>
        </p:pic>
      </p:grpSp>
      <p:grpSp>
        <p:nvGrpSpPr>
          <p:cNvPr id="8" name="Group 7">
            <a:extLst>
              <a:ext uri="{FF2B5EF4-FFF2-40B4-BE49-F238E27FC236}">
                <a16:creationId xmlns:a16="http://schemas.microsoft.com/office/drawing/2014/main" id="{6DD9D4AA-26DB-2834-9717-00E64B22FCAF}"/>
              </a:ext>
            </a:extLst>
          </p:cNvPr>
          <p:cNvGrpSpPr/>
          <p:nvPr/>
        </p:nvGrpSpPr>
        <p:grpSpPr>
          <a:xfrm>
            <a:off x="6925483" y="3550800"/>
            <a:ext cx="4243589" cy="2883915"/>
            <a:chOff x="4089379" y="4247808"/>
            <a:chExt cx="4042317" cy="2209800"/>
          </a:xfrm>
          <a:effectLst/>
        </p:grpSpPr>
        <p:pic>
          <p:nvPicPr>
            <p:cNvPr id="9" name="Picture 8">
              <a:extLst>
                <a:ext uri="{FF2B5EF4-FFF2-40B4-BE49-F238E27FC236}">
                  <a16:creationId xmlns:a16="http://schemas.microsoft.com/office/drawing/2014/main" id="{34849637-93B4-05DB-61FB-4B50B4E10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000" y="4666946"/>
              <a:ext cx="1037031" cy="965263"/>
            </a:xfrm>
            <a:prstGeom prst="rect">
              <a:avLst/>
            </a:prstGeom>
            <a:ln>
              <a:solidFill>
                <a:schemeClr val="accent1"/>
              </a:solidFill>
            </a:ln>
            <a:effectLst>
              <a:outerShdw blurRad="50800" dist="38100" dir="2700000" algn="tl" rotWithShape="0">
                <a:schemeClr val="accent1">
                  <a:alpha val="39000"/>
                </a:schemeClr>
              </a:outerShdw>
            </a:effectLst>
          </p:spPr>
        </p:pic>
        <p:sp>
          <p:nvSpPr>
            <p:cNvPr id="10" name="Rectangle 9">
              <a:extLst>
                <a:ext uri="{FF2B5EF4-FFF2-40B4-BE49-F238E27FC236}">
                  <a16:creationId xmlns:a16="http://schemas.microsoft.com/office/drawing/2014/main" id="{0D48A3FC-F5CA-5D6A-9376-8289407787B5}"/>
                </a:ext>
              </a:extLst>
            </p:cNvPr>
            <p:cNvSpPr/>
            <p:nvPr/>
          </p:nvSpPr>
          <p:spPr>
            <a:xfrm>
              <a:off x="5166999" y="4666946"/>
              <a:ext cx="1037031" cy="965263"/>
            </a:xfrm>
            <a:prstGeom prst="rect">
              <a:avLst/>
            </a:prstGeom>
            <a:solidFill>
              <a:schemeClr val="accent1">
                <a:lumMod val="20000"/>
                <a:lumOff val="80000"/>
                <a:alpha val="56000"/>
              </a:schemeClr>
            </a:solidFill>
            <a:ln>
              <a:noFill/>
            </a:ln>
            <a:effectLst>
              <a:outerShdw blurRad="50800" dist="50800" dir="5400000" algn="ctr" rotWithShape="0">
                <a:schemeClr val="accent1">
                  <a:lumMod val="20000"/>
                  <a:lumOff val="80000"/>
                  <a:alpha val="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5C76EFD8-47C1-3213-3969-EB38D3613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79" y="4247808"/>
              <a:ext cx="4042317" cy="2209800"/>
            </a:xfrm>
            <a:prstGeom prst="rect">
              <a:avLst/>
            </a:prstGeom>
            <a:ln>
              <a:solidFill>
                <a:schemeClr val="tx2"/>
              </a:solidFill>
            </a:ln>
            <a:effectLst>
              <a:softEdge rad="88900"/>
            </a:effectLst>
          </p:spPr>
        </p:pic>
      </p:grpSp>
    </p:spTree>
    <p:extLst>
      <p:ext uri="{BB962C8B-B14F-4D97-AF65-F5344CB8AC3E}">
        <p14:creationId xmlns:p14="http://schemas.microsoft.com/office/powerpoint/2010/main" val="2800094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BE02784E-3A8E-8BB7-8FA7-78BFE51C4A0A}"/>
              </a:ext>
            </a:extLst>
          </p:cNvPr>
          <p:cNvPicPr>
            <a:picLocks noChangeAspect="1"/>
          </p:cNvPicPr>
          <p:nvPr/>
        </p:nvPicPr>
        <p:blipFill>
          <a:blip r:embed="rId3"/>
          <a:stretch>
            <a:fillRect/>
          </a:stretch>
        </p:blipFill>
        <p:spPr>
          <a:xfrm>
            <a:off x="1164363" y="1282700"/>
            <a:ext cx="9931005" cy="5575300"/>
          </a:xfrm>
          <a:prstGeom prst="rect">
            <a:avLst/>
          </a:prstGeom>
          <a:ln>
            <a:solidFill>
              <a:schemeClr val="accent1"/>
            </a:solidFill>
          </a:ln>
        </p:spPr>
      </p:pic>
      <p:pic>
        <p:nvPicPr>
          <p:cNvPr id="6" name="Picture 5" descr="A screenshot of a computer&#10;&#10;Description automatically generated with medium confidence">
            <a:extLst>
              <a:ext uri="{FF2B5EF4-FFF2-40B4-BE49-F238E27FC236}">
                <a16:creationId xmlns:a16="http://schemas.microsoft.com/office/drawing/2014/main" id="{66311538-5DB5-34B0-1461-BD8ACD524789}"/>
              </a:ext>
            </a:extLst>
          </p:cNvPr>
          <p:cNvPicPr>
            <a:picLocks noChangeAspect="1"/>
          </p:cNvPicPr>
          <p:nvPr/>
        </p:nvPicPr>
        <p:blipFill>
          <a:blip r:embed="rId4"/>
          <a:stretch>
            <a:fillRect/>
          </a:stretch>
        </p:blipFill>
        <p:spPr>
          <a:xfrm>
            <a:off x="1164363" y="2715967"/>
            <a:ext cx="9931005" cy="4159453"/>
          </a:xfrm>
          <a:prstGeom prst="rect">
            <a:avLst/>
          </a:prstGeom>
          <a:ln>
            <a:solidFill>
              <a:schemeClr val="accent1"/>
            </a:solidFill>
          </a:ln>
        </p:spPr>
      </p:pic>
      <p:sp>
        <p:nvSpPr>
          <p:cNvPr id="9" name="TextBox 8">
            <a:extLst>
              <a:ext uri="{FF2B5EF4-FFF2-40B4-BE49-F238E27FC236}">
                <a16:creationId xmlns:a16="http://schemas.microsoft.com/office/drawing/2014/main" id="{54E6C29E-C3D4-7A82-399D-B80087557078}"/>
              </a:ext>
            </a:extLst>
          </p:cNvPr>
          <p:cNvSpPr txBox="1"/>
          <p:nvPr/>
        </p:nvSpPr>
        <p:spPr>
          <a:xfrm>
            <a:off x="580357" y="313709"/>
            <a:ext cx="11031285" cy="951570"/>
          </a:xfrm>
          <a:prstGeom prst="rect">
            <a:avLst/>
          </a:prstGeom>
          <a:noFill/>
          <a:effectLst/>
        </p:spPr>
        <p:txBody>
          <a:bodyPr wrap="square" rtlCol="0" anchor="ctr">
            <a:noAutofit/>
          </a:bodyPr>
          <a:lstStyle/>
          <a:p>
            <a:pPr algn="ctr" defTabSz="342900">
              <a:defRPr/>
            </a:pPr>
            <a:r>
              <a:rPr lang="en-US" sz="2800" dirty="0">
                <a:latin typeface="Century Gothic" panose="020B0502020202020204" pitchFamily="34" charset="0"/>
              </a:rPr>
              <a:t>A generic learning design for peer review</a:t>
            </a:r>
            <a:endParaRPr lang="en-US" sz="2800" b="1" dirty="0">
              <a:latin typeface="Century Gothic" panose="020B0502020202020204" pitchFamily="34" charset="0"/>
            </a:endParaRPr>
          </a:p>
        </p:txBody>
      </p:sp>
    </p:spTree>
    <p:extLst>
      <p:ext uri="{BB962C8B-B14F-4D97-AF65-F5344CB8AC3E}">
        <p14:creationId xmlns:p14="http://schemas.microsoft.com/office/powerpoint/2010/main" val="12413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A12D8C9-C530-2A9A-8033-67DB418F5EC9}"/>
              </a:ext>
            </a:extLst>
          </p:cNvPr>
          <p:cNvSpPr txBox="1">
            <a:spLocks/>
          </p:cNvSpPr>
          <p:nvPr/>
        </p:nvSpPr>
        <p:spPr>
          <a:xfrm>
            <a:off x="1567561" y="1813622"/>
            <a:ext cx="9375917" cy="4615655"/>
          </a:xfrm>
          <a:prstGeom prst="rect">
            <a:avLst/>
          </a:prstGeom>
          <a:no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Roboto" charset="0"/>
                <a:ea typeface="Roboto" charset="0"/>
                <a:cs typeface="Roboto"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Roboto" charset="0"/>
                <a:ea typeface="Roboto" charset="0"/>
                <a:cs typeface="Roboto"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Roboto" charset="0"/>
                <a:ea typeface="Roboto" charset="0"/>
                <a:cs typeface="Roboto"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Roboto" charset="0"/>
                <a:ea typeface="Roboto" charset="0"/>
                <a:cs typeface="Roboto"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Roboto" charset="0"/>
                <a:ea typeface="Roboto" charset="0"/>
                <a:cs typeface="Roboto"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latin typeface="+mn-lt"/>
              </a:rPr>
              <a:t>There are many advantages of learning with digital technology</a:t>
            </a:r>
          </a:p>
          <a:p>
            <a:pPr marL="285750" indent="-285750">
              <a:lnSpc>
                <a:spcPct val="100000"/>
              </a:lnSpc>
            </a:pPr>
            <a:r>
              <a:rPr lang="en-GB" sz="2000" dirty="0">
                <a:solidFill>
                  <a:schemeClr val="bg1"/>
                </a:solidFill>
                <a:latin typeface="+mn-lt"/>
              </a:rPr>
              <a:t>Active learning, meaningful feedback, peer learning, teacher workload</a:t>
            </a:r>
            <a:endParaRPr lang="en-GB" sz="600" dirty="0">
              <a:solidFill>
                <a:schemeClr val="bg1"/>
              </a:solidFill>
              <a:latin typeface="+mn-lt"/>
            </a:endParaRPr>
          </a:p>
          <a:p>
            <a:pPr marL="0" indent="0">
              <a:lnSpc>
                <a:spcPct val="100000"/>
              </a:lnSpc>
              <a:buNone/>
            </a:pPr>
            <a:r>
              <a:rPr lang="en-GB" sz="2000" dirty="0">
                <a:latin typeface="+mn-lt"/>
              </a:rPr>
              <a:t>How do we help students learn</a:t>
            </a:r>
          </a:p>
          <a:p>
            <a:pPr marL="285750" indent="-285750">
              <a:lnSpc>
                <a:spcPct val="100000"/>
              </a:lnSpc>
            </a:pPr>
            <a:r>
              <a:rPr lang="en-GB" sz="2000" dirty="0">
                <a:solidFill>
                  <a:schemeClr val="bg1"/>
                </a:solidFill>
                <a:latin typeface="+mn-lt"/>
              </a:rPr>
              <a:t>Focus on student learning, activities for outcomes, learning types, criteria</a:t>
            </a:r>
            <a:endParaRPr lang="en-GB" sz="600" dirty="0">
              <a:solidFill>
                <a:schemeClr val="bg1"/>
              </a:solidFill>
              <a:latin typeface="+mn-lt"/>
            </a:endParaRPr>
          </a:p>
          <a:p>
            <a:pPr marL="0" indent="0">
              <a:lnSpc>
                <a:spcPct val="150000"/>
              </a:lnSpc>
              <a:buNone/>
            </a:pPr>
            <a:r>
              <a:rPr lang="en-GB" sz="2000" dirty="0">
                <a:latin typeface="+mn-lt"/>
              </a:rPr>
              <a:t>A Learning Designer tool enables teachers to innovate</a:t>
            </a:r>
          </a:p>
          <a:p>
            <a:pPr>
              <a:lnSpc>
                <a:spcPct val="100000"/>
              </a:lnSpc>
            </a:pPr>
            <a:r>
              <a:rPr lang="en-GB" sz="2000" dirty="0">
                <a:solidFill>
                  <a:schemeClr val="bg1"/>
                </a:solidFill>
                <a:latin typeface="+mn-lt"/>
              </a:rPr>
              <a:t>To optimise the blend, articulate your pedagogy, share it to collaborate</a:t>
            </a:r>
            <a:endParaRPr lang="en-GB" sz="700" dirty="0">
              <a:solidFill>
                <a:schemeClr val="bg1"/>
              </a:solidFill>
              <a:latin typeface="+mn-lt"/>
            </a:endParaRPr>
          </a:p>
          <a:p>
            <a:pPr marL="0" indent="0">
              <a:lnSpc>
                <a:spcPct val="100000"/>
              </a:lnSpc>
              <a:buNone/>
            </a:pPr>
            <a:r>
              <a:rPr lang="en-GB" sz="2000" dirty="0">
                <a:latin typeface="+mn-lt"/>
              </a:rPr>
              <a:t>They can collaborate to innovate</a:t>
            </a:r>
          </a:p>
          <a:p>
            <a:pPr marL="0" indent="0">
              <a:lnSpc>
                <a:spcPct val="100000"/>
              </a:lnSpc>
              <a:buNone/>
            </a:pPr>
            <a:r>
              <a:rPr lang="en-GB" sz="2000" dirty="0">
                <a:solidFill>
                  <a:schemeClr val="bg1"/>
                </a:solidFill>
                <a:latin typeface="+mn-lt"/>
              </a:rPr>
              <a:t>Using MOOC platforms and the Learning Designer is one possibility</a:t>
            </a:r>
            <a:endParaRPr lang="en-GB" sz="700" dirty="0">
              <a:solidFill>
                <a:schemeClr val="bg1"/>
              </a:solidFill>
              <a:latin typeface="+mn-lt"/>
            </a:endParaRPr>
          </a:p>
          <a:p>
            <a:pPr marL="0" indent="0">
              <a:lnSpc>
                <a:spcPct val="100000"/>
              </a:lnSpc>
              <a:buNone/>
            </a:pPr>
            <a:r>
              <a:rPr lang="en-GB" sz="2000" dirty="0">
                <a:latin typeface="+mn-lt"/>
              </a:rPr>
              <a:t>Managing teacher workload is feasible</a:t>
            </a:r>
          </a:p>
          <a:p>
            <a:pPr>
              <a:lnSpc>
                <a:spcPct val="100000"/>
              </a:lnSpc>
            </a:pPr>
            <a:r>
              <a:rPr lang="en-GB" sz="2000" dirty="0">
                <a:solidFill>
                  <a:schemeClr val="bg1"/>
                </a:solidFill>
                <a:latin typeface="+mn-lt"/>
              </a:rPr>
              <a:t>Digital tools and collaborative learning for students, collaborating with teachers</a:t>
            </a:r>
            <a:endParaRPr lang="en-US" sz="2000" dirty="0">
              <a:solidFill>
                <a:schemeClr val="bg1"/>
              </a:solidFill>
              <a:latin typeface="+mn-lt"/>
            </a:endParaRPr>
          </a:p>
        </p:txBody>
      </p:sp>
      <p:sp>
        <p:nvSpPr>
          <p:cNvPr id="6" name="Title 1">
            <a:extLst>
              <a:ext uri="{FF2B5EF4-FFF2-40B4-BE49-F238E27FC236}">
                <a16:creationId xmlns:a16="http://schemas.microsoft.com/office/drawing/2014/main" id="{407FB6E8-BB14-DE44-9626-BFCDE97ABCEE}"/>
              </a:ext>
            </a:extLst>
          </p:cNvPr>
          <p:cNvSpPr txBox="1">
            <a:spLocks/>
          </p:cNvSpPr>
          <p:nvPr/>
        </p:nvSpPr>
        <p:spPr>
          <a:xfrm>
            <a:off x="1374028" y="1157816"/>
            <a:ext cx="8631688" cy="714195"/>
          </a:xfrm>
          <a:prstGeom prst="rect">
            <a:avLst/>
          </a:prstGeom>
        </p:spPr>
        <p:txBody>
          <a:bodyPr>
            <a:no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r>
              <a:rPr lang="en-US" sz="2800" dirty="0">
                <a:solidFill>
                  <a:srgbClr val="C00000"/>
                </a:solidFill>
                <a:latin typeface="Century Gothic" panose="020B0502020202020204" pitchFamily="34" charset="0"/>
              </a:rPr>
              <a:t>Teachers as collaborative designers of learning</a:t>
            </a:r>
          </a:p>
        </p:txBody>
      </p:sp>
      <p:sp>
        <p:nvSpPr>
          <p:cNvPr id="3" name="Content Placeholder 2">
            <a:extLst>
              <a:ext uri="{FF2B5EF4-FFF2-40B4-BE49-F238E27FC236}">
                <a16:creationId xmlns:a16="http://schemas.microsoft.com/office/drawing/2014/main" id="{A516AA91-6A37-A9C5-B438-B5ACDEF83325}"/>
              </a:ext>
            </a:extLst>
          </p:cNvPr>
          <p:cNvSpPr txBox="1">
            <a:spLocks/>
          </p:cNvSpPr>
          <p:nvPr/>
        </p:nvSpPr>
        <p:spPr>
          <a:xfrm>
            <a:off x="1567560" y="1813621"/>
            <a:ext cx="9375917" cy="4615655"/>
          </a:xfrm>
          <a:prstGeom prst="rect">
            <a:avLst/>
          </a:prstGeom>
          <a:noFill/>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Roboto" charset="0"/>
                <a:ea typeface="Roboto" charset="0"/>
                <a:cs typeface="Roboto"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Roboto" charset="0"/>
                <a:ea typeface="Roboto" charset="0"/>
                <a:cs typeface="Roboto"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Roboto" charset="0"/>
                <a:ea typeface="Roboto" charset="0"/>
                <a:cs typeface="Roboto"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Roboto" charset="0"/>
                <a:ea typeface="Roboto" charset="0"/>
                <a:cs typeface="Roboto"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Roboto" charset="0"/>
                <a:ea typeface="Roboto" charset="0"/>
                <a:cs typeface="Roboto"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a:latin typeface="+mn-lt"/>
              </a:rPr>
              <a:t>There are many advantages of learning with digital technology</a:t>
            </a:r>
          </a:p>
          <a:p>
            <a:pPr marL="285750" indent="-285750">
              <a:lnSpc>
                <a:spcPct val="100000"/>
              </a:lnSpc>
            </a:pPr>
            <a:r>
              <a:rPr lang="en-GB" sz="2000" dirty="0">
                <a:solidFill>
                  <a:srgbClr val="C00000"/>
                </a:solidFill>
                <a:latin typeface="+mn-lt"/>
              </a:rPr>
              <a:t>Active learning, meaningful feedback, peer learning, teacher workload</a:t>
            </a:r>
            <a:endParaRPr lang="en-GB" sz="600" dirty="0">
              <a:solidFill>
                <a:srgbClr val="C00000"/>
              </a:solidFill>
              <a:latin typeface="+mn-lt"/>
            </a:endParaRPr>
          </a:p>
          <a:p>
            <a:pPr marL="0" indent="0">
              <a:lnSpc>
                <a:spcPct val="100000"/>
              </a:lnSpc>
              <a:buNone/>
            </a:pPr>
            <a:r>
              <a:rPr lang="en-GB" sz="2000" dirty="0">
                <a:latin typeface="+mn-lt"/>
              </a:rPr>
              <a:t>How do we help students learn?</a:t>
            </a:r>
          </a:p>
          <a:p>
            <a:pPr marL="285750" indent="-285750">
              <a:lnSpc>
                <a:spcPct val="100000"/>
              </a:lnSpc>
            </a:pPr>
            <a:r>
              <a:rPr lang="en-GB" sz="2000" dirty="0">
                <a:solidFill>
                  <a:srgbClr val="C00000"/>
                </a:solidFill>
                <a:latin typeface="+mn-lt"/>
              </a:rPr>
              <a:t>Focus on student learning, activities aimed at outcomes, learning types</a:t>
            </a:r>
            <a:endParaRPr lang="en-GB" sz="600" dirty="0">
              <a:solidFill>
                <a:srgbClr val="C00000"/>
              </a:solidFill>
              <a:latin typeface="+mn-lt"/>
            </a:endParaRPr>
          </a:p>
          <a:p>
            <a:pPr marL="0" indent="0">
              <a:lnSpc>
                <a:spcPct val="150000"/>
              </a:lnSpc>
              <a:buNone/>
            </a:pPr>
            <a:r>
              <a:rPr lang="en-GB" sz="2000" dirty="0">
                <a:latin typeface="+mn-lt"/>
              </a:rPr>
              <a:t>A Learning Designer tool enables teachers to innovate</a:t>
            </a:r>
          </a:p>
          <a:p>
            <a:pPr>
              <a:lnSpc>
                <a:spcPct val="100000"/>
              </a:lnSpc>
            </a:pPr>
            <a:r>
              <a:rPr lang="en-GB" sz="2000" dirty="0">
                <a:solidFill>
                  <a:srgbClr val="C00000"/>
                </a:solidFill>
                <a:latin typeface="+mn-lt"/>
              </a:rPr>
              <a:t>To optimise the blend, articulate your pedagogy, share it to collaborate</a:t>
            </a:r>
            <a:endParaRPr lang="en-GB" sz="700" dirty="0">
              <a:solidFill>
                <a:srgbClr val="C00000"/>
              </a:solidFill>
              <a:latin typeface="+mn-lt"/>
            </a:endParaRPr>
          </a:p>
          <a:p>
            <a:pPr marL="0" indent="0">
              <a:lnSpc>
                <a:spcPct val="100000"/>
              </a:lnSpc>
              <a:buNone/>
            </a:pPr>
            <a:r>
              <a:rPr lang="en-GB" sz="2000" dirty="0">
                <a:latin typeface="+mn-lt"/>
              </a:rPr>
              <a:t>They can collaborate to innovate</a:t>
            </a:r>
          </a:p>
          <a:p>
            <a:pPr>
              <a:lnSpc>
                <a:spcPct val="100000"/>
              </a:lnSpc>
            </a:pPr>
            <a:r>
              <a:rPr lang="en-GB" sz="2000" dirty="0">
                <a:solidFill>
                  <a:srgbClr val="C00000"/>
                </a:solidFill>
                <a:latin typeface="+mn-lt"/>
              </a:rPr>
              <a:t>Using MOOC platforms and the Learning Designer is one possibility</a:t>
            </a:r>
            <a:endParaRPr lang="en-GB" sz="700" dirty="0">
              <a:solidFill>
                <a:srgbClr val="C00000"/>
              </a:solidFill>
              <a:latin typeface="+mn-lt"/>
            </a:endParaRPr>
          </a:p>
          <a:p>
            <a:pPr marL="0" indent="0">
              <a:lnSpc>
                <a:spcPct val="100000"/>
              </a:lnSpc>
              <a:buNone/>
            </a:pPr>
            <a:r>
              <a:rPr lang="en-GB" sz="2000" dirty="0">
                <a:latin typeface="+mn-lt"/>
              </a:rPr>
              <a:t>Managing teacher workload is feasible</a:t>
            </a:r>
          </a:p>
          <a:p>
            <a:pPr>
              <a:lnSpc>
                <a:spcPct val="100000"/>
              </a:lnSpc>
            </a:pPr>
            <a:r>
              <a:rPr lang="en-GB" sz="2000" dirty="0">
                <a:solidFill>
                  <a:srgbClr val="C00000"/>
                </a:solidFill>
                <a:latin typeface="+mn-lt"/>
              </a:rPr>
              <a:t>Digital tools and collaborative learning for students, collaboration among teachers</a:t>
            </a:r>
            <a:endParaRPr lang="en-US" sz="2000" dirty="0">
              <a:solidFill>
                <a:srgbClr val="C00000"/>
              </a:solidFill>
              <a:latin typeface="+mn-lt"/>
            </a:endParaRPr>
          </a:p>
        </p:txBody>
      </p:sp>
      <p:pic>
        <p:nvPicPr>
          <p:cNvPr id="2" name="Picture 1" descr="Logo, company name&#10;&#10;Description automatically generated">
            <a:extLst>
              <a:ext uri="{FF2B5EF4-FFF2-40B4-BE49-F238E27FC236}">
                <a16:creationId xmlns:a16="http://schemas.microsoft.com/office/drawing/2014/main" id="{5591A717-0AA6-C085-74F5-E89278E44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41771" cy="1056216"/>
          </a:xfrm>
          <a:prstGeom prst="rect">
            <a:avLst/>
          </a:prstGeom>
        </p:spPr>
      </p:pic>
      <p:pic>
        <p:nvPicPr>
          <p:cNvPr id="5" name="Picture 4">
            <a:extLst>
              <a:ext uri="{FF2B5EF4-FFF2-40B4-BE49-F238E27FC236}">
                <a16:creationId xmlns:a16="http://schemas.microsoft.com/office/drawing/2014/main" id="{2856AB98-956D-3A04-AE67-CF73E8C8700E}"/>
              </a:ext>
            </a:extLst>
          </p:cNvPr>
          <p:cNvPicPr>
            <a:picLocks noChangeAspect="1"/>
          </p:cNvPicPr>
          <p:nvPr/>
        </p:nvPicPr>
        <p:blipFill>
          <a:blip r:embed="rId4"/>
          <a:stretch>
            <a:fillRect/>
          </a:stretch>
        </p:blipFill>
        <p:spPr>
          <a:xfrm>
            <a:off x="10795832" y="0"/>
            <a:ext cx="1396168" cy="1569548"/>
          </a:xfrm>
          <a:prstGeom prst="rect">
            <a:avLst/>
          </a:prstGeom>
        </p:spPr>
      </p:pic>
    </p:spTree>
    <p:extLst>
      <p:ext uri="{BB962C8B-B14F-4D97-AF65-F5344CB8AC3E}">
        <p14:creationId xmlns:p14="http://schemas.microsoft.com/office/powerpoint/2010/main" val="1618546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left)">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wipe(left)">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603FBAC-E314-9964-7325-16D5574C2F07}"/>
              </a:ext>
            </a:extLst>
          </p:cNvPr>
          <p:cNvSpPr>
            <a:spLocks noGrp="1"/>
          </p:cNvSpPr>
          <p:nvPr>
            <p:ph idx="1"/>
          </p:nvPr>
        </p:nvSpPr>
        <p:spPr>
          <a:xfrm>
            <a:off x="1727200" y="2791710"/>
            <a:ext cx="7144084" cy="3696193"/>
          </a:xfrm>
        </p:spPr>
        <p:txBody>
          <a:bodyPr>
            <a:normAutofit fontScale="92500" lnSpcReduction="10000"/>
          </a:bodyPr>
          <a:lstStyle/>
          <a:p>
            <a:pPr>
              <a:lnSpc>
                <a:spcPct val="150000"/>
              </a:lnSpc>
            </a:pPr>
            <a:r>
              <a:rPr lang="en-US" sz="2000" dirty="0"/>
              <a:t>Who will develop the new digital pedagogies?</a:t>
            </a:r>
          </a:p>
          <a:p>
            <a:pPr marL="0" indent="0">
              <a:lnSpc>
                <a:spcPct val="150000"/>
              </a:lnSpc>
              <a:buNone/>
            </a:pPr>
            <a:r>
              <a:rPr lang="en-US" sz="2000" dirty="0">
                <a:solidFill>
                  <a:schemeClr val="bg1"/>
                </a:solidFill>
                <a:sym typeface="Wingdings" pitchFamily="2" charset="2"/>
              </a:rPr>
              <a:t> </a:t>
            </a:r>
            <a:r>
              <a:rPr lang="en-US" sz="2000" dirty="0">
                <a:solidFill>
                  <a:schemeClr val="bg1"/>
                </a:solidFill>
              </a:rPr>
              <a:t> Trust the teachers to do this development</a:t>
            </a:r>
          </a:p>
          <a:p>
            <a:pPr>
              <a:lnSpc>
                <a:spcPct val="150000"/>
              </a:lnSpc>
            </a:pPr>
            <a:r>
              <a:rPr lang="en-US" sz="2000" dirty="0"/>
              <a:t>What do students need from EdTech?</a:t>
            </a:r>
          </a:p>
          <a:p>
            <a:pPr marL="0" indent="0">
              <a:lnSpc>
                <a:spcPct val="150000"/>
              </a:lnSpc>
              <a:buNone/>
            </a:pPr>
            <a:r>
              <a:rPr lang="en-US" sz="2000" dirty="0">
                <a:solidFill>
                  <a:schemeClr val="bg1"/>
                </a:solidFill>
                <a:sym typeface="Wingdings" pitchFamily="2" charset="2"/>
              </a:rPr>
              <a:t> More active learning</a:t>
            </a:r>
            <a:endParaRPr lang="en-US" sz="2000" dirty="0">
              <a:solidFill>
                <a:schemeClr val="bg1"/>
              </a:solidFill>
            </a:endParaRPr>
          </a:p>
          <a:p>
            <a:pPr>
              <a:lnSpc>
                <a:spcPct val="150000"/>
              </a:lnSpc>
            </a:pPr>
            <a:r>
              <a:rPr lang="en-US" sz="2000" dirty="0"/>
              <a:t>What do teachers need?</a:t>
            </a:r>
          </a:p>
          <a:p>
            <a:pPr>
              <a:lnSpc>
                <a:spcPct val="150000"/>
              </a:lnSpc>
              <a:buFont typeface="Wingdings" pitchFamily="2" charset="2"/>
              <a:buChar char="à"/>
            </a:pPr>
            <a:r>
              <a:rPr lang="en-US" sz="2000" dirty="0">
                <a:solidFill>
                  <a:schemeClr val="bg1"/>
                </a:solidFill>
              </a:rPr>
              <a:t>Support to do innovate collaboratively</a:t>
            </a:r>
          </a:p>
          <a:p>
            <a:pPr marL="0" indent="0">
              <a:lnSpc>
                <a:spcPct val="150000"/>
              </a:lnSpc>
              <a:buNone/>
            </a:pPr>
            <a:r>
              <a:rPr lang="en-US" sz="2000" dirty="0">
                <a:solidFill>
                  <a:schemeClr val="bg1"/>
                </a:solidFill>
                <a:sym typeface="Wingdings" pitchFamily="2" charset="2"/>
              </a:rPr>
              <a:t> T</a:t>
            </a:r>
            <a:r>
              <a:rPr lang="en-US" sz="2000" dirty="0">
                <a:solidFill>
                  <a:schemeClr val="bg1"/>
                </a:solidFill>
              </a:rPr>
              <a:t>he time to do it</a:t>
            </a:r>
          </a:p>
        </p:txBody>
      </p:sp>
      <p:sp>
        <p:nvSpPr>
          <p:cNvPr id="2" name="Title 1">
            <a:extLst>
              <a:ext uri="{FF2B5EF4-FFF2-40B4-BE49-F238E27FC236}">
                <a16:creationId xmlns:a16="http://schemas.microsoft.com/office/drawing/2014/main" id="{39B9F8AC-9294-B1BF-8F85-5A78D08F2D76}"/>
              </a:ext>
            </a:extLst>
          </p:cNvPr>
          <p:cNvSpPr>
            <a:spLocks noGrp="1"/>
          </p:cNvSpPr>
          <p:nvPr>
            <p:ph type="title"/>
          </p:nvPr>
        </p:nvSpPr>
        <p:spPr>
          <a:xfrm>
            <a:off x="838200" y="1290216"/>
            <a:ext cx="9758082" cy="1325563"/>
          </a:xfrm>
        </p:spPr>
        <p:txBody>
          <a:bodyPr/>
          <a:lstStyle/>
          <a:p>
            <a:r>
              <a:rPr lang="en-US" dirty="0">
                <a:solidFill>
                  <a:srgbClr val="C00000"/>
                </a:solidFill>
              </a:rPr>
              <a:t>Teachers as collaborative designers of digital pedagogies </a:t>
            </a:r>
          </a:p>
        </p:txBody>
      </p:sp>
      <p:pic>
        <p:nvPicPr>
          <p:cNvPr id="3" name="Picture 2" descr="Logo, company name&#10;&#10;Description automatically generated">
            <a:extLst>
              <a:ext uri="{FF2B5EF4-FFF2-40B4-BE49-F238E27FC236}">
                <a16:creationId xmlns:a16="http://schemas.microsoft.com/office/drawing/2014/main" id="{7C01EEFE-73DC-4C1C-B8C4-707A6D2C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41771" cy="1056216"/>
          </a:xfrm>
          <a:prstGeom prst="rect">
            <a:avLst/>
          </a:prstGeom>
        </p:spPr>
      </p:pic>
      <p:sp>
        <p:nvSpPr>
          <p:cNvPr id="7" name="Content Placeholder 5">
            <a:extLst>
              <a:ext uri="{FF2B5EF4-FFF2-40B4-BE49-F238E27FC236}">
                <a16:creationId xmlns:a16="http://schemas.microsoft.com/office/drawing/2014/main" id="{9FDC6CBA-07CC-7E91-87C6-9229D2B4C90B}"/>
              </a:ext>
            </a:extLst>
          </p:cNvPr>
          <p:cNvSpPr txBox="1">
            <a:spLocks/>
          </p:cNvSpPr>
          <p:nvPr/>
        </p:nvSpPr>
        <p:spPr>
          <a:xfrm>
            <a:off x="1727200" y="2791710"/>
            <a:ext cx="7144084" cy="36961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t>Who will develop the new digital pedagogies?</a:t>
            </a:r>
          </a:p>
          <a:p>
            <a:pPr marL="0" indent="0">
              <a:lnSpc>
                <a:spcPct val="150000"/>
              </a:lnSpc>
              <a:buFont typeface="Arial" panose="020B0604020202020204" pitchFamily="34" charset="0"/>
              <a:buNone/>
            </a:pPr>
            <a:r>
              <a:rPr lang="en-US" sz="2000" dirty="0">
                <a:solidFill>
                  <a:srgbClr val="C00000"/>
                </a:solidFill>
                <a:sym typeface="Wingdings" pitchFamily="2" charset="2"/>
              </a:rPr>
              <a:t> </a:t>
            </a:r>
            <a:r>
              <a:rPr lang="en-US" sz="2000" dirty="0">
                <a:solidFill>
                  <a:srgbClr val="C00000"/>
                </a:solidFill>
              </a:rPr>
              <a:t> </a:t>
            </a:r>
            <a:r>
              <a:rPr lang="en-US" sz="2000" b="1" dirty="0">
                <a:solidFill>
                  <a:srgbClr val="C00000"/>
                </a:solidFill>
              </a:rPr>
              <a:t>Trust the teachers </a:t>
            </a:r>
            <a:r>
              <a:rPr lang="en-US" sz="2000" dirty="0">
                <a:solidFill>
                  <a:srgbClr val="C00000"/>
                </a:solidFill>
              </a:rPr>
              <a:t>to do this development</a:t>
            </a:r>
          </a:p>
          <a:p>
            <a:pPr>
              <a:lnSpc>
                <a:spcPct val="150000"/>
              </a:lnSpc>
            </a:pPr>
            <a:r>
              <a:rPr lang="en-US" sz="2000" dirty="0"/>
              <a:t>What do students need from EdTech?</a:t>
            </a:r>
          </a:p>
          <a:p>
            <a:pPr marL="0" indent="0">
              <a:lnSpc>
                <a:spcPct val="150000"/>
              </a:lnSpc>
              <a:buFont typeface="Arial" panose="020B0604020202020204" pitchFamily="34" charset="0"/>
              <a:buNone/>
            </a:pPr>
            <a:r>
              <a:rPr lang="en-US" sz="2000" dirty="0">
                <a:solidFill>
                  <a:srgbClr val="C00000"/>
                </a:solidFill>
                <a:sym typeface="Wingdings" pitchFamily="2" charset="2"/>
              </a:rPr>
              <a:t> More active and social learning</a:t>
            </a:r>
            <a:endParaRPr lang="en-US" sz="2000" dirty="0">
              <a:solidFill>
                <a:srgbClr val="C00000"/>
              </a:solidFill>
            </a:endParaRPr>
          </a:p>
          <a:p>
            <a:pPr>
              <a:lnSpc>
                <a:spcPct val="150000"/>
              </a:lnSpc>
            </a:pPr>
            <a:r>
              <a:rPr lang="en-US" sz="2000" dirty="0"/>
              <a:t>What do teachers need?</a:t>
            </a:r>
          </a:p>
          <a:p>
            <a:pPr>
              <a:lnSpc>
                <a:spcPct val="150000"/>
              </a:lnSpc>
              <a:buFont typeface="Wingdings" pitchFamily="2" charset="2"/>
              <a:buChar char="à"/>
            </a:pPr>
            <a:r>
              <a:rPr lang="en-US" sz="2000" dirty="0">
                <a:solidFill>
                  <a:srgbClr val="C00000"/>
                </a:solidFill>
              </a:rPr>
              <a:t> Support to innovate collaboratively</a:t>
            </a:r>
          </a:p>
          <a:p>
            <a:pPr marL="0" indent="0">
              <a:lnSpc>
                <a:spcPct val="150000"/>
              </a:lnSpc>
              <a:buFont typeface="Arial" panose="020B0604020202020204" pitchFamily="34" charset="0"/>
              <a:buNone/>
            </a:pPr>
            <a:r>
              <a:rPr lang="en-US" sz="2000" dirty="0">
                <a:solidFill>
                  <a:srgbClr val="C00000"/>
                </a:solidFill>
                <a:sym typeface="Wingdings" pitchFamily="2" charset="2"/>
              </a:rPr>
              <a:t> T</a:t>
            </a:r>
            <a:r>
              <a:rPr lang="en-US" sz="2000" dirty="0">
                <a:solidFill>
                  <a:srgbClr val="C00000"/>
                </a:solidFill>
              </a:rPr>
              <a:t>he </a:t>
            </a:r>
            <a:r>
              <a:rPr lang="en-US" sz="2000" b="1" dirty="0">
                <a:solidFill>
                  <a:srgbClr val="C00000"/>
                </a:solidFill>
              </a:rPr>
              <a:t>time to do it</a:t>
            </a:r>
          </a:p>
        </p:txBody>
      </p:sp>
      <p:pic>
        <p:nvPicPr>
          <p:cNvPr id="9" name="Picture 8">
            <a:extLst>
              <a:ext uri="{FF2B5EF4-FFF2-40B4-BE49-F238E27FC236}">
                <a16:creationId xmlns:a16="http://schemas.microsoft.com/office/drawing/2014/main" id="{A866682B-7209-AF92-7858-0F834EE89B23}"/>
              </a:ext>
            </a:extLst>
          </p:cNvPr>
          <p:cNvPicPr>
            <a:picLocks noChangeAspect="1"/>
          </p:cNvPicPr>
          <p:nvPr/>
        </p:nvPicPr>
        <p:blipFill>
          <a:blip r:embed="rId4"/>
          <a:stretch>
            <a:fillRect/>
          </a:stretch>
        </p:blipFill>
        <p:spPr>
          <a:xfrm>
            <a:off x="8009742" y="2452942"/>
            <a:ext cx="2786090" cy="4172998"/>
          </a:xfrm>
          <a:prstGeom prst="rect">
            <a:avLst/>
          </a:prstGeom>
        </p:spPr>
      </p:pic>
      <p:sp>
        <p:nvSpPr>
          <p:cNvPr id="11" name="Rounded Rectangular Callout 10">
            <a:extLst>
              <a:ext uri="{FF2B5EF4-FFF2-40B4-BE49-F238E27FC236}">
                <a16:creationId xmlns:a16="http://schemas.microsoft.com/office/drawing/2014/main" id="{1AAEDB40-26CE-E6ED-3F3E-8017729E73B7}"/>
              </a:ext>
            </a:extLst>
          </p:cNvPr>
          <p:cNvSpPr/>
          <p:nvPr/>
        </p:nvSpPr>
        <p:spPr>
          <a:xfrm>
            <a:off x="9575800" y="4378077"/>
            <a:ext cx="2379133" cy="919373"/>
          </a:xfrm>
          <a:prstGeom prst="wedgeRoundRectCallout">
            <a:avLst>
              <a:gd name="adj1" fmla="val -61579"/>
              <a:gd name="adj2" fmla="val -32086"/>
              <a:gd name="adj3" fmla="val 16667"/>
            </a:avLst>
          </a:prstGeom>
          <a:gradFill flip="none" rotWithShape="1">
            <a:gsLst>
              <a:gs pos="0">
                <a:srgbClr val="FFFF00"/>
              </a:gs>
              <a:gs pos="70000">
                <a:srgbClr val="F9D2B8"/>
              </a:gs>
              <a:gs pos="99000">
                <a:schemeClr val="accent2"/>
              </a:gs>
            </a:gsLst>
            <a:lin ang="0" scaled="1"/>
            <a:tileRect/>
          </a:gradFill>
          <a:ln w="19050"/>
        </p:spPr>
        <p:style>
          <a:lnRef idx="2">
            <a:schemeClr val="accent1"/>
          </a:lnRef>
          <a:fillRef idx="1">
            <a:schemeClr val="lt1"/>
          </a:fillRef>
          <a:effectRef idx="0">
            <a:schemeClr val="accent1"/>
          </a:effectRef>
          <a:fontRef idx="minor">
            <a:schemeClr val="dk1"/>
          </a:fontRef>
        </p:style>
        <p:txBody>
          <a:bodyPr rtlCol="0" anchor="ctr"/>
          <a:lstStyle/>
          <a:p>
            <a:r>
              <a:rPr lang="en-GB" sz="2000" i="1" dirty="0">
                <a:latin typeface="Century Gothic" panose="020B0502020202020204" pitchFamily="34" charset="0"/>
              </a:rPr>
              <a:t>Coming soon</a:t>
            </a:r>
            <a:r>
              <a:rPr lang="en-US" sz="2000" dirty="0">
                <a:latin typeface="Century Gothic" panose="020B0502020202020204" pitchFamily="34" charset="0"/>
              </a:rPr>
              <a:t>…</a:t>
            </a:r>
          </a:p>
        </p:txBody>
      </p:sp>
      <p:pic>
        <p:nvPicPr>
          <p:cNvPr id="10" name="Picture 9">
            <a:extLst>
              <a:ext uri="{FF2B5EF4-FFF2-40B4-BE49-F238E27FC236}">
                <a16:creationId xmlns:a16="http://schemas.microsoft.com/office/drawing/2014/main" id="{545B625B-A188-F95C-7889-EEAD0C7B6711}"/>
              </a:ext>
            </a:extLst>
          </p:cNvPr>
          <p:cNvPicPr>
            <a:picLocks noChangeAspect="1"/>
          </p:cNvPicPr>
          <p:nvPr/>
        </p:nvPicPr>
        <p:blipFill>
          <a:blip r:embed="rId5"/>
          <a:stretch>
            <a:fillRect/>
          </a:stretch>
        </p:blipFill>
        <p:spPr>
          <a:xfrm>
            <a:off x="10795832" y="0"/>
            <a:ext cx="1396168" cy="1569548"/>
          </a:xfrm>
          <a:prstGeom prst="rect">
            <a:avLst/>
          </a:prstGeom>
        </p:spPr>
      </p:pic>
    </p:spTree>
    <p:extLst>
      <p:ext uri="{BB962C8B-B14F-4D97-AF65-F5344CB8AC3E}">
        <p14:creationId xmlns:p14="http://schemas.microsoft.com/office/powerpoint/2010/main" val="42062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left)">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left)">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500"/>
                                        <p:tgtEl>
                                          <p:spTgt spid="7">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wipe(left)">
                                      <p:cBhvr>
                                        <p:cTn id="26" dur="500"/>
                                        <p:tgtEl>
                                          <p:spTgt spid="7">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wipe(left)">
                                      <p:cBhvr>
                                        <p:cTn id="29" dur="500"/>
                                        <p:tgtEl>
                                          <p:spTgt spid="7">
                                            <p:txEl>
                                              <p:pRg st="6" end="6"/>
                                            </p:tx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C3DF95-BA13-9247-9446-27EDE1837CCD}"/>
              </a:ext>
            </a:extLst>
          </p:cNvPr>
          <p:cNvPicPr>
            <a:picLocks noChangeAspect="1"/>
          </p:cNvPicPr>
          <p:nvPr/>
        </p:nvPicPr>
        <p:blipFill>
          <a:blip r:embed="rId3"/>
          <a:stretch>
            <a:fillRect/>
          </a:stretch>
        </p:blipFill>
        <p:spPr>
          <a:xfrm>
            <a:off x="7220607" y="2975047"/>
            <a:ext cx="4739402" cy="2409017"/>
          </a:xfrm>
          <a:prstGeom prst="rect">
            <a:avLst/>
          </a:prstGeom>
        </p:spPr>
      </p:pic>
      <p:sp>
        <p:nvSpPr>
          <p:cNvPr id="4" name="TextBox 3">
            <a:extLst>
              <a:ext uri="{FF2B5EF4-FFF2-40B4-BE49-F238E27FC236}">
                <a16:creationId xmlns:a16="http://schemas.microsoft.com/office/drawing/2014/main" id="{913590A6-BD90-264C-B212-916F92B988BF}"/>
              </a:ext>
            </a:extLst>
          </p:cNvPr>
          <p:cNvSpPr txBox="1"/>
          <p:nvPr/>
        </p:nvSpPr>
        <p:spPr>
          <a:xfrm>
            <a:off x="9348934" y="5731232"/>
            <a:ext cx="2361609" cy="369332"/>
          </a:xfrm>
          <a:prstGeom prst="rect">
            <a:avLst/>
          </a:prstGeom>
          <a:noFill/>
        </p:spPr>
        <p:txBody>
          <a:bodyPr wrap="none" rtlCol="0">
            <a:spAutoFit/>
          </a:bodyPr>
          <a:lstStyle/>
          <a:p>
            <a:r>
              <a:rPr lang="en-US" i="1" dirty="0">
                <a:solidFill>
                  <a:prstClr val="black"/>
                </a:solidFill>
                <a:latin typeface="Calibri" panose="020F0502020204030204"/>
              </a:rPr>
              <a:t>(</a:t>
            </a:r>
            <a:r>
              <a:rPr lang="en-US" i="1" dirty="0" err="1">
                <a:solidFill>
                  <a:prstClr val="black"/>
                </a:solidFill>
                <a:latin typeface="Calibri" panose="020F0502020204030204"/>
              </a:rPr>
              <a:t>Laurillard</a:t>
            </a:r>
            <a:r>
              <a:rPr lang="en-US" i="1" dirty="0">
                <a:solidFill>
                  <a:prstClr val="black"/>
                </a:solidFill>
                <a:latin typeface="Calibri" panose="020F0502020204030204"/>
              </a:rPr>
              <a:t>, 2002, 2012)</a:t>
            </a:r>
          </a:p>
        </p:txBody>
      </p:sp>
      <p:sp>
        <p:nvSpPr>
          <p:cNvPr id="8" name="Title 1">
            <a:extLst>
              <a:ext uri="{FF2B5EF4-FFF2-40B4-BE49-F238E27FC236}">
                <a16:creationId xmlns:a16="http://schemas.microsoft.com/office/drawing/2014/main" id="{DE52B1F6-04E2-8611-EDF2-4DDD15FDA6EC}"/>
              </a:ext>
            </a:extLst>
          </p:cNvPr>
          <p:cNvSpPr txBox="1">
            <a:spLocks/>
          </p:cNvSpPr>
          <p:nvPr/>
        </p:nvSpPr>
        <p:spPr>
          <a:xfrm>
            <a:off x="2358907" y="439156"/>
            <a:ext cx="7474186" cy="1240207"/>
          </a:xfrm>
          <a:prstGeom prst="rect">
            <a:avLst/>
          </a:prstGeom>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lnSpc>
                <a:spcPct val="100000"/>
              </a:lnSpc>
            </a:pPr>
            <a:r>
              <a:rPr lang="en-US" sz="3200" dirty="0">
                <a:solidFill>
                  <a:srgbClr val="C00000"/>
                </a:solidFill>
                <a:latin typeface="Century Gothic" panose="020B0502020202020204" pitchFamily="34" charset="0"/>
              </a:rPr>
              <a:t>The Conversational Framework: What does it take to learn?</a:t>
            </a:r>
          </a:p>
        </p:txBody>
      </p:sp>
      <p:sp>
        <p:nvSpPr>
          <p:cNvPr id="2" name="Content Placeholder 1">
            <a:extLst>
              <a:ext uri="{FF2B5EF4-FFF2-40B4-BE49-F238E27FC236}">
                <a16:creationId xmlns:a16="http://schemas.microsoft.com/office/drawing/2014/main" id="{64116634-809F-BB4C-8C76-9B15D70FD900}"/>
              </a:ext>
            </a:extLst>
          </p:cNvPr>
          <p:cNvSpPr>
            <a:spLocks noGrp="1"/>
          </p:cNvSpPr>
          <p:nvPr>
            <p:ph idx="1"/>
          </p:nvPr>
        </p:nvSpPr>
        <p:spPr>
          <a:xfrm>
            <a:off x="850007" y="1515263"/>
            <a:ext cx="7173862" cy="4585301"/>
          </a:xfrm>
        </p:spPr>
        <p:txBody>
          <a:bodyPr>
            <a:noAutofit/>
          </a:bodyPr>
          <a:lstStyle/>
          <a:p>
            <a:pPr marL="0" indent="0">
              <a:buNone/>
            </a:pPr>
            <a:endParaRPr lang="en-US" sz="1050" dirty="0">
              <a:latin typeface="+mn-lt"/>
            </a:endParaRPr>
          </a:p>
          <a:p>
            <a:pPr marL="0" indent="0">
              <a:buNone/>
            </a:pPr>
            <a:r>
              <a:rPr lang="en-US" dirty="0">
                <a:latin typeface="+mn-lt"/>
              </a:rPr>
              <a:t>Derived from theories and research on learning and teaching</a:t>
            </a:r>
            <a:br>
              <a:rPr lang="en-US" dirty="0">
                <a:latin typeface="+mn-lt"/>
              </a:rPr>
            </a:br>
            <a:r>
              <a:rPr lang="en-US" sz="900" dirty="0">
                <a:solidFill>
                  <a:schemeClr val="bg1"/>
                </a:solidFill>
                <a:latin typeface="+mn-lt"/>
              </a:rPr>
              <a:t>w</a:t>
            </a:r>
          </a:p>
          <a:p>
            <a:pPr marL="0" indent="0">
              <a:buNone/>
            </a:pPr>
            <a:r>
              <a:rPr lang="en-US" dirty="0">
                <a:latin typeface="+mn-lt"/>
              </a:rPr>
              <a:t>To represent the teaching-learning process as</a:t>
            </a:r>
          </a:p>
          <a:p>
            <a:r>
              <a:rPr lang="en-US" dirty="0">
                <a:latin typeface="+mn-lt"/>
              </a:rPr>
              <a:t>a series of iterative exchanges </a:t>
            </a:r>
          </a:p>
          <a:p>
            <a:r>
              <a:rPr lang="en-US" dirty="0">
                <a:latin typeface="+mn-lt"/>
              </a:rPr>
              <a:t>between the learner and a ‘teacher’ and </a:t>
            </a:r>
          </a:p>
          <a:p>
            <a:r>
              <a:rPr lang="en-US" dirty="0">
                <a:latin typeface="+mn-lt"/>
              </a:rPr>
              <a:t>between a learner and their peers</a:t>
            </a:r>
          </a:p>
          <a:p>
            <a:r>
              <a:rPr lang="en-US" dirty="0">
                <a:latin typeface="+mn-lt"/>
              </a:rPr>
              <a:t>at two levels of concepts and practices</a:t>
            </a:r>
          </a:p>
          <a:p>
            <a:pPr>
              <a:buFontTx/>
              <a:buChar char="-"/>
            </a:pPr>
            <a:r>
              <a:rPr lang="en-US" dirty="0">
                <a:latin typeface="+mn-lt"/>
              </a:rPr>
              <a:t>in any context</a:t>
            </a:r>
            <a:r>
              <a:rPr lang="en-US" dirty="0"/>
              <a:t>.</a:t>
            </a:r>
          </a:p>
        </p:txBody>
      </p:sp>
      <p:sp>
        <p:nvSpPr>
          <p:cNvPr id="3" name="TextBox 2">
            <a:extLst>
              <a:ext uri="{FF2B5EF4-FFF2-40B4-BE49-F238E27FC236}">
                <a16:creationId xmlns:a16="http://schemas.microsoft.com/office/drawing/2014/main" id="{9942ADF7-5BFF-8813-56AF-4FF5E491B248}"/>
              </a:ext>
            </a:extLst>
          </p:cNvPr>
          <p:cNvSpPr txBox="1"/>
          <p:nvPr/>
        </p:nvSpPr>
        <p:spPr>
          <a:xfrm>
            <a:off x="850007" y="5915898"/>
            <a:ext cx="7474186" cy="523220"/>
          </a:xfrm>
          <a:prstGeom prst="rect">
            <a:avLst/>
          </a:prstGeom>
          <a:noFill/>
        </p:spPr>
        <p:txBody>
          <a:bodyPr wrap="square" rtlCol="0">
            <a:spAutoFit/>
          </a:bodyPr>
          <a:lstStyle/>
          <a:p>
            <a:r>
              <a:rPr lang="en-US" sz="2800" i="1" dirty="0"/>
              <a:t>Then</a:t>
            </a:r>
            <a:r>
              <a:rPr lang="en-US" sz="2800" dirty="0"/>
              <a:t>: we can decide how technology could help</a:t>
            </a:r>
          </a:p>
        </p:txBody>
      </p:sp>
    </p:spTree>
    <p:extLst>
      <p:ext uri="{BB962C8B-B14F-4D97-AF65-F5344CB8AC3E}">
        <p14:creationId xmlns:p14="http://schemas.microsoft.com/office/powerpoint/2010/main" val="8379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rot="16200000" flipH="1">
            <a:off x="4578990" y="2888623"/>
            <a:ext cx="3110817" cy="1448372"/>
          </a:xfrm>
          <a:prstGeom prst="roundRect">
            <a:avLst/>
          </a:prstGeom>
          <a:gradFill flip="none" rotWithShape="1">
            <a:gsLst>
              <a:gs pos="100000">
                <a:schemeClr val="bg1">
                  <a:lumMod val="75000"/>
                </a:schemeClr>
              </a:gs>
              <a:gs pos="63000">
                <a:srgbClr val="FFFFFF"/>
              </a:gs>
            </a:gsLst>
            <a:path path="circle">
              <a:fillToRect l="50000" t="50000" r="50000" b="50000"/>
            </a:path>
            <a:tileRec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0" tIns="34290" rIns="0" bIns="34290" rtlCol="0" anchor="ctr"/>
          <a:lstStyle/>
          <a:p>
            <a:pPr algn="ctr" defTabSz="342895">
              <a:defRPr/>
            </a:pPr>
            <a:endParaRPr lang="en-US" sz="2700">
              <a:solidFill>
                <a:prstClr val="black"/>
              </a:solidFill>
              <a:latin typeface="Calibri"/>
            </a:endParaRPr>
          </a:p>
        </p:txBody>
      </p:sp>
      <p:sp>
        <p:nvSpPr>
          <p:cNvPr id="61" name="Oval 60"/>
          <p:cNvSpPr/>
          <p:nvPr/>
        </p:nvSpPr>
        <p:spPr>
          <a:xfrm>
            <a:off x="3114685" y="2337193"/>
            <a:ext cx="695326" cy="2319434"/>
          </a:xfrm>
          <a:prstGeom prst="ellipse">
            <a:avLst/>
          </a:prstGeom>
          <a:no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342900">
              <a:defRPr/>
            </a:pPr>
            <a:endParaRPr lang="en-US" sz="1350">
              <a:solidFill>
                <a:prstClr val="black"/>
              </a:solidFill>
              <a:latin typeface="Calibri"/>
            </a:endParaRPr>
          </a:p>
        </p:txBody>
      </p:sp>
      <p:sp>
        <p:nvSpPr>
          <p:cNvPr id="36" name="AutoShape 4" descr="90%"/>
          <p:cNvSpPr>
            <a:spLocks noChangeArrowheads="1"/>
          </p:cNvSpPr>
          <p:nvPr/>
        </p:nvSpPr>
        <p:spPr bwMode="auto">
          <a:xfrm>
            <a:off x="3009908" y="2336034"/>
            <a:ext cx="938527" cy="589202"/>
          </a:xfrm>
          <a:prstGeom prst="roundRect">
            <a:avLst>
              <a:gd name="adj" fmla="val 16667"/>
            </a:avLst>
          </a:prstGeom>
          <a:solidFill>
            <a:srgbClr val="FFFFFF"/>
          </a:solid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Teacher concepts</a:t>
            </a:r>
          </a:p>
        </p:txBody>
      </p:sp>
      <p:sp>
        <p:nvSpPr>
          <p:cNvPr id="43" name="AutoShape 3" descr="10%"/>
          <p:cNvSpPr>
            <a:spLocks noChangeArrowheads="1"/>
          </p:cNvSpPr>
          <p:nvPr/>
        </p:nvSpPr>
        <p:spPr bwMode="auto">
          <a:xfrm>
            <a:off x="8324850" y="2336034"/>
            <a:ext cx="1028700" cy="589202"/>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Peer concepts</a:t>
            </a:r>
          </a:p>
        </p:txBody>
      </p:sp>
      <p:cxnSp>
        <p:nvCxnSpPr>
          <p:cNvPr id="44" name="AutoShape 8"/>
          <p:cNvCxnSpPr>
            <a:cxnSpLocks noChangeShapeType="1"/>
            <a:stCxn id="43" idx="2"/>
            <a:endCxn id="73" idx="2"/>
          </p:cNvCxnSpPr>
          <p:nvPr/>
        </p:nvCxnSpPr>
        <p:spPr bwMode="auto">
          <a:xfrm rot="5400000" flipH="1">
            <a:off x="7618522" y="1704558"/>
            <a:ext cx="13111" cy="2428246"/>
          </a:xfrm>
          <a:prstGeom prst="curvedConnector3">
            <a:avLst>
              <a:gd name="adj1" fmla="val -1743574"/>
            </a:avLst>
          </a:prstGeom>
          <a:noFill/>
          <a:ln w="38100" cmpd="dbl">
            <a:solidFill>
              <a:schemeClr val="tx1"/>
            </a:solidFill>
            <a:round/>
            <a:headEnd/>
            <a:tailEnd type="triangle" w="med" len="sm"/>
          </a:ln>
          <a:effectLst/>
        </p:spPr>
      </p:cxnSp>
      <p:sp>
        <p:nvSpPr>
          <p:cNvPr id="50" name="AutoShape 3" descr="10%"/>
          <p:cNvSpPr>
            <a:spLocks noChangeArrowheads="1"/>
          </p:cNvSpPr>
          <p:nvPr/>
        </p:nvSpPr>
        <p:spPr bwMode="auto">
          <a:xfrm>
            <a:off x="8363906" y="4359817"/>
            <a:ext cx="989657" cy="589202"/>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Peer practice</a:t>
            </a:r>
          </a:p>
        </p:txBody>
      </p:sp>
      <p:cxnSp>
        <p:nvCxnSpPr>
          <p:cNvPr id="51" name="AutoShape 8"/>
          <p:cNvCxnSpPr>
            <a:cxnSpLocks noChangeShapeType="1"/>
            <a:stCxn id="50" idx="2"/>
            <a:endCxn id="77" idx="2"/>
          </p:cNvCxnSpPr>
          <p:nvPr/>
        </p:nvCxnSpPr>
        <p:spPr bwMode="auto">
          <a:xfrm rot="5400000" flipH="1">
            <a:off x="7626434" y="3716719"/>
            <a:ext cx="16821" cy="2447780"/>
          </a:xfrm>
          <a:prstGeom prst="curvedConnector3">
            <a:avLst>
              <a:gd name="adj1" fmla="val -1359016"/>
            </a:avLst>
          </a:prstGeom>
          <a:noFill/>
          <a:ln w="38100" cmpd="dbl">
            <a:solidFill>
              <a:schemeClr val="tx1"/>
            </a:solidFill>
            <a:round/>
            <a:headEnd/>
            <a:tailEnd type="triangle" w="med" len="sm"/>
          </a:ln>
          <a:effectLst/>
        </p:spPr>
      </p:cxnSp>
      <p:cxnSp>
        <p:nvCxnSpPr>
          <p:cNvPr id="67" name="AutoShape 8"/>
          <p:cNvCxnSpPr>
            <a:cxnSpLocks noChangeShapeType="1"/>
            <a:stCxn id="77" idx="0"/>
            <a:endCxn id="50" idx="0"/>
          </p:cNvCxnSpPr>
          <p:nvPr/>
        </p:nvCxnSpPr>
        <p:spPr bwMode="auto">
          <a:xfrm rot="16200000" flipH="1">
            <a:off x="7634159" y="3135242"/>
            <a:ext cx="1370" cy="2447780"/>
          </a:xfrm>
          <a:prstGeom prst="curvedConnector3">
            <a:avLst>
              <a:gd name="adj1" fmla="val -16686131"/>
            </a:avLst>
          </a:prstGeom>
          <a:noFill/>
          <a:ln w="38100" cmpd="dbl">
            <a:solidFill>
              <a:srgbClr val="FF0000"/>
            </a:solidFill>
            <a:round/>
            <a:headEnd/>
            <a:tailEnd type="triangle" w="med" len="sm"/>
          </a:ln>
          <a:effectLst/>
        </p:spPr>
      </p:cxnSp>
      <p:sp>
        <p:nvSpPr>
          <p:cNvPr id="69" name="AutoShape 4" descr="90%"/>
          <p:cNvSpPr>
            <a:spLocks noChangeArrowheads="1"/>
          </p:cNvSpPr>
          <p:nvPr/>
        </p:nvSpPr>
        <p:spPr bwMode="auto">
          <a:xfrm>
            <a:off x="2781300" y="4359817"/>
            <a:ext cx="1314450" cy="589202"/>
          </a:xfrm>
          <a:prstGeom prst="roundRect">
            <a:avLst>
              <a:gd name="adj" fmla="val 16667"/>
            </a:avLst>
          </a:prstGeom>
          <a:solidFill>
            <a:srgbClr val="FFFFFF"/>
          </a:solid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Learning environment</a:t>
            </a:r>
          </a:p>
        </p:txBody>
      </p:sp>
      <p:cxnSp>
        <p:nvCxnSpPr>
          <p:cNvPr id="70" name="AutoShape 33"/>
          <p:cNvCxnSpPr>
            <a:cxnSpLocks noChangeShapeType="1"/>
            <a:stCxn id="69" idx="0"/>
            <a:endCxn id="74" idx="0"/>
          </p:cNvCxnSpPr>
          <p:nvPr/>
        </p:nvCxnSpPr>
        <p:spPr bwMode="auto">
          <a:xfrm rot="16200000" flipH="1">
            <a:off x="4629913" y="3168429"/>
            <a:ext cx="1205" cy="2383980"/>
          </a:xfrm>
          <a:prstGeom prst="curvedConnector3">
            <a:avLst>
              <a:gd name="adj1" fmla="val -18970954"/>
            </a:avLst>
          </a:prstGeom>
          <a:noFill/>
          <a:ln w="38100" cap="flat" cmpd="dbl" algn="ctr">
            <a:solidFill>
              <a:schemeClr val="tx1"/>
            </a:solidFill>
            <a:prstDash val="solid"/>
            <a:round/>
            <a:headEnd type="none" w="med" len="med"/>
            <a:tailEnd type="triangle" w="med" len="sm"/>
          </a:ln>
          <a:effectLst/>
        </p:spPr>
      </p:cxnSp>
      <p:cxnSp>
        <p:nvCxnSpPr>
          <p:cNvPr id="72" name="Curved Connector 71"/>
          <p:cNvCxnSpPr>
            <a:cxnSpLocks/>
            <a:stCxn id="74" idx="2"/>
            <a:endCxn id="69" idx="2"/>
          </p:cNvCxnSpPr>
          <p:nvPr/>
        </p:nvCxnSpPr>
        <p:spPr>
          <a:xfrm rot="5400000">
            <a:off x="4620817" y="3747331"/>
            <a:ext cx="19396" cy="2383980"/>
          </a:xfrm>
          <a:prstGeom prst="curvedConnector3">
            <a:avLst>
              <a:gd name="adj1" fmla="val 1278594"/>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a:cxnSpLocks/>
            <a:stCxn id="55" idx="2"/>
            <a:endCxn id="36" idx="2"/>
          </p:cNvCxnSpPr>
          <p:nvPr/>
        </p:nvCxnSpPr>
        <p:spPr>
          <a:xfrm rot="5400000">
            <a:off x="4642995" y="1745726"/>
            <a:ext cx="15686" cy="2343334"/>
          </a:xfrm>
          <a:prstGeom prst="curvedConnector3">
            <a:avLst>
              <a:gd name="adj1" fmla="val 1557351"/>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7" name="Curved Connector 135"/>
          <p:cNvCxnSpPr>
            <a:cxnSpLocks/>
            <a:stCxn id="36" idx="0"/>
            <a:endCxn id="55" idx="0"/>
          </p:cNvCxnSpPr>
          <p:nvPr/>
        </p:nvCxnSpPr>
        <p:spPr>
          <a:xfrm rot="16200000" flipH="1">
            <a:off x="4648381" y="1166824"/>
            <a:ext cx="4915" cy="2343334"/>
          </a:xfrm>
          <a:prstGeom prst="curvedConnector3">
            <a:avLst>
              <a:gd name="adj1" fmla="val -4651068"/>
            </a:avLst>
          </a:prstGeom>
          <a:ln w="38100" cap="flat" cmpd="dbl" algn="ctr">
            <a:solidFill>
              <a:scrgbClr r="0" g="0" b="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sp>
        <p:nvSpPr>
          <p:cNvPr id="2" name="Round Single Corner Rectangle 1"/>
          <p:cNvSpPr/>
          <p:nvPr/>
        </p:nvSpPr>
        <p:spPr>
          <a:xfrm>
            <a:off x="4043775" y="2323849"/>
            <a:ext cx="1315593" cy="577244"/>
          </a:xfrm>
          <a:prstGeom prst="round1Rect">
            <a:avLst/>
          </a:prstGeom>
          <a:gradFill flip="none" rotWithShape="1">
            <a:gsLst>
              <a:gs pos="25000">
                <a:srgbClr val="FFFFFF"/>
              </a:gs>
              <a:gs pos="100000">
                <a:schemeClr val="accent2"/>
              </a:gs>
            </a:gsLst>
            <a:path path="circle">
              <a:fillToRect l="50000" t="50000" r="50000" b="50000"/>
            </a:path>
            <a:tileRect/>
          </a:gradFill>
          <a:ln>
            <a:solidFill>
              <a:srgbClr val="800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dirty="0">
                <a:solidFill>
                  <a:prstClr val="black"/>
                </a:solidFill>
                <a:latin typeface="Calibri" panose="020F0502020204030204"/>
              </a:rPr>
              <a:t>Inquiry</a:t>
            </a:r>
          </a:p>
        </p:txBody>
      </p:sp>
      <p:sp>
        <p:nvSpPr>
          <p:cNvPr id="63" name="Round Single Corner Rectangle 62"/>
          <p:cNvSpPr/>
          <p:nvPr/>
        </p:nvSpPr>
        <p:spPr>
          <a:xfrm>
            <a:off x="4242519" y="4335930"/>
            <a:ext cx="918103" cy="621728"/>
          </a:xfrm>
          <a:prstGeom prst="round1Rect">
            <a:avLst/>
          </a:prstGeom>
          <a:gradFill flip="none" rotWithShape="1">
            <a:gsLst>
              <a:gs pos="25000">
                <a:srgbClr val="FFFFFF"/>
              </a:gs>
              <a:gs pos="100000">
                <a:srgbClr val="A27FD2"/>
              </a:gs>
            </a:gsLst>
            <a:path path="circle">
              <a:fillToRect l="50000" t="50000" r="50000" b="50000"/>
            </a:path>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350" dirty="0" err="1">
                <a:solidFill>
                  <a:prstClr val="black"/>
                </a:solidFill>
                <a:latin typeface="Calibri"/>
              </a:rPr>
              <a:t>Practising</a:t>
            </a:r>
            <a:endParaRPr lang="en-US" sz="1350" dirty="0">
              <a:solidFill>
                <a:prstClr val="black"/>
              </a:solidFill>
              <a:latin typeface="Calibri"/>
            </a:endParaRPr>
          </a:p>
        </p:txBody>
      </p:sp>
      <p:sp>
        <p:nvSpPr>
          <p:cNvPr id="71" name="Round Single Corner Rectangle 70"/>
          <p:cNvSpPr/>
          <p:nvPr/>
        </p:nvSpPr>
        <p:spPr>
          <a:xfrm>
            <a:off x="6995860" y="4324783"/>
            <a:ext cx="1265897" cy="659270"/>
          </a:xfrm>
          <a:prstGeom prst="round1Rect">
            <a:avLst/>
          </a:prstGeom>
          <a:gradFill flip="none" rotWithShape="1">
            <a:gsLst>
              <a:gs pos="25000">
                <a:srgbClr val="FFFFFF"/>
              </a:gs>
              <a:gs pos="100000">
                <a:srgbClr val="FFD36E"/>
              </a:gs>
            </a:gsLst>
            <a:path path="circle">
              <a:fillToRect l="50000" t="50000" r="50000" b="50000"/>
            </a:path>
            <a:tileRect/>
          </a:gradFill>
          <a:ln>
            <a:solidFill>
              <a:schemeClr val="accent6">
                <a:lumMod val="7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dirty="0">
                <a:solidFill>
                  <a:prstClr val="black"/>
                </a:solidFill>
                <a:latin typeface="Calibri"/>
              </a:rPr>
              <a:t>Collaborating</a:t>
            </a:r>
          </a:p>
        </p:txBody>
      </p:sp>
      <p:cxnSp>
        <p:nvCxnSpPr>
          <p:cNvPr id="47" name="AutoShape 8"/>
          <p:cNvCxnSpPr>
            <a:cxnSpLocks noChangeShapeType="1"/>
          </p:cNvCxnSpPr>
          <p:nvPr/>
        </p:nvCxnSpPr>
        <p:spPr bwMode="auto">
          <a:xfrm rot="16200000" flipH="1">
            <a:off x="7612250" y="1122477"/>
            <a:ext cx="1373" cy="2447525"/>
          </a:xfrm>
          <a:prstGeom prst="curvedConnector3">
            <a:avLst>
              <a:gd name="adj1" fmla="val -12491803"/>
            </a:avLst>
          </a:prstGeom>
          <a:noFill/>
          <a:ln w="38100" cmpd="dbl">
            <a:solidFill>
              <a:srgbClr val="FF0000"/>
            </a:solidFill>
            <a:round/>
            <a:headEnd/>
            <a:tailEnd type="triangle" w="med" len="sm"/>
          </a:ln>
          <a:effectLst/>
        </p:spPr>
      </p:cxnSp>
      <p:sp>
        <p:nvSpPr>
          <p:cNvPr id="59" name="Round Single Corner Rectangle 58"/>
          <p:cNvSpPr/>
          <p:nvPr/>
        </p:nvSpPr>
        <p:spPr>
          <a:xfrm>
            <a:off x="4043776" y="1843776"/>
            <a:ext cx="1315593" cy="432048"/>
          </a:xfrm>
          <a:prstGeom prst="round1Rect">
            <a:avLst/>
          </a:prstGeom>
          <a:gradFill flip="none" rotWithShape="1">
            <a:gsLst>
              <a:gs pos="93000">
                <a:srgbClr val="88D9FF"/>
              </a:gs>
              <a:gs pos="0">
                <a:srgbClr val="FFFFFF"/>
              </a:gs>
            </a:gsLst>
            <a:path path="circle">
              <a:fillToRect l="50000" t="50000" r="50000" b="50000"/>
            </a:path>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dirty="0">
                <a:solidFill>
                  <a:prstClr val="black"/>
                </a:solidFill>
                <a:latin typeface="Calibri"/>
              </a:rPr>
              <a:t>Acquisition</a:t>
            </a:r>
          </a:p>
        </p:txBody>
      </p:sp>
      <p:sp>
        <p:nvSpPr>
          <p:cNvPr id="48" name="Round Single Corner Rectangle 47"/>
          <p:cNvSpPr/>
          <p:nvPr/>
        </p:nvSpPr>
        <p:spPr>
          <a:xfrm>
            <a:off x="4043776" y="2996584"/>
            <a:ext cx="1315593" cy="387956"/>
          </a:xfrm>
          <a:prstGeom prst="round1Rect">
            <a:avLst/>
          </a:prstGeom>
          <a:gradFill flip="none" rotWithShape="1">
            <a:gsLst>
              <a:gs pos="25000">
                <a:srgbClr val="FFFFFF"/>
              </a:gs>
              <a:gs pos="100000">
                <a:srgbClr val="92D050"/>
              </a:gs>
            </a:gsLst>
            <a:path path="circle">
              <a:fillToRect l="50000" t="50000" r="50000" b="50000"/>
            </a:path>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endParaRPr lang="en-US" sz="1500" dirty="0">
              <a:solidFill>
                <a:prstClr val="black"/>
              </a:solidFill>
              <a:latin typeface="Calibri"/>
            </a:endParaRPr>
          </a:p>
          <a:p>
            <a:pPr algn="ctr" defTabSz="342895">
              <a:defRPr/>
            </a:pPr>
            <a:r>
              <a:rPr lang="en-US" sz="1500" dirty="0">
                <a:solidFill>
                  <a:prstClr val="black"/>
                </a:solidFill>
                <a:latin typeface="Calibri"/>
              </a:rPr>
              <a:t>Producing</a:t>
            </a:r>
          </a:p>
          <a:p>
            <a:pPr algn="ctr" defTabSz="342895">
              <a:defRPr/>
            </a:pPr>
            <a:endParaRPr lang="en-US" sz="1500" dirty="0">
              <a:solidFill>
                <a:prstClr val="black"/>
              </a:solidFill>
              <a:latin typeface="Calibri"/>
            </a:endParaRPr>
          </a:p>
        </p:txBody>
      </p:sp>
      <p:sp>
        <p:nvSpPr>
          <p:cNvPr id="55" name="AutoShape 3" descr="10%"/>
          <p:cNvSpPr>
            <a:spLocks noChangeArrowheads="1"/>
          </p:cNvSpPr>
          <p:nvPr/>
        </p:nvSpPr>
        <p:spPr bwMode="auto">
          <a:xfrm>
            <a:off x="5630599" y="2340950"/>
            <a:ext cx="383812" cy="56860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C</a:t>
            </a:r>
          </a:p>
        </p:txBody>
      </p:sp>
      <p:sp>
        <p:nvSpPr>
          <p:cNvPr id="73" name="AutoShape 3" descr="10%"/>
          <p:cNvSpPr>
            <a:spLocks noChangeArrowheads="1"/>
          </p:cNvSpPr>
          <p:nvPr/>
        </p:nvSpPr>
        <p:spPr bwMode="auto">
          <a:xfrm>
            <a:off x="6185849" y="2338375"/>
            <a:ext cx="450210" cy="57375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C</a:t>
            </a:r>
          </a:p>
        </p:txBody>
      </p:sp>
      <p:sp>
        <p:nvSpPr>
          <p:cNvPr id="74" name="AutoShape 3" descr="10%"/>
          <p:cNvSpPr>
            <a:spLocks noChangeArrowheads="1"/>
          </p:cNvSpPr>
          <p:nvPr/>
        </p:nvSpPr>
        <p:spPr bwMode="auto">
          <a:xfrm>
            <a:off x="5630599" y="4361023"/>
            <a:ext cx="383812" cy="56860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P</a:t>
            </a:r>
          </a:p>
        </p:txBody>
      </p:sp>
      <p:sp>
        <p:nvSpPr>
          <p:cNvPr id="77" name="AutoShape 3" descr="10%"/>
          <p:cNvSpPr>
            <a:spLocks noChangeArrowheads="1"/>
          </p:cNvSpPr>
          <p:nvPr/>
        </p:nvSpPr>
        <p:spPr bwMode="auto">
          <a:xfrm>
            <a:off x="6185849" y="4358448"/>
            <a:ext cx="450210" cy="57375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P</a:t>
            </a:r>
          </a:p>
        </p:txBody>
      </p:sp>
      <p:cxnSp>
        <p:nvCxnSpPr>
          <p:cNvPr id="78" name="Curved Connector 77"/>
          <p:cNvCxnSpPr/>
          <p:nvPr/>
        </p:nvCxnSpPr>
        <p:spPr>
          <a:xfrm rot="5400000">
            <a:off x="6115444" y="2624338"/>
            <a:ext cx="2575" cy="588450"/>
          </a:xfrm>
          <a:prstGeom prst="curvedConnector3">
            <a:avLst>
              <a:gd name="adj1" fmla="val 6758899"/>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9" name="Curved Connector 135"/>
          <p:cNvCxnSpPr/>
          <p:nvPr/>
        </p:nvCxnSpPr>
        <p:spPr>
          <a:xfrm rot="16200000" flipH="1">
            <a:off x="6115441" y="2037710"/>
            <a:ext cx="2576" cy="588450"/>
          </a:xfrm>
          <a:prstGeom prst="curvedConnector3">
            <a:avLst>
              <a:gd name="adj1" fmla="val -665696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Curved Connector 79"/>
          <p:cNvCxnSpPr/>
          <p:nvPr/>
        </p:nvCxnSpPr>
        <p:spPr>
          <a:xfrm rot="5400000">
            <a:off x="6115444" y="4644410"/>
            <a:ext cx="2575" cy="588450"/>
          </a:xfrm>
          <a:prstGeom prst="curvedConnector3">
            <a:avLst>
              <a:gd name="adj1" fmla="val 6758899"/>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1" name="Curved Connector 135"/>
          <p:cNvCxnSpPr/>
          <p:nvPr/>
        </p:nvCxnSpPr>
        <p:spPr>
          <a:xfrm rot="16200000" flipH="1">
            <a:off x="6115441" y="4057783"/>
            <a:ext cx="2576" cy="588450"/>
          </a:xfrm>
          <a:prstGeom prst="curvedConnector3">
            <a:avLst>
              <a:gd name="adj1" fmla="val -665696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0800000">
            <a:off x="5630599" y="2625250"/>
            <a:ext cx="9525" cy="2020073"/>
          </a:xfrm>
          <a:prstGeom prst="curvedConnector3">
            <a:avLst>
              <a:gd name="adj1" fmla="val 180000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4" name="Curved Connector 135"/>
          <p:cNvCxnSpPr/>
          <p:nvPr/>
        </p:nvCxnSpPr>
        <p:spPr>
          <a:xfrm>
            <a:off x="6636060" y="2625251"/>
            <a:ext cx="9525" cy="2020073"/>
          </a:xfrm>
          <a:prstGeom prst="curvedConnector3">
            <a:avLst>
              <a:gd name="adj1" fmla="val 180000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sp>
        <p:nvSpPr>
          <p:cNvPr id="85" name="AutoShape 3" descr="10%"/>
          <p:cNvSpPr>
            <a:spLocks noChangeArrowheads="1"/>
          </p:cNvSpPr>
          <p:nvPr/>
        </p:nvSpPr>
        <p:spPr bwMode="auto">
          <a:xfrm>
            <a:off x="5482232" y="2328063"/>
            <a:ext cx="1286122" cy="589202"/>
          </a:xfrm>
          <a:prstGeom prst="roundRect">
            <a:avLst>
              <a:gd name="adj" fmla="val 16667"/>
            </a:avLst>
          </a:prstGeom>
          <a:solidFill>
            <a:schemeClr val="bg1"/>
          </a:solidFill>
          <a:ln w="9525">
            <a:solidFill>
              <a:schemeClr val="tx1">
                <a:lumMod val="65000"/>
                <a:lumOff val="35000"/>
              </a:schemeClr>
            </a:solidFill>
            <a:round/>
            <a:headEnd/>
            <a:tailEnd/>
          </a:ln>
        </p:spPr>
        <p:txBody>
          <a:bodyPr wrap="square" lIns="67499" tIns="35099" rIns="67499" bIns="35099" anchor="ctr">
            <a:prstTxWarp prst="textNoShape">
              <a:avLst/>
            </a:prstTxWarp>
            <a:spAutoFit/>
          </a:bodyPr>
          <a:lstStyle/>
          <a:p>
            <a:pPr algn="ctr" defTabSz="342895">
              <a:defRPr/>
            </a:pPr>
            <a:r>
              <a:rPr lang="en-US" sz="1500" b="1">
                <a:solidFill>
                  <a:prstClr val="black">
                    <a:lumMod val="50000"/>
                    <a:lumOff val="50000"/>
                  </a:prstClr>
                </a:solidFill>
                <a:latin typeface="Arial" pitchFamily="-110" charset="0"/>
                <a:ea typeface="ＭＳ Ｐゴシック" charset="-128"/>
                <a:cs typeface="ＭＳ Ｐゴシック" charset="-128"/>
              </a:rPr>
              <a:t>Learner concepts</a:t>
            </a:r>
          </a:p>
        </p:txBody>
      </p:sp>
      <p:sp>
        <p:nvSpPr>
          <p:cNvPr id="86" name="AutoShape 3" descr="10%"/>
          <p:cNvSpPr>
            <a:spLocks noChangeArrowheads="1"/>
          </p:cNvSpPr>
          <p:nvPr/>
        </p:nvSpPr>
        <p:spPr bwMode="auto">
          <a:xfrm>
            <a:off x="5499638" y="4335112"/>
            <a:ext cx="1286122" cy="589202"/>
          </a:xfrm>
          <a:prstGeom prst="roundRect">
            <a:avLst>
              <a:gd name="adj" fmla="val 16667"/>
            </a:avLst>
          </a:prstGeom>
          <a:solidFill>
            <a:schemeClr val="bg1"/>
          </a:solidFill>
          <a:ln w="9525">
            <a:solidFill>
              <a:schemeClr val="tx1">
                <a:lumMod val="65000"/>
                <a:lumOff val="35000"/>
              </a:schemeClr>
            </a:solidFill>
            <a:round/>
            <a:headEnd/>
            <a:tailEnd/>
          </a:ln>
        </p:spPr>
        <p:txBody>
          <a:bodyPr wrap="square" lIns="67499" tIns="35099" rIns="67499" bIns="35099" anchor="ctr">
            <a:prstTxWarp prst="textNoShape">
              <a:avLst/>
            </a:prstTxWarp>
            <a:spAutoFit/>
          </a:bodyPr>
          <a:lstStyle/>
          <a:p>
            <a:pPr algn="ctr" defTabSz="342895">
              <a:defRPr/>
            </a:pPr>
            <a:r>
              <a:rPr lang="en-US" sz="1500" b="1">
                <a:solidFill>
                  <a:prstClr val="black">
                    <a:lumMod val="50000"/>
                    <a:lumOff val="50000"/>
                  </a:prstClr>
                </a:solidFill>
                <a:latin typeface="Arial" pitchFamily="-110" charset="0"/>
                <a:ea typeface="ＭＳ Ｐゴシック" charset="-128"/>
                <a:cs typeface="ＭＳ Ｐゴシック" charset="-128"/>
              </a:rPr>
              <a:t>Learner practice</a:t>
            </a:r>
          </a:p>
        </p:txBody>
      </p:sp>
      <p:sp>
        <p:nvSpPr>
          <p:cNvPr id="56" name="Round Single Corner Rectangle 55">
            <a:extLst>
              <a:ext uri="{FF2B5EF4-FFF2-40B4-BE49-F238E27FC236}">
                <a16:creationId xmlns:a16="http://schemas.microsoft.com/office/drawing/2014/main" id="{F2D31717-EC0C-E040-8234-A306B8EF4EC7}"/>
              </a:ext>
            </a:extLst>
          </p:cNvPr>
          <p:cNvSpPr/>
          <p:nvPr/>
        </p:nvSpPr>
        <p:spPr>
          <a:xfrm>
            <a:off x="6990346" y="2341706"/>
            <a:ext cx="1265897" cy="576689"/>
          </a:xfrm>
          <a:prstGeom prst="round1Rect">
            <a:avLst/>
          </a:prstGeom>
          <a:gradFill flip="none" rotWithShape="1">
            <a:gsLst>
              <a:gs pos="25000">
                <a:schemeClr val="bg1"/>
              </a:gs>
              <a:gs pos="100000">
                <a:srgbClr val="6392DC"/>
              </a:gs>
            </a:gsLst>
            <a:path path="circle">
              <a:fillToRect l="50000" t="50000" r="50000" b="50000"/>
            </a:path>
            <a:tileRect/>
          </a:gra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dirty="0">
                <a:solidFill>
                  <a:prstClr val="black"/>
                </a:solidFill>
                <a:latin typeface="Calibri"/>
              </a:rPr>
              <a:t>Discussion</a:t>
            </a:r>
          </a:p>
        </p:txBody>
      </p:sp>
      <p:sp>
        <p:nvSpPr>
          <p:cNvPr id="65" name="TextBox 64">
            <a:extLst>
              <a:ext uri="{FF2B5EF4-FFF2-40B4-BE49-F238E27FC236}">
                <a16:creationId xmlns:a16="http://schemas.microsoft.com/office/drawing/2014/main" id="{9AE964DD-AC4E-8244-A149-4AC706D8FF3D}"/>
              </a:ext>
            </a:extLst>
          </p:cNvPr>
          <p:cNvSpPr txBox="1"/>
          <p:nvPr/>
        </p:nvSpPr>
        <p:spPr>
          <a:xfrm>
            <a:off x="1805939" y="5844057"/>
            <a:ext cx="8580120" cy="684803"/>
          </a:xfrm>
          <a:prstGeom prst="rect">
            <a:avLst/>
          </a:prstGeom>
          <a:noFill/>
        </p:spPr>
        <p:txBody>
          <a:bodyPr wrap="square" lIns="68579" tIns="34290" rIns="68579" bIns="34290" rtlCol="0">
            <a:spAutoFit/>
          </a:bodyPr>
          <a:lstStyle/>
          <a:p>
            <a:pPr algn="ctr" defTabSz="342895">
              <a:defRPr/>
            </a:pPr>
            <a:r>
              <a:rPr lang="en-US" sz="2000" i="1" dirty="0">
                <a:solidFill>
                  <a:srgbClr val="800000"/>
                </a:solidFill>
                <a:latin typeface="Arial" charset="0"/>
                <a:ea typeface="ＭＳ Ｐゴシック" charset="-128"/>
                <a:cs typeface="ＭＳ Ｐゴシック" charset="-128"/>
              </a:rPr>
              <a:t>Derived from educational research on how students learn: all these types of learning work together to complement and enhance each other</a:t>
            </a:r>
          </a:p>
        </p:txBody>
      </p:sp>
      <p:sp>
        <p:nvSpPr>
          <p:cNvPr id="3" name="Title 1">
            <a:extLst>
              <a:ext uri="{FF2B5EF4-FFF2-40B4-BE49-F238E27FC236}">
                <a16:creationId xmlns:a16="http://schemas.microsoft.com/office/drawing/2014/main" id="{07E74E76-A0E5-116E-6809-1576CEE07E90}"/>
              </a:ext>
            </a:extLst>
          </p:cNvPr>
          <p:cNvSpPr txBox="1">
            <a:spLocks/>
          </p:cNvSpPr>
          <p:nvPr/>
        </p:nvSpPr>
        <p:spPr>
          <a:xfrm>
            <a:off x="2358907" y="439156"/>
            <a:ext cx="7474186" cy="1240207"/>
          </a:xfrm>
          <a:prstGeom prst="rect">
            <a:avLst/>
          </a:prstGeom>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lnSpc>
                <a:spcPct val="100000"/>
              </a:lnSpc>
            </a:pPr>
            <a:r>
              <a:rPr lang="en-US" sz="3200" dirty="0">
                <a:solidFill>
                  <a:srgbClr val="C00000"/>
                </a:solidFill>
                <a:latin typeface="Century Gothic" panose="020B0502020202020204" pitchFamily="34" charset="0"/>
              </a:rPr>
              <a:t>The Conversational Framework: What does it take to learn?</a:t>
            </a:r>
          </a:p>
        </p:txBody>
      </p:sp>
    </p:spTree>
    <p:custDataLst>
      <p:tags r:id="rId1"/>
    </p:custDataLst>
    <p:extLst>
      <p:ext uri="{BB962C8B-B14F-4D97-AF65-F5344CB8AC3E}">
        <p14:creationId xmlns:p14="http://schemas.microsoft.com/office/powerpoint/2010/main" val="1446349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500"/>
                                        <p:tgtEl>
                                          <p:spTgt spid="7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500"/>
                                        <p:tgtEl>
                                          <p:spTgt spid="79"/>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wipe(right)">
                                      <p:cBhvr>
                                        <p:cTn id="30" dur="500"/>
                                        <p:tgtEl>
                                          <p:spTgt spid="78"/>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right)">
                                      <p:cBhvr>
                                        <p:cTn id="34" dur="500"/>
                                        <p:tgtEl>
                                          <p:spTgt spid="54"/>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childTnLst>
                          </p:cTn>
                        </p:par>
                        <p:par>
                          <p:cTn id="39" fill="hold">
                            <p:stCondLst>
                              <p:cond delay="1500"/>
                            </p:stCondLst>
                            <p:childTnLst>
                              <p:par>
                                <p:cTn id="40" presetID="22" presetClass="entr" presetSubtype="8" fill="hold"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wipe(left)">
                                      <p:cBhvr>
                                        <p:cTn id="42" dur="500"/>
                                        <p:tgtEl>
                                          <p:spTgt spid="79"/>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par>
                          <p:cTn id="49" fill="hold">
                            <p:stCondLst>
                              <p:cond delay="2500"/>
                            </p:stCondLst>
                            <p:childTnLst>
                              <p:par>
                                <p:cTn id="50" presetID="22" presetClass="entr" presetSubtype="2" fill="hold" nodeType="after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wipe(right)">
                                      <p:cBhvr>
                                        <p:cTn id="52" dur="500"/>
                                        <p:tgtEl>
                                          <p:spTgt spid="78"/>
                                        </p:tgtEl>
                                      </p:cBhvr>
                                    </p:animEffect>
                                  </p:childTnLst>
                                </p:cTn>
                              </p:par>
                            </p:childTnLst>
                          </p:cTn>
                        </p:par>
                        <p:par>
                          <p:cTn id="53" fill="hold">
                            <p:stCondLst>
                              <p:cond delay="3000"/>
                            </p:stCondLst>
                            <p:childTnLst>
                              <p:par>
                                <p:cTn id="54" presetID="22" presetClass="entr" presetSubtype="2" fill="hold"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right)">
                                      <p:cBhvr>
                                        <p:cTn id="56" dur="500"/>
                                        <p:tgtEl>
                                          <p:spTgt spid="54"/>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wipe(left)">
                                      <p:cBhvr>
                                        <p:cTn id="60" dur="500"/>
                                        <p:tgtEl>
                                          <p:spTgt spid="57"/>
                                        </p:tgtEl>
                                      </p:cBhvr>
                                    </p:animEffect>
                                  </p:childTnLst>
                                </p:cTn>
                              </p:par>
                            </p:childTnLst>
                          </p:cTn>
                        </p:par>
                        <p:par>
                          <p:cTn id="61" fill="hold">
                            <p:stCondLst>
                              <p:cond delay="4000"/>
                            </p:stCondLst>
                            <p:childTnLst>
                              <p:par>
                                <p:cTn id="62" presetID="22" presetClass="entr" presetSubtype="8" fill="hold" nodeType="after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wipe(left)">
                                      <p:cBhvr>
                                        <p:cTn id="64" dur="500"/>
                                        <p:tgtEl>
                                          <p:spTgt spid="7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left)">
                                      <p:cBhvr>
                                        <p:cTn id="69" dur="500"/>
                                        <p:tgtEl>
                                          <p:spTgt spid="70"/>
                                        </p:tgtEl>
                                      </p:cBhvr>
                                    </p:animEffec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left)">
                                      <p:cBhvr>
                                        <p:cTn id="73" dur="500"/>
                                        <p:tgtEl>
                                          <p:spTgt spid="81"/>
                                        </p:tgtEl>
                                      </p:cBhvr>
                                    </p:animEffect>
                                  </p:childTnLst>
                                </p:cTn>
                              </p:par>
                            </p:childTnLst>
                          </p:cTn>
                        </p:par>
                        <p:par>
                          <p:cTn id="74" fill="hold">
                            <p:stCondLst>
                              <p:cond delay="1000"/>
                            </p:stCondLst>
                            <p:childTnLst>
                              <p:par>
                                <p:cTn id="75" presetID="22" presetClass="entr" presetSubtype="2" fill="hold"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right)">
                                      <p:cBhvr>
                                        <p:cTn id="77" dur="500"/>
                                        <p:tgtEl>
                                          <p:spTgt spid="80"/>
                                        </p:tgtEl>
                                      </p:cBhvr>
                                    </p:animEffect>
                                  </p:childTnLst>
                                </p:cTn>
                              </p:par>
                            </p:childTnLst>
                          </p:cTn>
                        </p:par>
                        <p:par>
                          <p:cTn id="78" fill="hold">
                            <p:stCondLst>
                              <p:cond delay="1500"/>
                            </p:stCondLst>
                            <p:childTnLst>
                              <p:par>
                                <p:cTn id="79" presetID="22" presetClass="entr" presetSubtype="2" fill="hold"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wipe(right)">
                                      <p:cBhvr>
                                        <p:cTn id="81" dur="500"/>
                                        <p:tgtEl>
                                          <p:spTgt spid="72"/>
                                        </p:tgtEl>
                                      </p:cBhvr>
                                    </p:animEffect>
                                  </p:childTnLst>
                                </p:cTn>
                              </p:par>
                            </p:childTnLst>
                          </p:cTn>
                        </p:par>
                        <p:par>
                          <p:cTn id="82" fill="hold">
                            <p:stCondLst>
                              <p:cond delay="2000"/>
                            </p:stCondLst>
                            <p:childTnLst>
                              <p:par>
                                <p:cTn id="83" presetID="53" presetClass="entr" presetSubtype="16" fill="hold" grpId="0" nodeType="after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p:cTn id="85" dur="500" fill="hold"/>
                                        <p:tgtEl>
                                          <p:spTgt spid="63"/>
                                        </p:tgtEl>
                                        <p:attrNameLst>
                                          <p:attrName>ppt_w</p:attrName>
                                        </p:attrNameLst>
                                      </p:cBhvr>
                                      <p:tavLst>
                                        <p:tav tm="0">
                                          <p:val>
                                            <p:fltVal val="0"/>
                                          </p:val>
                                        </p:tav>
                                        <p:tav tm="100000">
                                          <p:val>
                                            <p:strVal val="#ppt_w"/>
                                          </p:val>
                                        </p:tav>
                                      </p:tavLst>
                                    </p:anim>
                                    <p:anim calcmode="lin" valueType="num">
                                      <p:cBhvr>
                                        <p:cTn id="86" dur="500" fill="hold"/>
                                        <p:tgtEl>
                                          <p:spTgt spid="63"/>
                                        </p:tgtEl>
                                        <p:attrNameLst>
                                          <p:attrName>ppt_h</p:attrName>
                                        </p:attrNameLst>
                                      </p:cBhvr>
                                      <p:tavLst>
                                        <p:tav tm="0">
                                          <p:val>
                                            <p:fltVal val="0"/>
                                          </p:val>
                                        </p:tav>
                                        <p:tav tm="100000">
                                          <p:val>
                                            <p:strVal val="#ppt_h"/>
                                          </p:val>
                                        </p:tav>
                                      </p:tavLst>
                                    </p:anim>
                                    <p:animEffect transition="in" filter="fade">
                                      <p:cBhvr>
                                        <p:cTn id="87" dur="500"/>
                                        <p:tgtEl>
                                          <p:spTgt spid="63"/>
                                        </p:tgtEl>
                                      </p:cBhvr>
                                    </p:animEffect>
                                  </p:childTnLst>
                                </p:cTn>
                              </p:par>
                            </p:childTnLst>
                          </p:cTn>
                        </p:par>
                        <p:par>
                          <p:cTn id="88" fill="hold">
                            <p:stCondLst>
                              <p:cond delay="2500"/>
                            </p:stCondLst>
                            <p:childTnLst>
                              <p:par>
                                <p:cTn id="89" presetID="22" presetClass="entr" presetSubtype="4" fill="hold" nodeType="after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wipe(down)">
                                      <p:cBhvr>
                                        <p:cTn id="91" dur="500"/>
                                        <p:tgtEl>
                                          <p:spTgt spid="82"/>
                                        </p:tgtEl>
                                      </p:cBhvr>
                                    </p:animEffect>
                                  </p:childTnLst>
                                </p:cTn>
                              </p:par>
                            </p:childTnLst>
                          </p:cTn>
                        </p:par>
                        <p:par>
                          <p:cTn id="92" fill="hold">
                            <p:stCondLst>
                              <p:cond delay="3000"/>
                            </p:stCondLst>
                            <p:childTnLst>
                              <p:par>
                                <p:cTn id="93" presetID="22" presetClass="entr" presetSubtype="8" fill="hold" nodeType="after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wipe(left)">
                                      <p:cBhvr>
                                        <p:cTn id="95" dur="500"/>
                                        <p:tgtEl>
                                          <p:spTgt spid="79"/>
                                        </p:tgtEl>
                                      </p:cBhvr>
                                    </p:animEffect>
                                  </p:childTnLst>
                                </p:cTn>
                              </p:par>
                            </p:childTnLst>
                          </p:cTn>
                        </p:par>
                        <p:par>
                          <p:cTn id="96" fill="hold">
                            <p:stCondLst>
                              <p:cond delay="3500"/>
                            </p:stCondLst>
                            <p:childTnLst>
                              <p:par>
                                <p:cTn id="97" presetID="22" presetClass="entr" presetSubtype="1" fill="hold"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up)">
                                      <p:cBhvr>
                                        <p:cTn id="99" dur="500"/>
                                        <p:tgtEl>
                                          <p:spTgt spid="84"/>
                                        </p:tgtEl>
                                      </p:cBhvr>
                                    </p:animEffect>
                                  </p:childTnLst>
                                </p:cTn>
                              </p:par>
                            </p:childTnLst>
                          </p:cTn>
                        </p:par>
                        <p:par>
                          <p:cTn id="100" fill="hold">
                            <p:stCondLst>
                              <p:cond delay="4000"/>
                            </p:stCondLst>
                            <p:childTnLst>
                              <p:par>
                                <p:cTn id="101" presetID="22" presetClass="entr" presetSubtype="2" fill="hold" nodeType="after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wipe(right)">
                                      <p:cBhvr>
                                        <p:cTn id="103" dur="500"/>
                                        <p:tgtEl>
                                          <p:spTgt spid="80"/>
                                        </p:tgtEl>
                                      </p:cBhvr>
                                    </p:animEffect>
                                  </p:childTnLst>
                                </p:cTn>
                              </p:par>
                            </p:childTnLst>
                          </p:cTn>
                        </p:par>
                        <p:par>
                          <p:cTn id="104" fill="hold">
                            <p:stCondLst>
                              <p:cond delay="4500"/>
                            </p:stCondLst>
                            <p:childTnLst>
                              <p:par>
                                <p:cTn id="105" presetID="22" presetClass="entr" presetSubtype="2" fill="hold" nodeType="after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wipe(right)">
                                      <p:cBhvr>
                                        <p:cTn id="107" dur="500"/>
                                        <p:tgtEl>
                                          <p:spTgt spid="72"/>
                                        </p:tgtEl>
                                      </p:cBhvr>
                                    </p:animEffect>
                                  </p:childTnLst>
                                </p:cTn>
                              </p:par>
                            </p:childTnLst>
                          </p:cTn>
                        </p:par>
                        <p:par>
                          <p:cTn id="108" fill="hold">
                            <p:stCondLst>
                              <p:cond delay="5000"/>
                            </p:stCondLst>
                            <p:childTnLst>
                              <p:par>
                                <p:cTn id="109" presetID="22" presetClass="entr" presetSubtype="8" fill="hold" nodeType="after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wipe(left)">
                                      <p:cBhvr>
                                        <p:cTn id="111" dur="500"/>
                                        <p:tgtEl>
                                          <p:spTgt spid="70"/>
                                        </p:tgtEl>
                                      </p:cBhvr>
                                    </p:animEffect>
                                  </p:childTnLst>
                                </p:cTn>
                              </p:par>
                            </p:childTnLst>
                          </p:cTn>
                        </p:par>
                        <p:par>
                          <p:cTn id="112" fill="hold">
                            <p:stCondLst>
                              <p:cond delay="5500"/>
                            </p:stCondLst>
                            <p:childTnLst>
                              <p:par>
                                <p:cTn id="113" presetID="22" presetClass="entr" presetSubtype="8" fill="hold" nodeType="afterEffect">
                                  <p:stCondLst>
                                    <p:cond delay="0"/>
                                  </p:stCondLst>
                                  <p:childTnLst>
                                    <p:set>
                                      <p:cBhvr>
                                        <p:cTn id="114" dur="1" fill="hold">
                                          <p:stCondLst>
                                            <p:cond delay="0"/>
                                          </p:stCondLst>
                                        </p:cTn>
                                        <p:tgtEl>
                                          <p:spTgt spid="81"/>
                                        </p:tgtEl>
                                        <p:attrNameLst>
                                          <p:attrName>style.visibility</p:attrName>
                                        </p:attrNameLst>
                                      </p:cBhvr>
                                      <p:to>
                                        <p:strVal val="visible"/>
                                      </p:to>
                                    </p:set>
                                    <p:animEffect transition="in" filter="wipe(left)">
                                      <p:cBhvr>
                                        <p:cTn id="115" dur="500"/>
                                        <p:tgtEl>
                                          <p:spTgt spid="81"/>
                                        </p:tgtEl>
                                      </p:cBhvr>
                                    </p:animEffect>
                                  </p:childTnLst>
                                </p:cTn>
                              </p:par>
                            </p:childTnLst>
                          </p:cTn>
                        </p:par>
                        <p:par>
                          <p:cTn id="116" fill="hold">
                            <p:stCondLst>
                              <p:cond delay="6000"/>
                            </p:stCondLst>
                            <p:childTnLst>
                              <p:par>
                                <p:cTn id="117" presetID="22" presetClass="entr" presetSubtype="2" fill="hold" nodeType="afterEffect">
                                  <p:stCondLst>
                                    <p:cond delay="0"/>
                                  </p:stCondLst>
                                  <p:childTnLst>
                                    <p:set>
                                      <p:cBhvr>
                                        <p:cTn id="118" dur="1" fill="hold">
                                          <p:stCondLst>
                                            <p:cond delay="0"/>
                                          </p:stCondLst>
                                        </p:cTn>
                                        <p:tgtEl>
                                          <p:spTgt spid="80"/>
                                        </p:tgtEl>
                                        <p:attrNameLst>
                                          <p:attrName>style.visibility</p:attrName>
                                        </p:attrNameLst>
                                      </p:cBhvr>
                                      <p:to>
                                        <p:strVal val="visible"/>
                                      </p:to>
                                    </p:set>
                                    <p:animEffect transition="in" filter="wipe(right)">
                                      <p:cBhvr>
                                        <p:cTn id="119" dur="500"/>
                                        <p:tgtEl>
                                          <p:spTgt spid="80"/>
                                        </p:tgtEl>
                                      </p:cBhvr>
                                    </p:animEffect>
                                  </p:childTnLst>
                                </p:cTn>
                              </p:par>
                            </p:childTnLst>
                          </p:cTn>
                        </p:par>
                        <p:par>
                          <p:cTn id="120" fill="hold">
                            <p:stCondLst>
                              <p:cond delay="6500"/>
                            </p:stCondLst>
                            <p:childTnLst>
                              <p:par>
                                <p:cTn id="121" presetID="22" presetClass="entr" presetSubtype="2" fill="hold" nodeType="after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wipe(right)">
                                      <p:cBhvr>
                                        <p:cTn id="123" dur="500"/>
                                        <p:tgtEl>
                                          <p:spTgt spid="72"/>
                                        </p:tgtEl>
                                      </p:cBhvr>
                                    </p:animEffect>
                                  </p:childTnLst>
                                </p:cTn>
                              </p:par>
                            </p:childTnLst>
                          </p:cTn>
                        </p:par>
                        <p:par>
                          <p:cTn id="124" fill="hold">
                            <p:stCondLst>
                              <p:cond delay="7000"/>
                            </p:stCondLst>
                            <p:childTnLst>
                              <p:par>
                                <p:cTn id="125" presetID="22" presetClass="entr" presetSubtype="8" fill="hold" nodeType="afterEffect">
                                  <p:stCondLst>
                                    <p:cond delay="0"/>
                                  </p:stCondLst>
                                  <p:childTnLst>
                                    <p:set>
                                      <p:cBhvr>
                                        <p:cTn id="126" dur="1" fill="hold">
                                          <p:stCondLst>
                                            <p:cond delay="0"/>
                                          </p:stCondLst>
                                        </p:cTn>
                                        <p:tgtEl>
                                          <p:spTgt spid="70"/>
                                        </p:tgtEl>
                                        <p:attrNameLst>
                                          <p:attrName>style.visibility</p:attrName>
                                        </p:attrNameLst>
                                      </p:cBhvr>
                                      <p:to>
                                        <p:strVal val="visible"/>
                                      </p:to>
                                    </p:set>
                                    <p:animEffect transition="in" filter="wipe(left)">
                                      <p:cBhvr>
                                        <p:cTn id="127" dur="500"/>
                                        <p:tgtEl>
                                          <p:spTgt spid="70"/>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wipe(left)">
                                      <p:cBhvr>
                                        <p:cTn id="132" dur="500"/>
                                        <p:tgtEl>
                                          <p:spTgt spid="79"/>
                                        </p:tgtEl>
                                      </p:cBhvr>
                                    </p:animEffect>
                                  </p:childTnLst>
                                </p:cTn>
                              </p:par>
                            </p:childTnLst>
                          </p:cTn>
                        </p:par>
                        <p:par>
                          <p:cTn id="133" fill="hold">
                            <p:stCondLst>
                              <p:cond delay="500"/>
                            </p:stCondLst>
                            <p:childTnLst>
                              <p:par>
                                <p:cTn id="134" presetID="22" presetClass="entr" presetSubtype="8" fill="hold" nodeType="after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wipe(left)">
                                      <p:cBhvr>
                                        <p:cTn id="136" dur="500"/>
                                        <p:tgtEl>
                                          <p:spTgt spid="47"/>
                                        </p:tgtEl>
                                      </p:cBhvr>
                                    </p:animEffect>
                                  </p:childTnLst>
                                </p:cTn>
                              </p:par>
                            </p:childTnLst>
                          </p:cTn>
                        </p:par>
                        <p:par>
                          <p:cTn id="137" fill="hold">
                            <p:stCondLst>
                              <p:cond delay="1000"/>
                            </p:stCondLst>
                            <p:childTnLst>
                              <p:par>
                                <p:cTn id="138" presetID="22" presetClass="entr" presetSubtype="2" fill="hold" nodeType="after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wipe(right)">
                                      <p:cBhvr>
                                        <p:cTn id="140" dur="500"/>
                                        <p:tgtEl>
                                          <p:spTgt spid="44"/>
                                        </p:tgtEl>
                                      </p:cBhvr>
                                    </p:animEffect>
                                  </p:childTnLst>
                                </p:cTn>
                              </p:par>
                            </p:childTnLst>
                          </p:cTn>
                        </p:par>
                        <p:par>
                          <p:cTn id="141" fill="hold">
                            <p:stCondLst>
                              <p:cond delay="1500"/>
                            </p:stCondLst>
                            <p:childTnLst>
                              <p:par>
                                <p:cTn id="142" presetID="22" presetClass="entr" presetSubtype="2" fill="hold" nodeType="afterEffect">
                                  <p:stCondLst>
                                    <p:cond delay="0"/>
                                  </p:stCondLst>
                                  <p:childTnLst>
                                    <p:set>
                                      <p:cBhvr>
                                        <p:cTn id="143" dur="1" fill="hold">
                                          <p:stCondLst>
                                            <p:cond delay="0"/>
                                          </p:stCondLst>
                                        </p:cTn>
                                        <p:tgtEl>
                                          <p:spTgt spid="78"/>
                                        </p:tgtEl>
                                        <p:attrNameLst>
                                          <p:attrName>style.visibility</p:attrName>
                                        </p:attrNameLst>
                                      </p:cBhvr>
                                      <p:to>
                                        <p:strVal val="visible"/>
                                      </p:to>
                                    </p:set>
                                    <p:animEffect transition="in" filter="wipe(right)">
                                      <p:cBhvr>
                                        <p:cTn id="144" dur="500"/>
                                        <p:tgtEl>
                                          <p:spTgt spid="78"/>
                                        </p:tgtEl>
                                      </p:cBhvr>
                                    </p:animEffect>
                                  </p:childTnLst>
                                </p:cTn>
                              </p:par>
                            </p:childTnLst>
                          </p:cTn>
                        </p:par>
                        <p:par>
                          <p:cTn id="145" fill="hold">
                            <p:stCondLst>
                              <p:cond delay="2000"/>
                            </p:stCondLst>
                            <p:childTnLst>
                              <p:par>
                                <p:cTn id="146" presetID="53" presetClass="entr" presetSubtype="16" fill="hold" grpId="0" nodeType="afterEffect">
                                  <p:stCondLst>
                                    <p:cond delay="0"/>
                                  </p:stCondLst>
                                  <p:childTnLst>
                                    <p:set>
                                      <p:cBhvr>
                                        <p:cTn id="147" dur="1" fill="hold">
                                          <p:stCondLst>
                                            <p:cond delay="0"/>
                                          </p:stCondLst>
                                        </p:cTn>
                                        <p:tgtEl>
                                          <p:spTgt spid="56"/>
                                        </p:tgtEl>
                                        <p:attrNameLst>
                                          <p:attrName>style.visibility</p:attrName>
                                        </p:attrNameLst>
                                      </p:cBhvr>
                                      <p:to>
                                        <p:strVal val="visible"/>
                                      </p:to>
                                    </p:set>
                                    <p:anim calcmode="lin" valueType="num">
                                      <p:cBhvr>
                                        <p:cTn id="148" dur="500" fill="hold"/>
                                        <p:tgtEl>
                                          <p:spTgt spid="56"/>
                                        </p:tgtEl>
                                        <p:attrNameLst>
                                          <p:attrName>ppt_w</p:attrName>
                                        </p:attrNameLst>
                                      </p:cBhvr>
                                      <p:tavLst>
                                        <p:tav tm="0">
                                          <p:val>
                                            <p:fltVal val="0"/>
                                          </p:val>
                                        </p:tav>
                                        <p:tav tm="100000">
                                          <p:val>
                                            <p:strVal val="#ppt_w"/>
                                          </p:val>
                                        </p:tav>
                                      </p:tavLst>
                                    </p:anim>
                                    <p:anim calcmode="lin" valueType="num">
                                      <p:cBhvr>
                                        <p:cTn id="149" dur="500" fill="hold"/>
                                        <p:tgtEl>
                                          <p:spTgt spid="56"/>
                                        </p:tgtEl>
                                        <p:attrNameLst>
                                          <p:attrName>ppt_h</p:attrName>
                                        </p:attrNameLst>
                                      </p:cBhvr>
                                      <p:tavLst>
                                        <p:tav tm="0">
                                          <p:val>
                                            <p:fltVal val="0"/>
                                          </p:val>
                                        </p:tav>
                                        <p:tav tm="100000">
                                          <p:val>
                                            <p:strVal val="#ppt_h"/>
                                          </p:val>
                                        </p:tav>
                                      </p:tavLst>
                                    </p:anim>
                                    <p:animEffect transition="in" filter="fade">
                                      <p:cBhvr>
                                        <p:cTn id="150" dur="500"/>
                                        <p:tgtEl>
                                          <p:spTgt spid="56"/>
                                        </p:tgtEl>
                                      </p:cBhvr>
                                    </p:animEffect>
                                  </p:childTnLst>
                                </p:cTn>
                              </p:par>
                            </p:childTnLst>
                          </p:cTn>
                        </p:par>
                        <p:par>
                          <p:cTn id="151" fill="hold">
                            <p:stCondLst>
                              <p:cond delay="2500"/>
                            </p:stCondLst>
                            <p:childTnLst>
                              <p:par>
                                <p:cTn id="152" presetID="22" presetClass="entr" presetSubtype="8" fill="hold" nodeType="afterEffect">
                                  <p:stCondLst>
                                    <p:cond delay="0"/>
                                  </p:stCondLst>
                                  <p:childTnLst>
                                    <p:set>
                                      <p:cBhvr>
                                        <p:cTn id="153" dur="1" fill="hold">
                                          <p:stCondLst>
                                            <p:cond delay="0"/>
                                          </p:stCondLst>
                                        </p:cTn>
                                        <p:tgtEl>
                                          <p:spTgt spid="79"/>
                                        </p:tgtEl>
                                        <p:attrNameLst>
                                          <p:attrName>style.visibility</p:attrName>
                                        </p:attrNameLst>
                                      </p:cBhvr>
                                      <p:to>
                                        <p:strVal val="visible"/>
                                      </p:to>
                                    </p:set>
                                    <p:animEffect transition="in" filter="wipe(left)">
                                      <p:cBhvr>
                                        <p:cTn id="154" dur="500"/>
                                        <p:tgtEl>
                                          <p:spTgt spid="79"/>
                                        </p:tgtEl>
                                      </p:cBhvr>
                                    </p:animEffect>
                                  </p:childTnLst>
                                </p:cTn>
                              </p:par>
                            </p:childTnLst>
                          </p:cTn>
                        </p:par>
                        <p:par>
                          <p:cTn id="155" fill="hold">
                            <p:stCondLst>
                              <p:cond delay="3000"/>
                            </p:stCondLst>
                            <p:childTnLst>
                              <p:par>
                                <p:cTn id="156" presetID="22" presetClass="entr" presetSubtype="8" fill="hold" nodeType="after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wipe(left)">
                                      <p:cBhvr>
                                        <p:cTn id="158" dur="500"/>
                                        <p:tgtEl>
                                          <p:spTgt spid="47"/>
                                        </p:tgtEl>
                                      </p:cBhvr>
                                    </p:animEffect>
                                  </p:childTnLst>
                                </p:cTn>
                              </p:par>
                            </p:childTnLst>
                          </p:cTn>
                        </p:par>
                        <p:par>
                          <p:cTn id="159" fill="hold">
                            <p:stCondLst>
                              <p:cond delay="3500"/>
                            </p:stCondLst>
                            <p:childTnLst>
                              <p:par>
                                <p:cTn id="160" presetID="22" presetClass="entr" presetSubtype="2" fill="hold" nodeType="afterEffect">
                                  <p:stCondLst>
                                    <p:cond delay="0"/>
                                  </p:stCondLst>
                                  <p:childTnLst>
                                    <p:set>
                                      <p:cBhvr>
                                        <p:cTn id="161" dur="1" fill="hold">
                                          <p:stCondLst>
                                            <p:cond delay="0"/>
                                          </p:stCondLst>
                                        </p:cTn>
                                        <p:tgtEl>
                                          <p:spTgt spid="44"/>
                                        </p:tgtEl>
                                        <p:attrNameLst>
                                          <p:attrName>style.visibility</p:attrName>
                                        </p:attrNameLst>
                                      </p:cBhvr>
                                      <p:to>
                                        <p:strVal val="visible"/>
                                      </p:to>
                                    </p:set>
                                    <p:animEffect transition="in" filter="wipe(right)">
                                      <p:cBhvr>
                                        <p:cTn id="162" dur="500"/>
                                        <p:tgtEl>
                                          <p:spTgt spid="44"/>
                                        </p:tgtEl>
                                      </p:cBhvr>
                                    </p:animEffect>
                                  </p:childTnLst>
                                </p:cTn>
                              </p:par>
                            </p:childTnLst>
                          </p:cTn>
                        </p:par>
                        <p:par>
                          <p:cTn id="163" fill="hold">
                            <p:stCondLst>
                              <p:cond delay="4000"/>
                            </p:stCondLst>
                            <p:childTnLst>
                              <p:par>
                                <p:cTn id="164" presetID="22" presetClass="entr" presetSubtype="2" fill="hold" nodeType="afterEffect">
                                  <p:stCondLst>
                                    <p:cond delay="0"/>
                                  </p:stCondLst>
                                  <p:childTnLst>
                                    <p:set>
                                      <p:cBhvr>
                                        <p:cTn id="165" dur="1" fill="hold">
                                          <p:stCondLst>
                                            <p:cond delay="0"/>
                                          </p:stCondLst>
                                        </p:cTn>
                                        <p:tgtEl>
                                          <p:spTgt spid="78"/>
                                        </p:tgtEl>
                                        <p:attrNameLst>
                                          <p:attrName>style.visibility</p:attrName>
                                        </p:attrNameLst>
                                      </p:cBhvr>
                                      <p:to>
                                        <p:strVal val="visible"/>
                                      </p:to>
                                    </p:set>
                                    <p:animEffect transition="in" filter="wipe(right)">
                                      <p:cBhvr>
                                        <p:cTn id="166" dur="500"/>
                                        <p:tgtEl>
                                          <p:spTgt spid="78"/>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nodeType="clickEffect">
                                  <p:stCondLst>
                                    <p:cond delay="0"/>
                                  </p:stCondLst>
                                  <p:childTnLst>
                                    <p:set>
                                      <p:cBhvr>
                                        <p:cTn id="170" dur="1" fill="hold">
                                          <p:stCondLst>
                                            <p:cond delay="0"/>
                                          </p:stCondLst>
                                        </p:cTn>
                                        <p:tgtEl>
                                          <p:spTgt spid="81"/>
                                        </p:tgtEl>
                                        <p:attrNameLst>
                                          <p:attrName>style.visibility</p:attrName>
                                        </p:attrNameLst>
                                      </p:cBhvr>
                                      <p:to>
                                        <p:strVal val="visible"/>
                                      </p:to>
                                    </p:set>
                                    <p:animEffect transition="in" filter="wipe(left)">
                                      <p:cBhvr>
                                        <p:cTn id="171" dur="500"/>
                                        <p:tgtEl>
                                          <p:spTgt spid="81"/>
                                        </p:tgtEl>
                                      </p:cBhvr>
                                    </p:animEffect>
                                  </p:childTnLst>
                                </p:cTn>
                              </p:par>
                            </p:childTnLst>
                          </p:cTn>
                        </p:par>
                        <p:par>
                          <p:cTn id="172" fill="hold">
                            <p:stCondLst>
                              <p:cond delay="500"/>
                            </p:stCondLst>
                            <p:childTnLst>
                              <p:par>
                                <p:cTn id="173" presetID="22" presetClass="entr" presetSubtype="8" fill="hold" nodeType="afterEffect">
                                  <p:stCondLst>
                                    <p:cond delay="0"/>
                                  </p:stCondLst>
                                  <p:childTnLst>
                                    <p:set>
                                      <p:cBhvr>
                                        <p:cTn id="174" dur="1" fill="hold">
                                          <p:stCondLst>
                                            <p:cond delay="0"/>
                                          </p:stCondLst>
                                        </p:cTn>
                                        <p:tgtEl>
                                          <p:spTgt spid="67"/>
                                        </p:tgtEl>
                                        <p:attrNameLst>
                                          <p:attrName>style.visibility</p:attrName>
                                        </p:attrNameLst>
                                      </p:cBhvr>
                                      <p:to>
                                        <p:strVal val="visible"/>
                                      </p:to>
                                    </p:set>
                                    <p:animEffect transition="in" filter="wipe(left)">
                                      <p:cBhvr>
                                        <p:cTn id="175" dur="500"/>
                                        <p:tgtEl>
                                          <p:spTgt spid="67"/>
                                        </p:tgtEl>
                                      </p:cBhvr>
                                    </p:animEffect>
                                  </p:childTnLst>
                                </p:cTn>
                              </p:par>
                            </p:childTnLst>
                          </p:cTn>
                        </p:par>
                        <p:par>
                          <p:cTn id="176" fill="hold">
                            <p:stCondLst>
                              <p:cond delay="1000"/>
                            </p:stCondLst>
                            <p:childTnLst>
                              <p:par>
                                <p:cTn id="177" presetID="22" presetClass="entr" presetSubtype="2" fill="hold" nodeType="afterEffect">
                                  <p:stCondLst>
                                    <p:cond delay="0"/>
                                  </p:stCondLst>
                                  <p:childTnLst>
                                    <p:set>
                                      <p:cBhvr>
                                        <p:cTn id="178" dur="1" fill="hold">
                                          <p:stCondLst>
                                            <p:cond delay="0"/>
                                          </p:stCondLst>
                                        </p:cTn>
                                        <p:tgtEl>
                                          <p:spTgt spid="51"/>
                                        </p:tgtEl>
                                        <p:attrNameLst>
                                          <p:attrName>style.visibility</p:attrName>
                                        </p:attrNameLst>
                                      </p:cBhvr>
                                      <p:to>
                                        <p:strVal val="visible"/>
                                      </p:to>
                                    </p:set>
                                    <p:animEffect transition="in" filter="wipe(right)">
                                      <p:cBhvr>
                                        <p:cTn id="179" dur="500"/>
                                        <p:tgtEl>
                                          <p:spTgt spid="51"/>
                                        </p:tgtEl>
                                      </p:cBhvr>
                                    </p:animEffect>
                                  </p:childTnLst>
                                </p:cTn>
                              </p:par>
                            </p:childTnLst>
                          </p:cTn>
                        </p:par>
                        <p:par>
                          <p:cTn id="180" fill="hold">
                            <p:stCondLst>
                              <p:cond delay="1500"/>
                            </p:stCondLst>
                            <p:childTnLst>
                              <p:par>
                                <p:cTn id="181" presetID="22" presetClass="entr" presetSubtype="2" fill="hold" nodeType="afterEffect">
                                  <p:stCondLst>
                                    <p:cond delay="0"/>
                                  </p:stCondLst>
                                  <p:childTnLst>
                                    <p:set>
                                      <p:cBhvr>
                                        <p:cTn id="182" dur="1" fill="hold">
                                          <p:stCondLst>
                                            <p:cond delay="0"/>
                                          </p:stCondLst>
                                        </p:cTn>
                                        <p:tgtEl>
                                          <p:spTgt spid="80"/>
                                        </p:tgtEl>
                                        <p:attrNameLst>
                                          <p:attrName>style.visibility</p:attrName>
                                        </p:attrNameLst>
                                      </p:cBhvr>
                                      <p:to>
                                        <p:strVal val="visible"/>
                                      </p:to>
                                    </p:set>
                                    <p:animEffect transition="in" filter="wipe(right)">
                                      <p:cBhvr>
                                        <p:cTn id="183" dur="500"/>
                                        <p:tgtEl>
                                          <p:spTgt spid="80"/>
                                        </p:tgtEl>
                                      </p:cBhvr>
                                    </p:animEffect>
                                  </p:childTnLst>
                                </p:cTn>
                              </p:par>
                            </p:childTnLst>
                          </p:cTn>
                        </p:par>
                        <p:par>
                          <p:cTn id="184" fill="hold">
                            <p:stCondLst>
                              <p:cond delay="2000"/>
                            </p:stCondLst>
                            <p:childTnLst>
                              <p:par>
                                <p:cTn id="185" presetID="53" presetClass="entr" presetSubtype="16" fill="hold" grpId="0" nodeType="afterEffect">
                                  <p:stCondLst>
                                    <p:cond delay="0"/>
                                  </p:stCondLst>
                                  <p:childTnLst>
                                    <p:set>
                                      <p:cBhvr>
                                        <p:cTn id="186" dur="1" fill="hold">
                                          <p:stCondLst>
                                            <p:cond delay="0"/>
                                          </p:stCondLst>
                                        </p:cTn>
                                        <p:tgtEl>
                                          <p:spTgt spid="71"/>
                                        </p:tgtEl>
                                        <p:attrNameLst>
                                          <p:attrName>style.visibility</p:attrName>
                                        </p:attrNameLst>
                                      </p:cBhvr>
                                      <p:to>
                                        <p:strVal val="visible"/>
                                      </p:to>
                                    </p:set>
                                    <p:anim calcmode="lin" valueType="num">
                                      <p:cBhvr>
                                        <p:cTn id="187" dur="500" fill="hold"/>
                                        <p:tgtEl>
                                          <p:spTgt spid="71"/>
                                        </p:tgtEl>
                                        <p:attrNameLst>
                                          <p:attrName>ppt_w</p:attrName>
                                        </p:attrNameLst>
                                      </p:cBhvr>
                                      <p:tavLst>
                                        <p:tav tm="0">
                                          <p:val>
                                            <p:fltVal val="0"/>
                                          </p:val>
                                        </p:tav>
                                        <p:tav tm="100000">
                                          <p:val>
                                            <p:strVal val="#ppt_w"/>
                                          </p:val>
                                        </p:tav>
                                      </p:tavLst>
                                    </p:anim>
                                    <p:anim calcmode="lin" valueType="num">
                                      <p:cBhvr>
                                        <p:cTn id="188" dur="500" fill="hold"/>
                                        <p:tgtEl>
                                          <p:spTgt spid="71"/>
                                        </p:tgtEl>
                                        <p:attrNameLst>
                                          <p:attrName>ppt_h</p:attrName>
                                        </p:attrNameLst>
                                      </p:cBhvr>
                                      <p:tavLst>
                                        <p:tav tm="0">
                                          <p:val>
                                            <p:fltVal val="0"/>
                                          </p:val>
                                        </p:tav>
                                        <p:tav tm="100000">
                                          <p:val>
                                            <p:strVal val="#ppt_h"/>
                                          </p:val>
                                        </p:tav>
                                      </p:tavLst>
                                    </p:anim>
                                    <p:animEffect transition="in" filter="fade">
                                      <p:cBhvr>
                                        <p:cTn id="189" dur="500"/>
                                        <p:tgtEl>
                                          <p:spTgt spid="71"/>
                                        </p:tgtEl>
                                      </p:cBhvr>
                                    </p:animEffect>
                                  </p:childTnLst>
                                </p:cTn>
                              </p:par>
                            </p:childTnLst>
                          </p:cTn>
                        </p:par>
                        <p:par>
                          <p:cTn id="190" fill="hold">
                            <p:stCondLst>
                              <p:cond delay="2500"/>
                            </p:stCondLst>
                            <p:childTnLst>
                              <p:par>
                                <p:cTn id="191" presetID="22" presetClass="entr" presetSubtype="8" fill="hold" nodeType="afterEffect">
                                  <p:stCondLst>
                                    <p:cond delay="0"/>
                                  </p:stCondLst>
                                  <p:childTnLst>
                                    <p:set>
                                      <p:cBhvr>
                                        <p:cTn id="192" dur="1" fill="hold">
                                          <p:stCondLst>
                                            <p:cond delay="0"/>
                                          </p:stCondLst>
                                        </p:cTn>
                                        <p:tgtEl>
                                          <p:spTgt spid="81"/>
                                        </p:tgtEl>
                                        <p:attrNameLst>
                                          <p:attrName>style.visibility</p:attrName>
                                        </p:attrNameLst>
                                      </p:cBhvr>
                                      <p:to>
                                        <p:strVal val="visible"/>
                                      </p:to>
                                    </p:set>
                                    <p:animEffect transition="in" filter="wipe(left)">
                                      <p:cBhvr>
                                        <p:cTn id="193" dur="500"/>
                                        <p:tgtEl>
                                          <p:spTgt spid="81"/>
                                        </p:tgtEl>
                                      </p:cBhvr>
                                    </p:animEffect>
                                  </p:childTnLst>
                                </p:cTn>
                              </p:par>
                            </p:childTnLst>
                          </p:cTn>
                        </p:par>
                        <p:par>
                          <p:cTn id="194" fill="hold">
                            <p:stCondLst>
                              <p:cond delay="3000"/>
                            </p:stCondLst>
                            <p:childTnLst>
                              <p:par>
                                <p:cTn id="195" presetID="22" presetClass="entr" presetSubtype="8" fill="hold" nodeType="afterEffect">
                                  <p:stCondLst>
                                    <p:cond delay="0"/>
                                  </p:stCondLst>
                                  <p:childTnLst>
                                    <p:set>
                                      <p:cBhvr>
                                        <p:cTn id="196" dur="1" fill="hold">
                                          <p:stCondLst>
                                            <p:cond delay="0"/>
                                          </p:stCondLst>
                                        </p:cTn>
                                        <p:tgtEl>
                                          <p:spTgt spid="67"/>
                                        </p:tgtEl>
                                        <p:attrNameLst>
                                          <p:attrName>style.visibility</p:attrName>
                                        </p:attrNameLst>
                                      </p:cBhvr>
                                      <p:to>
                                        <p:strVal val="visible"/>
                                      </p:to>
                                    </p:set>
                                    <p:animEffect transition="in" filter="wipe(left)">
                                      <p:cBhvr>
                                        <p:cTn id="197" dur="500"/>
                                        <p:tgtEl>
                                          <p:spTgt spid="67"/>
                                        </p:tgtEl>
                                      </p:cBhvr>
                                    </p:animEffect>
                                  </p:childTnLst>
                                </p:cTn>
                              </p:par>
                            </p:childTnLst>
                          </p:cTn>
                        </p:par>
                        <p:par>
                          <p:cTn id="198" fill="hold">
                            <p:stCondLst>
                              <p:cond delay="3500"/>
                            </p:stCondLst>
                            <p:childTnLst>
                              <p:par>
                                <p:cTn id="199" presetID="22" presetClass="entr" presetSubtype="2" fill="hold" nodeType="afterEffect">
                                  <p:stCondLst>
                                    <p:cond delay="0"/>
                                  </p:stCondLst>
                                  <p:childTnLst>
                                    <p:set>
                                      <p:cBhvr>
                                        <p:cTn id="200" dur="1" fill="hold">
                                          <p:stCondLst>
                                            <p:cond delay="0"/>
                                          </p:stCondLst>
                                        </p:cTn>
                                        <p:tgtEl>
                                          <p:spTgt spid="51"/>
                                        </p:tgtEl>
                                        <p:attrNameLst>
                                          <p:attrName>style.visibility</p:attrName>
                                        </p:attrNameLst>
                                      </p:cBhvr>
                                      <p:to>
                                        <p:strVal val="visible"/>
                                      </p:to>
                                    </p:set>
                                    <p:animEffect transition="in" filter="wipe(right)">
                                      <p:cBhvr>
                                        <p:cTn id="201" dur="500"/>
                                        <p:tgtEl>
                                          <p:spTgt spid="51"/>
                                        </p:tgtEl>
                                      </p:cBhvr>
                                    </p:animEffect>
                                  </p:childTnLst>
                                </p:cTn>
                              </p:par>
                            </p:childTnLst>
                          </p:cTn>
                        </p:par>
                        <p:par>
                          <p:cTn id="202" fill="hold">
                            <p:stCondLst>
                              <p:cond delay="4000"/>
                            </p:stCondLst>
                            <p:childTnLst>
                              <p:par>
                                <p:cTn id="203" presetID="22" presetClass="entr" presetSubtype="2" fill="hold" nodeType="afterEffect">
                                  <p:stCondLst>
                                    <p:cond delay="0"/>
                                  </p:stCondLst>
                                  <p:childTnLst>
                                    <p:set>
                                      <p:cBhvr>
                                        <p:cTn id="204" dur="1" fill="hold">
                                          <p:stCondLst>
                                            <p:cond delay="0"/>
                                          </p:stCondLst>
                                        </p:cTn>
                                        <p:tgtEl>
                                          <p:spTgt spid="80"/>
                                        </p:tgtEl>
                                        <p:attrNameLst>
                                          <p:attrName>style.visibility</p:attrName>
                                        </p:attrNameLst>
                                      </p:cBhvr>
                                      <p:to>
                                        <p:strVal val="visible"/>
                                      </p:to>
                                    </p:set>
                                    <p:animEffect transition="in" filter="wipe(right)">
                                      <p:cBhvr>
                                        <p:cTn id="205" dur="500"/>
                                        <p:tgtEl>
                                          <p:spTgt spid="80"/>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1" fill="hold" nodeType="clickEffect">
                                  <p:stCondLst>
                                    <p:cond delay="0"/>
                                  </p:stCondLst>
                                  <p:childTnLst>
                                    <p:set>
                                      <p:cBhvr>
                                        <p:cTn id="209" dur="1" fill="hold">
                                          <p:stCondLst>
                                            <p:cond delay="0"/>
                                          </p:stCondLst>
                                        </p:cTn>
                                        <p:tgtEl>
                                          <p:spTgt spid="84"/>
                                        </p:tgtEl>
                                        <p:attrNameLst>
                                          <p:attrName>style.visibility</p:attrName>
                                        </p:attrNameLst>
                                      </p:cBhvr>
                                      <p:to>
                                        <p:strVal val="visible"/>
                                      </p:to>
                                    </p:set>
                                    <p:animEffect transition="in" filter="wipe(up)">
                                      <p:cBhvr>
                                        <p:cTn id="210" dur="500"/>
                                        <p:tgtEl>
                                          <p:spTgt spid="84"/>
                                        </p:tgtEl>
                                      </p:cBhvr>
                                    </p:animEffect>
                                  </p:childTnLst>
                                </p:cTn>
                              </p:par>
                            </p:childTnLst>
                          </p:cTn>
                        </p:par>
                        <p:par>
                          <p:cTn id="211" fill="hold">
                            <p:stCondLst>
                              <p:cond delay="500"/>
                            </p:stCondLst>
                            <p:childTnLst>
                              <p:par>
                                <p:cTn id="212" presetID="22" presetClass="entr" presetSubtype="8" fill="hold" nodeType="afterEffect">
                                  <p:stCondLst>
                                    <p:cond delay="0"/>
                                  </p:stCondLst>
                                  <p:childTnLst>
                                    <p:set>
                                      <p:cBhvr>
                                        <p:cTn id="213" dur="1" fill="hold">
                                          <p:stCondLst>
                                            <p:cond delay="0"/>
                                          </p:stCondLst>
                                        </p:cTn>
                                        <p:tgtEl>
                                          <p:spTgt spid="81"/>
                                        </p:tgtEl>
                                        <p:attrNameLst>
                                          <p:attrName>style.visibility</p:attrName>
                                        </p:attrNameLst>
                                      </p:cBhvr>
                                      <p:to>
                                        <p:strVal val="visible"/>
                                      </p:to>
                                    </p:set>
                                    <p:animEffect transition="in" filter="wipe(left)">
                                      <p:cBhvr>
                                        <p:cTn id="214" dur="500"/>
                                        <p:tgtEl>
                                          <p:spTgt spid="81"/>
                                        </p:tgtEl>
                                      </p:cBhvr>
                                    </p:animEffect>
                                  </p:childTnLst>
                                </p:cTn>
                              </p:par>
                            </p:childTnLst>
                          </p:cTn>
                        </p:par>
                        <p:par>
                          <p:cTn id="215" fill="hold">
                            <p:stCondLst>
                              <p:cond delay="1000"/>
                            </p:stCondLst>
                            <p:childTnLst>
                              <p:par>
                                <p:cTn id="216" presetID="22" presetClass="entr" presetSubtype="2" fill="hold" nodeType="afterEffect">
                                  <p:stCondLst>
                                    <p:cond delay="0"/>
                                  </p:stCondLst>
                                  <p:childTnLst>
                                    <p:set>
                                      <p:cBhvr>
                                        <p:cTn id="217" dur="1" fill="hold">
                                          <p:stCondLst>
                                            <p:cond delay="0"/>
                                          </p:stCondLst>
                                        </p:cTn>
                                        <p:tgtEl>
                                          <p:spTgt spid="80"/>
                                        </p:tgtEl>
                                        <p:attrNameLst>
                                          <p:attrName>style.visibility</p:attrName>
                                        </p:attrNameLst>
                                      </p:cBhvr>
                                      <p:to>
                                        <p:strVal val="visible"/>
                                      </p:to>
                                    </p:set>
                                    <p:animEffect transition="in" filter="wipe(right)">
                                      <p:cBhvr>
                                        <p:cTn id="218" dur="500"/>
                                        <p:tgtEl>
                                          <p:spTgt spid="80"/>
                                        </p:tgtEl>
                                      </p:cBhvr>
                                    </p:animEffect>
                                  </p:childTnLst>
                                </p:cTn>
                              </p:par>
                            </p:childTnLst>
                          </p:cTn>
                        </p:par>
                        <p:par>
                          <p:cTn id="219" fill="hold">
                            <p:stCondLst>
                              <p:cond delay="1500"/>
                            </p:stCondLst>
                            <p:childTnLst>
                              <p:par>
                                <p:cTn id="220" presetID="22" presetClass="entr" presetSubtype="4" fill="hold" nodeType="afterEffect">
                                  <p:stCondLst>
                                    <p:cond delay="0"/>
                                  </p:stCondLst>
                                  <p:childTnLst>
                                    <p:set>
                                      <p:cBhvr>
                                        <p:cTn id="221" dur="1" fill="hold">
                                          <p:stCondLst>
                                            <p:cond delay="0"/>
                                          </p:stCondLst>
                                        </p:cTn>
                                        <p:tgtEl>
                                          <p:spTgt spid="82"/>
                                        </p:tgtEl>
                                        <p:attrNameLst>
                                          <p:attrName>style.visibility</p:attrName>
                                        </p:attrNameLst>
                                      </p:cBhvr>
                                      <p:to>
                                        <p:strVal val="visible"/>
                                      </p:to>
                                    </p:set>
                                    <p:animEffect transition="in" filter="wipe(down)">
                                      <p:cBhvr>
                                        <p:cTn id="222" dur="500"/>
                                        <p:tgtEl>
                                          <p:spTgt spid="82"/>
                                        </p:tgtEl>
                                      </p:cBhvr>
                                    </p:animEffect>
                                  </p:childTnLst>
                                </p:cTn>
                              </p:par>
                            </p:childTnLst>
                          </p:cTn>
                        </p:par>
                        <p:par>
                          <p:cTn id="223" fill="hold">
                            <p:stCondLst>
                              <p:cond delay="2000"/>
                            </p:stCondLst>
                            <p:childTnLst>
                              <p:par>
                                <p:cTn id="224" presetID="22" presetClass="entr" presetSubtype="8" fill="hold" nodeType="afterEffect">
                                  <p:stCondLst>
                                    <p:cond delay="0"/>
                                  </p:stCondLst>
                                  <p:childTnLst>
                                    <p:set>
                                      <p:cBhvr>
                                        <p:cTn id="225" dur="1" fill="hold">
                                          <p:stCondLst>
                                            <p:cond delay="0"/>
                                          </p:stCondLst>
                                        </p:cTn>
                                        <p:tgtEl>
                                          <p:spTgt spid="79"/>
                                        </p:tgtEl>
                                        <p:attrNameLst>
                                          <p:attrName>style.visibility</p:attrName>
                                        </p:attrNameLst>
                                      </p:cBhvr>
                                      <p:to>
                                        <p:strVal val="visible"/>
                                      </p:to>
                                    </p:set>
                                    <p:animEffect transition="in" filter="wipe(left)">
                                      <p:cBhvr>
                                        <p:cTn id="226" dur="500"/>
                                        <p:tgtEl>
                                          <p:spTgt spid="79"/>
                                        </p:tgtEl>
                                      </p:cBhvr>
                                    </p:animEffect>
                                  </p:childTnLst>
                                </p:cTn>
                              </p:par>
                            </p:childTnLst>
                          </p:cTn>
                        </p:par>
                        <p:par>
                          <p:cTn id="227" fill="hold">
                            <p:stCondLst>
                              <p:cond delay="2500"/>
                            </p:stCondLst>
                            <p:childTnLst>
                              <p:par>
                                <p:cTn id="228" presetID="22" presetClass="entr" presetSubtype="2" fill="hold" nodeType="afterEffect">
                                  <p:stCondLst>
                                    <p:cond delay="0"/>
                                  </p:stCondLst>
                                  <p:childTnLst>
                                    <p:set>
                                      <p:cBhvr>
                                        <p:cTn id="229" dur="1" fill="hold">
                                          <p:stCondLst>
                                            <p:cond delay="0"/>
                                          </p:stCondLst>
                                        </p:cTn>
                                        <p:tgtEl>
                                          <p:spTgt spid="78"/>
                                        </p:tgtEl>
                                        <p:attrNameLst>
                                          <p:attrName>style.visibility</p:attrName>
                                        </p:attrNameLst>
                                      </p:cBhvr>
                                      <p:to>
                                        <p:strVal val="visible"/>
                                      </p:to>
                                    </p:set>
                                    <p:animEffect transition="in" filter="wipe(right)">
                                      <p:cBhvr>
                                        <p:cTn id="230" dur="500"/>
                                        <p:tgtEl>
                                          <p:spTgt spid="78"/>
                                        </p:tgtEl>
                                      </p:cBhvr>
                                    </p:animEffect>
                                  </p:childTnLst>
                                </p:cTn>
                              </p:par>
                            </p:childTnLst>
                          </p:cTn>
                        </p:par>
                        <p:par>
                          <p:cTn id="231" fill="hold">
                            <p:stCondLst>
                              <p:cond delay="3000"/>
                            </p:stCondLst>
                            <p:childTnLst>
                              <p:par>
                                <p:cTn id="232" presetID="22" presetClass="entr" presetSubtype="2" fill="hold" nodeType="afterEffect">
                                  <p:stCondLst>
                                    <p:cond delay="0"/>
                                  </p:stCondLst>
                                  <p:childTnLst>
                                    <p:set>
                                      <p:cBhvr>
                                        <p:cTn id="233" dur="1" fill="hold">
                                          <p:stCondLst>
                                            <p:cond delay="0"/>
                                          </p:stCondLst>
                                        </p:cTn>
                                        <p:tgtEl>
                                          <p:spTgt spid="54"/>
                                        </p:tgtEl>
                                        <p:attrNameLst>
                                          <p:attrName>style.visibility</p:attrName>
                                        </p:attrNameLst>
                                      </p:cBhvr>
                                      <p:to>
                                        <p:strVal val="visible"/>
                                      </p:to>
                                    </p:set>
                                    <p:animEffect transition="in" filter="wipe(right)">
                                      <p:cBhvr>
                                        <p:cTn id="234" dur="500"/>
                                        <p:tgtEl>
                                          <p:spTgt spid="54"/>
                                        </p:tgtEl>
                                      </p:cBhvr>
                                    </p:animEffect>
                                  </p:childTnLst>
                                </p:cTn>
                              </p:par>
                            </p:childTnLst>
                          </p:cTn>
                        </p:par>
                        <p:par>
                          <p:cTn id="235" fill="hold">
                            <p:stCondLst>
                              <p:cond delay="3500"/>
                            </p:stCondLst>
                            <p:childTnLst>
                              <p:par>
                                <p:cTn id="236" presetID="53" presetClass="entr" presetSubtype="16" fill="hold" grpId="0" nodeType="afterEffect">
                                  <p:stCondLst>
                                    <p:cond delay="0"/>
                                  </p:stCondLst>
                                  <p:childTnLst>
                                    <p:set>
                                      <p:cBhvr>
                                        <p:cTn id="237" dur="1" fill="hold">
                                          <p:stCondLst>
                                            <p:cond delay="0"/>
                                          </p:stCondLst>
                                        </p:cTn>
                                        <p:tgtEl>
                                          <p:spTgt spid="48"/>
                                        </p:tgtEl>
                                        <p:attrNameLst>
                                          <p:attrName>style.visibility</p:attrName>
                                        </p:attrNameLst>
                                      </p:cBhvr>
                                      <p:to>
                                        <p:strVal val="visible"/>
                                      </p:to>
                                    </p:set>
                                    <p:anim calcmode="lin" valueType="num">
                                      <p:cBhvr>
                                        <p:cTn id="238" dur="500" fill="hold"/>
                                        <p:tgtEl>
                                          <p:spTgt spid="48"/>
                                        </p:tgtEl>
                                        <p:attrNameLst>
                                          <p:attrName>ppt_w</p:attrName>
                                        </p:attrNameLst>
                                      </p:cBhvr>
                                      <p:tavLst>
                                        <p:tav tm="0">
                                          <p:val>
                                            <p:fltVal val="0"/>
                                          </p:val>
                                        </p:tav>
                                        <p:tav tm="100000">
                                          <p:val>
                                            <p:strVal val="#ppt_w"/>
                                          </p:val>
                                        </p:tav>
                                      </p:tavLst>
                                    </p:anim>
                                    <p:anim calcmode="lin" valueType="num">
                                      <p:cBhvr>
                                        <p:cTn id="239" dur="500" fill="hold"/>
                                        <p:tgtEl>
                                          <p:spTgt spid="48"/>
                                        </p:tgtEl>
                                        <p:attrNameLst>
                                          <p:attrName>ppt_h</p:attrName>
                                        </p:attrNameLst>
                                      </p:cBhvr>
                                      <p:tavLst>
                                        <p:tav tm="0">
                                          <p:val>
                                            <p:fltVal val="0"/>
                                          </p:val>
                                        </p:tav>
                                        <p:tav tm="100000">
                                          <p:val>
                                            <p:strVal val="#ppt_h"/>
                                          </p:val>
                                        </p:tav>
                                      </p:tavLst>
                                    </p:anim>
                                    <p:animEffect transition="in" filter="fade">
                                      <p:cBhvr>
                                        <p:cTn id="2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animBg="1"/>
      <p:bldP spid="71" grpId="0" animBg="1"/>
      <p:bldP spid="59" grpId="0" animBg="1"/>
      <p:bldP spid="48"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rot="16200000" flipH="1">
            <a:off x="4578990" y="2888623"/>
            <a:ext cx="3110817" cy="1448372"/>
          </a:xfrm>
          <a:prstGeom prst="roundRect">
            <a:avLst/>
          </a:prstGeom>
          <a:gradFill flip="none" rotWithShape="1">
            <a:gsLst>
              <a:gs pos="100000">
                <a:schemeClr val="bg1">
                  <a:lumMod val="75000"/>
                </a:schemeClr>
              </a:gs>
              <a:gs pos="63000">
                <a:srgbClr val="FFFFFF"/>
              </a:gs>
            </a:gsLst>
            <a:path path="circle">
              <a:fillToRect l="50000" t="50000" r="50000" b="50000"/>
            </a:path>
            <a:tileRec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0" tIns="34290" rIns="0" bIns="34290" rtlCol="0" anchor="ctr"/>
          <a:lstStyle/>
          <a:p>
            <a:pPr algn="ctr" defTabSz="342895">
              <a:defRPr/>
            </a:pPr>
            <a:endParaRPr lang="en-US" sz="2700">
              <a:solidFill>
                <a:prstClr val="black"/>
              </a:solidFill>
              <a:latin typeface="Calibri"/>
            </a:endParaRPr>
          </a:p>
        </p:txBody>
      </p:sp>
      <p:sp>
        <p:nvSpPr>
          <p:cNvPr id="61" name="Oval 60"/>
          <p:cNvSpPr/>
          <p:nvPr/>
        </p:nvSpPr>
        <p:spPr>
          <a:xfrm>
            <a:off x="3114685" y="2337193"/>
            <a:ext cx="695326" cy="2319434"/>
          </a:xfrm>
          <a:prstGeom prst="ellipse">
            <a:avLst/>
          </a:prstGeom>
          <a:no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342900">
              <a:defRPr/>
            </a:pPr>
            <a:endParaRPr lang="en-US" sz="1350">
              <a:solidFill>
                <a:prstClr val="black"/>
              </a:solidFill>
              <a:latin typeface="Calibri"/>
            </a:endParaRPr>
          </a:p>
        </p:txBody>
      </p:sp>
      <p:sp>
        <p:nvSpPr>
          <p:cNvPr id="36" name="AutoShape 4" descr="90%"/>
          <p:cNvSpPr>
            <a:spLocks noChangeArrowheads="1"/>
          </p:cNvSpPr>
          <p:nvPr/>
        </p:nvSpPr>
        <p:spPr bwMode="auto">
          <a:xfrm>
            <a:off x="3009908" y="2336034"/>
            <a:ext cx="938527" cy="589202"/>
          </a:xfrm>
          <a:prstGeom prst="roundRect">
            <a:avLst>
              <a:gd name="adj" fmla="val 16667"/>
            </a:avLst>
          </a:prstGeom>
          <a:solidFill>
            <a:srgbClr val="FFFFFF"/>
          </a:solid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Teacher concepts</a:t>
            </a:r>
          </a:p>
        </p:txBody>
      </p:sp>
      <p:sp>
        <p:nvSpPr>
          <p:cNvPr id="43" name="AutoShape 3" descr="10%"/>
          <p:cNvSpPr>
            <a:spLocks noChangeArrowheads="1"/>
          </p:cNvSpPr>
          <p:nvPr/>
        </p:nvSpPr>
        <p:spPr bwMode="auto">
          <a:xfrm>
            <a:off x="8324850" y="2336034"/>
            <a:ext cx="1028700" cy="589202"/>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Peer concepts</a:t>
            </a:r>
          </a:p>
        </p:txBody>
      </p:sp>
      <p:cxnSp>
        <p:nvCxnSpPr>
          <p:cNvPr id="44" name="AutoShape 8"/>
          <p:cNvCxnSpPr>
            <a:cxnSpLocks noChangeShapeType="1"/>
            <a:stCxn id="43" idx="2"/>
            <a:endCxn id="73" idx="2"/>
          </p:cNvCxnSpPr>
          <p:nvPr/>
        </p:nvCxnSpPr>
        <p:spPr bwMode="auto">
          <a:xfrm rot="5400000" flipH="1">
            <a:off x="7618522" y="1704558"/>
            <a:ext cx="13111" cy="2428246"/>
          </a:xfrm>
          <a:prstGeom prst="curvedConnector3">
            <a:avLst>
              <a:gd name="adj1" fmla="val -1743574"/>
            </a:avLst>
          </a:prstGeom>
          <a:noFill/>
          <a:ln w="38100" cmpd="dbl">
            <a:solidFill>
              <a:schemeClr val="tx1"/>
            </a:solidFill>
            <a:round/>
            <a:headEnd/>
            <a:tailEnd type="triangle" w="med" len="sm"/>
          </a:ln>
          <a:effectLst/>
        </p:spPr>
      </p:cxnSp>
      <p:sp>
        <p:nvSpPr>
          <p:cNvPr id="50" name="AutoShape 3" descr="10%"/>
          <p:cNvSpPr>
            <a:spLocks noChangeArrowheads="1"/>
          </p:cNvSpPr>
          <p:nvPr/>
        </p:nvSpPr>
        <p:spPr bwMode="auto">
          <a:xfrm>
            <a:off x="8363906" y="4359817"/>
            <a:ext cx="989657" cy="589202"/>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Peer practice</a:t>
            </a:r>
          </a:p>
        </p:txBody>
      </p:sp>
      <p:cxnSp>
        <p:nvCxnSpPr>
          <p:cNvPr id="51" name="AutoShape 8"/>
          <p:cNvCxnSpPr>
            <a:cxnSpLocks noChangeShapeType="1"/>
            <a:stCxn id="50" idx="2"/>
            <a:endCxn id="77" idx="2"/>
          </p:cNvCxnSpPr>
          <p:nvPr/>
        </p:nvCxnSpPr>
        <p:spPr bwMode="auto">
          <a:xfrm rot="5400000" flipH="1">
            <a:off x="7626434" y="3716719"/>
            <a:ext cx="16821" cy="2447780"/>
          </a:xfrm>
          <a:prstGeom prst="curvedConnector3">
            <a:avLst>
              <a:gd name="adj1" fmla="val -1359016"/>
            </a:avLst>
          </a:prstGeom>
          <a:noFill/>
          <a:ln w="38100" cmpd="dbl">
            <a:solidFill>
              <a:schemeClr val="tx1"/>
            </a:solidFill>
            <a:round/>
            <a:headEnd/>
            <a:tailEnd type="triangle" w="med" len="sm"/>
          </a:ln>
          <a:effectLst/>
        </p:spPr>
      </p:cxnSp>
      <p:cxnSp>
        <p:nvCxnSpPr>
          <p:cNvPr id="67" name="AutoShape 8"/>
          <p:cNvCxnSpPr>
            <a:cxnSpLocks noChangeShapeType="1"/>
            <a:stCxn id="77" idx="0"/>
            <a:endCxn id="50" idx="0"/>
          </p:cNvCxnSpPr>
          <p:nvPr/>
        </p:nvCxnSpPr>
        <p:spPr bwMode="auto">
          <a:xfrm rot="16200000" flipH="1">
            <a:off x="7634159" y="3135242"/>
            <a:ext cx="1370" cy="2447780"/>
          </a:xfrm>
          <a:prstGeom prst="curvedConnector3">
            <a:avLst>
              <a:gd name="adj1" fmla="val -16686131"/>
            </a:avLst>
          </a:prstGeom>
          <a:noFill/>
          <a:ln w="38100" cmpd="dbl">
            <a:solidFill>
              <a:srgbClr val="FF0000"/>
            </a:solidFill>
            <a:round/>
            <a:headEnd/>
            <a:tailEnd type="triangle" w="med" len="sm"/>
          </a:ln>
          <a:effectLst/>
        </p:spPr>
      </p:cxnSp>
      <p:sp>
        <p:nvSpPr>
          <p:cNvPr id="69" name="AutoShape 4" descr="90%"/>
          <p:cNvSpPr>
            <a:spLocks noChangeArrowheads="1"/>
          </p:cNvSpPr>
          <p:nvPr/>
        </p:nvSpPr>
        <p:spPr bwMode="auto">
          <a:xfrm>
            <a:off x="2781300" y="4359817"/>
            <a:ext cx="1314450" cy="589202"/>
          </a:xfrm>
          <a:prstGeom prst="roundRect">
            <a:avLst>
              <a:gd name="adj" fmla="val 16667"/>
            </a:avLst>
          </a:prstGeom>
          <a:solidFill>
            <a:srgbClr val="FFFFFF"/>
          </a:solid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Learning environment</a:t>
            </a:r>
          </a:p>
        </p:txBody>
      </p:sp>
      <p:cxnSp>
        <p:nvCxnSpPr>
          <p:cNvPr id="70" name="AutoShape 33"/>
          <p:cNvCxnSpPr>
            <a:cxnSpLocks noChangeShapeType="1"/>
            <a:stCxn id="69" idx="0"/>
            <a:endCxn id="74" idx="0"/>
          </p:cNvCxnSpPr>
          <p:nvPr/>
        </p:nvCxnSpPr>
        <p:spPr bwMode="auto">
          <a:xfrm rot="16200000" flipH="1">
            <a:off x="4629913" y="3168429"/>
            <a:ext cx="1205" cy="2383980"/>
          </a:xfrm>
          <a:prstGeom prst="curvedConnector3">
            <a:avLst>
              <a:gd name="adj1" fmla="val -18970954"/>
            </a:avLst>
          </a:prstGeom>
          <a:noFill/>
          <a:ln w="38100" cap="flat" cmpd="dbl" algn="ctr">
            <a:solidFill>
              <a:schemeClr val="tx1"/>
            </a:solidFill>
            <a:prstDash val="solid"/>
            <a:round/>
            <a:headEnd type="none" w="med" len="med"/>
            <a:tailEnd type="triangle" w="med" len="sm"/>
          </a:ln>
          <a:effectLst/>
        </p:spPr>
      </p:cxnSp>
      <p:cxnSp>
        <p:nvCxnSpPr>
          <p:cNvPr id="72" name="Curved Connector 71"/>
          <p:cNvCxnSpPr>
            <a:cxnSpLocks/>
            <a:stCxn id="74" idx="2"/>
            <a:endCxn id="69" idx="2"/>
          </p:cNvCxnSpPr>
          <p:nvPr/>
        </p:nvCxnSpPr>
        <p:spPr>
          <a:xfrm rot="5400000">
            <a:off x="4620817" y="3747331"/>
            <a:ext cx="19396" cy="2383980"/>
          </a:xfrm>
          <a:prstGeom prst="curvedConnector3">
            <a:avLst>
              <a:gd name="adj1" fmla="val 1278594"/>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a:cxnSpLocks/>
            <a:stCxn id="55" idx="2"/>
            <a:endCxn id="36" idx="2"/>
          </p:cNvCxnSpPr>
          <p:nvPr/>
        </p:nvCxnSpPr>
        <p:spPr>
          <a:xfrm rot="5400000">
            <a:off x="4642995" y="1745726"/>
            <a:ext cx="15686" cy="2343334"/>
          </a:xfrm>
          <a:prstGeom prst="curvedConnector3">
            <a:avLst>
              <a:gd name="adj1" fmla="val 1557351"/>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7" name="Curved Connector 135"/>
          <p:cNvCxnSpPr>
            <a:cxnSpLocks/>
            <a:stCxn id="36" idx="0"/>
            <a:endCxn id="55" idx="0"/>
          </p:cNvCxnSpPr>
          <p:nvPr/>
        </p:nvCxnSpPr>
        <p:spPr>
          <a:xfrm rot="16200000" flipH="1">
            <a:off x="4648381" y="1166824"/>
            <a:ext cx="4915" cy="2343334"/>
          </a:xfrm>
          <a:prstGeom prst="curvedConnector3">
            <a:avLst>
              <a:gd name="adj1" fmla="val -4651068"/>
            </a:avLst>
          </a:prstGeom>
          <a:ln w="38100" cap="flat" cmpd="dbl" algn="ctr">
            <a:solidFill>
              <a:scrgbClr r="0" g="0" b="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919413" y="2287634"/>
            <a:ext cx="1534235" cy="692497"/>
          </a:xfrm>
          <a:prstGeom prst="rect">
            <a:avLst/>
          </a:prstGeom>
          <a:noFill/>
        </p:spPr>
        <p:txBody>
          <a:bodyPr wrap="square" lIns="68579" tIns="34290" rIns="68579" bIns="34290" rtlCol="0">
            <a:spAutoFit/>
          </a:bodyPr>
          <a:lstStyle/>
          <a:p>
            <a:pPr algn="ctr" defTabSz="342895">
              <a:defRPr/>
            </a:pPr>
            <a:r>
              <a:rPr lang="en-US" sz="1350" i="1">
                <a:solidFill>
                  <a:srgbClr val="1F497D"/>
                </a:solidFill>
                <a:latin typeface="Arial" charset="0"/>
                <a:ea typeface="ＭＳ Ｐゴシック" charset="-128"/>
                <a:cs typeface="ＭＳ Ｐゴシック" charset="-128"/>
              </a:rPr>
              <a:t>Teacher communication cycle</a:t>
            </a:r>
          </a:p>
        </p:txBody>
      </p:sp>
      <p:sp>
        <p:nvSpPr>
          <p:cNvPr id="75" name="TextBox 74"/>
          <p:cNvSpPr txBox="1"/>
          <p:nvPr/>
        </p:nvSpPr>
        <p:spPr>
          <a:xfrm>
            <a:off x="3991430" y="4300878"/>
            <a:ext cx="1390196" cy="692497"/>
          </a:xfrm>
          <a:prstGeom prst="rect">
            <a:avLst/>
          </a:prstGeom>
          <a:noFill/>
        </p:spPr>
        <p:txBody>
          <a:bodyPr wrap="square" lIns="68579" tIns="34290" rIns="68579" bIns="34290" rtlCol="0">
            <a:spAutoFit/>
          </a:bodyPr>
          <a:lstStyle/>
          <a:p>
            <a:pPr algn="ctr" defTabSz="342895">
              <a:defRPr/>
            </a:pPr>
            <a:r>
              <a:rPr lang="en-US" sz="1350" i="1">
                <a:solidFill>
                  <a:srgbClr val="1F497D"/>
                </a:solidFill>
                <a:latin typeface="Arial" charset="0"/>
                <a:ea typeface="ＭＳ Ｐゴシック" charset="-128"/>
                <a:cs typeface="ＭＳ Ｐゴシック" charset="-128"/>
              </a:rPr>
              <a:t>Teacher </a:t>
            </a:r>
            <a:r>
              <a:rPr lang="en-US" sz="1350" i="1" err="1">
                <a:solidFill>
                  <a:srgbClr val="1F497D"/>
                </a:solidFill>
                <a:latin typeface="Arial" charset="0"/>
                <a:ea typeface="ＭＳ Ｐゴシック" charset="-128"/>
                <a:cs typeface="ＭＳ Ｐゴシック" charset="-128"/>
              </a:rPr>
              <a:t>modelling</a:t>
            </a:r>
            <a:r>
              <a:rPr lang="en-US" sz="1350" i="1">
                <a:solidFill>
                  <a:srgbClr val="1F497D"/>
                </a:solidFill>
                <a:latin typeface="Arial" charset="0"/>
                <a:ea typeface="ＭＳ Ｐゴシック" charset="-128"/>
                <a:cs typeface="ＭＳ Ｐゴシック" charset="-128"/>
              </a:rPr>
              <a:t> </a:t>
            </a:r>
          </a:p>
          <a:p>
            <a:pPr algn="ctr" defTabSz="342895">
              <a:defRPr/>
            </a:pPr>
            <a:r>
              <a:rPr lang="en-US" sz="1350" i="1">
                <a:solidFill>
                  <a:srgbClr val="1F497D"/>
                </a:solidFill>
                <a:latin typeface="Arial" charset="0"/>
                <a:ea typeface="ＭＳ Ｐゴシック" charset="-128"/>
                <a:cs typeface="ＭＳ Ｐゴシック" charset="-128"/>
              </a:rPr>
              <a:t>cycle</a:t>
            </a:r>
          </a:p>
        </p:txBody>
      </p:sp>
      <p:sp>
        <p:nvSpPr>
          <p:cNvPr id="76" name="TextBox 75"/>
          <p:cNvSpPr txBox="1"/>
          <p:nvPr/>
        </p:nvSpPr>
        <p:spPr>
          <a:xfrm>
            <a:off x="6839408" y="4291352"/>
            <a:ext cx="1514388" cy="692497"/>
          </a:xfrm>
          <a:prstGeom prst="rect">
            <a:avLst/>
          </a:prstGeom>
          <a:noFill/>
        </p:spPr>
        <p:txBody>
          <a:bodyPr wrap="square" lIns="68579" tIns="34290" rIns="68579" bIns="34290" rtlCol="0">
            <a:spAutoFit/>
          </a:bodyPr>
          <a:lstStyle/>
          <a:p>
            <a:pPr algn="ctr" defTabSz="342895">
              <a:defRPr/>
            </a:pPr>
            <a:r>
              <a:rPr lang="en-US" sz="1350" i="1">
                <a:solidFill>
                  <a:srgbClr val="1F497D"/>
                </a:solidFill>
                <a:latin typeface="Arial" charset="0"/>
                <a:ea typeface="ＭＳ Ｐゴシック" charset="-128"/>
                <a:cs typeface="ＭＳ Ｐゴシック" charset="-128"/>
              </a:rPr>
              <a:t>Peer </a:t>
            </a:r>
          </a:p>
          <a:p>
            <a:pPr algn="ctr" defTabSz="342895">
              <a:defRPr/>
            </a:pPr>
            <a:r>
              <a:rPr lang="en-US" sz="1350" i="1" err="1">
                <a:solidFill>
                  <a:srgbClr val="1F497D"/>
                </a:solidFill>
                <a:latin typeface="Arial" charset="0"/>
                <a:ea typeface="ＭＳ Ｐゴシック" charset="-128"/>
                <a:cs typeface="ＭＳ Ｐゴシック" charset="-128"/>
              </a:rPr>
              <a:t>modelling</a:t>
            </a:r>
            <a:r>
              <a:rPr lang="en-US" sz="1350" i="1">
                <a:solidFill>
                  <a:srgbClr val="1F497D"/>
                </a:solidFill>
                <a:latin typeface="Arial" charset="0"/>
                <a:ea typeface="ＭＳ Ｐゴシック" charset="-128"/>
                <a:cs typeface="ＭＳ Ｐゴシック" charset="-128"/>
              </a:rPr>
              <a:t> </a:t>
            </a:r>
          </a:p>
          <a:p>
            <a:pPr algn="ctr" defTabSz="342895">
              <a:defRPr/>
            </a:pPr>
            <a:r>
              <a:rPr lang="en-US" sz="1350" i="1">
                <a:solidFill>
                  <a:srgbClr val="1F497D"/>
                </a:solidFill>
                <a:latin typeface="Arial" charset="0"/>
                <a:ea typeface="ＭＳ Ｐゴシック" charset="-128"/>
                <a:cs typeface="ＭＳ Ｐゴシック" charset="-128"/>
              </a:rPr>
              <a:t>cycle</a:t>
            </a:r>
          </a:p>
        </p:txBody>
      </p:sp>
      <p:sp>
        <p:nvSpPr>
          <p:cNvPr id="2" name="Round Single Corner Rectangle 1"/>
          <p:cNvSpPr/>
          <p:nvPr/>
        </p:nvSpPr>
        <p:spPr>
          <a:xfrm>
            <a:off x="4043776" y="2352076"/>
            <a:ext cx="1315593" cy="577244"/>
          </a:xfrm>
          <a:prstGeom prst="round1Rect">
            <a:avLst/>
          </a:prstGeom>
          <a:gradFill flip="none" rotWithShape="1">
            <a:gsLst>
              <a:gs pos="25000">
                <a:srgbClr val="FFFFFF"/>
              </a:gs>
              <a:gs pos="100000">
                <a:schemeClr val="accent2"/>
              </a:gs>
            </a:gsLst>
            <a:path path="circle">
              <a:fillToRect l="50000" t="50000" r="50000" b="50000"/>
            </a:path>
            <a:tileRect/>
          </a:gradFill>
          <a:ln>
            <a:solidFill>
              <a:srgbClr val="800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panose="020F0502020204030204"/>
              </a:rPr>
              <a:t>Inquiring</a:t>
            </a:r>
          </a:p>
        </p:txBody>
      </p:sp>
      <p:sp>
        <p:nvSpPr>
          <p:cNvPr id="63" name="Round Single Corner Rectangle 62"/>
          <p:cNvSpPr/>
          <p:nvPr/>
        </p:nvSpPr>
        <p:spPr>
          <a:xfrm>
            <a:off x="4267458" y="4355871"/>
            <a:ext cx="918103" cy="621728"/>
          </a:xfrm>
          <a:prstGeom prst="round1Rect">
            <a:avLst/>
          </a:prstGeom>
          <a:gradFill flip="none" rotWithShape="1">
            <a:gsLst>
              <a:gs pos="25000">
                <a:srgbClr val="FFFFFF"/>
              </a:gs>
              <a:gs pos="100000">
                <a:srgbClr val="A27FD2"/>
              </a:gs>
            </a:gsLst>
            <a:path path="circle">
              <a:fillToRect l="50000" t="50000" r="50000" b="50000"/>
            </a:path>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350" err="1">
                <a:solidFill>
                  <a:prstClr val="black"/>
                </a:solidFill>
                <a:latin typeface="Calibri"/>
              </a:rPr>
              <a:t>Practising</a:t>
            </a:r>
            <a:endParaRPr lang="en-US" sz="1350">
              <a:solidFill>
                <a:prstClr val="black"/>
              </a:solidFill>
              <a:latin typeface="Calibri"/>
            </a:endParaRPr>
          </a:p>
        </p:txBody>
      </p:sp>
      <p:sp>
        <p:nvSpPr>
          <p:cNvPr id="71" name="Round Single Corner Rectangle 70"/>
          <p:cNvSpPr/>
          <p:nvPr/>
        </p:nvSpPr>
        <p:spPr>
          <a:xfrm>
            <a:off x="6990346" y="4307674"/>
            <a:ext cx="1265897" cy="659270"/>
          </a:xfrm>
          <a:prstGeom prst="round1Rect">
            <a:avLst/>
          </a:prstGeom>
          <a:gradFill flip="none" rotWithShape="1">
            <a:gsLst>
              <a:gs pos="25000">
                <a:srgbClr val="FFFFFF"/>
              </a:gs>
              <a:gs pos="100000">
                <a:srgbClr val="FFD36E"/>
              </a:gs>
            </a:gsLst>
            <a:path path="circle">
              <a:fillToRect l="50000" t="50000" r="50000" b="50000"/>
            </a:path>
            <a:tileRect/>
          </a:gradFill>
          <a:ln>
            <a:solidFill>
              <a:schemeClr val="accent6">
                <a:lumMod val="7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Collaborating</a:t>
            </a:r>
          </a:p>
        </p:txBody>
      </p:sp>
      <p:sp>
        <p:nvSpPr>
          <p:cNvPr id="46" name="TextBox 45"/>
          <p:cNvSpPr txBox="1"/>
          <p:nvPr/>
        </p:nvSpPr>
        <p:spPr>
          <a:xfrm>
            <a:off x="3216852" y="5752270"/>
            <a:ext cx="5937994" cy="623248"/>
          </a:xfrm>
          <a:prstGeom prst="rect">
            <a:avLst/>
          </a:prstGeom>
          <a:noFill/>
        </p:spPr>
        <p:txBody>
          <a:bodyPr wrap="square" lIns="68579" tIns="34290" rIns="68579" bIns="34290" rtlCol="0">
            <a:spAutoFit/>
          </a:bodyPr>
          <a:lstStyle/>
          <a:p>
            <a:pPr algn="ctr" defTabSz="342895">
              <a:defRPr/>
            </a:pPr>
            <a:r>
              <a:rPr lang="en-US" i="1" dirty="0">
                <a:solidFill>
                  <a:srgbClr val="800000"/>
                </a:solidFill>
                <a:latin typeface="Arial" charset="0"/>
                <a:ea typeface="ＭＳ Ｐゴシック" charset="-128"/>
                <a:cs typeface="ＭＳ Ｐゴシック" charset="-128"/>
              </a:rPr>
              <a:t>These learning types are encouraged through a variety of conventional methods</a:t>
            </a:r>
          </a:p>
        </p:txBody>
      </p:sp>
      <p:cxnSp>
        <p:nvCxnSpPr>
          <p:cNvPr id="47" name="AutoShape 8"/>
          <p:cNvCxnSpPr>
            <a:cxnSpLocks noChangeShapeType="1"/>
          </p:cNvCxnSpPr>
          <p:nvPr/>
        </p:nvCxnSpPr>
        <p:spPr bwMode="auto">
          <a:xfrm rot="16200000" flipH="1">
            <a:off x="7612250" y="1122477"/>
            <a:ext cx="1373" cy="2447525"/>
          </a:xfrm>
          <a:prstGeom prst="curvedConnector3">
            <a:avLst>
              <a:gd name="adj1" fmla="val -12491803"/>
            </a:avLst>
          </a:prstGeom>
          <a:noFill/>
          <a:ln w="38100" cmpd="dbl">
            <a:solidFill>
              <a:srgbClr val="FF0000"/>
            </a:solidFill>
            <a:round/>
            <a:headEnd/>
            <a:tailEnd type="triangle" w="med" len="sm"/>
          </a:ln>
          <a:effectLst/>
        </p:spPr>
      </p:cxnSp>
      <p:sp>
        <p:nvSpPr>
          <p:cNvPr id="59" name="Round Single Corner Rectangle 58"/>
          <p:cNvSpPr/>
          <p:nvPr/>
        </p:nvSpPr>
        <p:spPr>
          <a:xfrm>
            <a:off x="4043776" y="1843776"/>
            <a:ext cx="1315593" cy="432048"/>
          </a:xfrm>
          <a:prstGeom prst="round1Rect">
            <a:avLst/>
          </a:prstGeom>
          <a:gradFill flip="none" rotWithShape="1">
            <a:gsLst>
              <a:gs pos="93000">
                <a:srgbClr val="88D9FF"/>
              </a:gs>
              <a:gs pos="0">
                <a:srgbClr val="FFFFFF"/>
              </a:gs>
            </a:gsLst>
            <a:path path="circle">
              <a:fillToRect l="50000" t="50000" r="50000" b="50000"/>
            </a:path>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Acquiring</a:t>
            </a:r>
          </a:p>
        </p:txBody>
      </p:sp>
      <p:sp>
        <p:nvSpPr>
          <p:cNvPr id="48" name="Round Single Corner Rectangle 47"/>
          <p:cNvSpPr/>
          <p:nvPr/>
        </p:nvSpPr>
        <p:spPr>
          <a:xfrm>
            <a:off x="4043776" y="2996584"/>
            <a:ext cx="1315593" cy="387956"/>
          </a:xfrm>
          <a:prstGeom prst="round1Rect">
            <a:avLst/>
          </a:prstGeom>
          <a:gradFill flip="none" rotWithShape="1">
            <a:gsLst>
              <a:gs pos="25000">
                <a:srgbClr val="FFFFFF"/>
              </a:gs>
              <a:gs pos="100000">
                <a:srgbClr val="92D050"/>
              </a:gs>
            </a:gsLst>
            <a:path path="circle">
              <a:fillToRect l="50000" t="50000" r="50000" b="50000"/>
            </a:path>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endParaRPr lang="en-US" sz="1500">
              <a:solidFill>
                <a:prstClr val="black"/>
              </a:solidFill>
              <a:latin typeface="Calibri"/>
            </a:endParaRPr>
          </a:p>
          <a:p>
            <a:pPr algn="ctr" defTabSz="342895">
              <a:defRPr/>
            </a:pPr>
            <a:r>
              <a:rPr lang="en-US" sz="1500">
                <a:solidFill>
                  <a:prstClr val="black"/>
                </a:solidFill>
                <a:latin typeface="Calibri"/>
              </a:rPr>
              <a:t>Producing</a:t>
            </a:r>
          </a:p>
          <a:p>
            <a:pPr algn="ctr" defTabSz="342895">
              <a:defRPr/>
            </a:pPr>
            <a:endParaRPr lang="en-US" sz="1500">
              <a:solidFill>
                <a:prstClr val="black"/>
              </a:solidFill>
              <a:latin typeface="Calibri"/>
            </a:endParaRPr>
          </a:p>
        </p:txBody>
      </p:sp>
      <p:sp>
        <p:nvSpPr>
          <p:cNvPr id="55" name="AutoShape 3" descr="10%"/>
          <p:cNvSpPr>
            <a:spLocks noChangeArrowheads="1"/>
          </p:cNvSpPr>
          <p:nvPr/>
        </p:nvSpPr>
        <p:spPr bwMode="auto">
          <a:xfrm>
            <a:off x="5630599" y="2340950"/>
            <a:ext cx="383812" cy="56860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C</a:t>
            </a:r>
          </a:p>
        </p:txBody>
      </p:sp>
      <p:sp>
        <p:nvSpPr>
          <p:cNvPr id="73" name="AutoShape 3" descr="10%"/>
          <p:cNvSpPr>
            <a:spLocks noChangeArrowheads="1"/>
          </p:cNvSpPr>
          <p:nvPr/>
        </p:nvSpPr>
        <p:spPr bwMode="auto">
          <a:xfrm>
            <a:off x="6185849" y="2338375"/>
            <a:ext cx="450210" cy="57375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C</a:t>
            </a:r>
          </a:p>
        </p:txBody>
      </p:sp>
      <p:sp>
        <p:nvSpPr>
          <p:cNvPr id="74" name="AutoShape 3" descr="10%"/>
          <p:cNvSpPr>
            <a:spLocks noChangeArrowheads="1"/>
          </p:cNvSpPr>
          <p:nvPr/>
        </p:nvSpPr>
        <p:spPr bwMode="auto">
          <a:xfrm>
            <a:off x="5630599" y="4361023"/>
            <a:ext cx="383812" cy="56860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P</a:t>
            </a:r>
          </a:p>
        </p:txBody>
      </p:sp>
      <p:sp>
        <p:nvSpPr>
          <p:cNvPr id="77" name="AutoShape 3" descr="10%"/>
          <p:cNvSpPr>
            <a:spLocks noChangeArrowheads="1"/>
          </p:cNvSpPr>
          <p:nvPr/>
        </p:nvSpPr>
        <p:spPr bwMode="auto">
          <a:xfrm>
            <a:off x="6185849" y="4358448"/>
            <a:ext cx="450210" cy="57375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P</a:t>
            </a:r>
          </a:p>
        </p:txBody>
      </p:sp>
      <p:cxnSp>
        <p:nvCxnSpPr>
          <p:cNvPr id="78" name="Curved Connector 77"/>
          <p:cNvCxnSpPr/>
          <p:nvPr/>
        </p:nvCxnSpPr>
        <p:spPr>
          <a:xfrm rot="5400000">
            <a:off x="6115444" y="2624338"/>
            <a:ext cx="2575" cy="588450"/>
          </a:xfrm>
          <a:prstGeom prst="curvedConnector3">
            <a:avLst>
              <a:gd name="adj1" fmla="val 6758899"/>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9" name="Curved Connector 135"/>
          <p:cNvCxnSpPr/>
          <p:nvPr/>
        </p:nvCxnSpPr>
        <p:spPr>
          <a:xfrm rot="16200000" flipH="1">
            <a:off x="6115441" y="2037710"/>
            <a:ext cx="2576" cy="588450"/>
          </a:xfrm>
          <a:prstGeom prst="curvedConnector3">
            <a:avLst>
              <a:gd name="adj1" fmla="val -665696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Curved Connector 79"/>
          <p:cNvCxnSpPr/>
          <p:nvPr/>
        </p:nvCxnSpPr>
        <p:spPr>
          <a:xfrm rot="5400000">
            <a:off x="6115444" y="4644410"/>
            <a:ext cx="2575" cy="588450"/>
          </a:xfrm>
          <a:prstGeom prst="curvedConnector3">
            <a:avLst>
              <a:gd name="adj1" fmla="val 6758899"/>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1" name="Curved Connector 135"/>
          <p:cNvCxnSpPr/>
          <p:nvPr/>
        </p:nvCxnSpPr>
        <p:spPr>
          <a:xfrm rot="16200000" flipH="1">
            <a:off x="6115441" y="4057783"/>
            <a:ext cx="2576" cy="588450"/>
          </a:xfrm>
          <a:prstGeom prst="curvedConnector3">
            <a:avLst>
              <a:gd name="adj1" fmla="val -665696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0800000">
            <a:off x="5630599" y="2625250"/>
            <a:ext cx="9525" cy="2020073"/>
          </a:xfrm>
          <a:prstGeom prst="curvedConnector3">
            <a:avLst>
              <a:gd name="adj1" fmla="val 180000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4" name="Curved Connector 135"/>
          <p:cNvCxnSpPr/>
          <p:nvPr/>
        </p:nvCxnSpPr>
        <p:spPr>
          <a:xfrm>
            <a:off x="6636060" y="2625251"/>
            <a:ext cx="9525" cy="2020073"/>
          </a:xfrm>
          <a:prstGeom prst="curvedConnector3">
            <a:avLst>
              <a:gd name="adj1" fmla="val 180000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sp>
        <p:nvSpPr>
          <p:cNvPr id="85" name="AutoShape 3" descr="10%"/>
          <p:cNvSpPr>
            <a:spLocks noChangeArrowheads="1"/>
          </p:cNvSpPr>
          <p:nvPr/>
        </p:nvSpPr>
        <p:spPr bwMode="auto">
          <a:xfrm>
            <a:off x="5484678" y="2329361"/>
            <a:ext cx="1286122" cy="589202"/>
          </a:xfrm>
          <a:prstGeom prst="roundRect">
            <a:avLst>
              <a:gd name="adj" fmla="val 16667"/>
            </a:avLst>
          </a:prstGeom>
          <a:solidFill>
            <a:schemeClr val="bg1"/>
          </a:solidFill>
          <a:ln w="9525">
            <a:solidFill>
              <a:schemeClr val="tx1">
                <a:lumMod val="65000"/>
                <a:lumOff val="35000"/>
              </a:schemeClr>
            </a:solidFill>
            <a:round/>
            <a:headEnd/>
            <a:tailEnd/>
          </a:ln>
        </p:spPr>
        <p:txBody>
          <a:bodyPr wrap="square" lIns="67499" tIns="35099" rIns="67499" bIns="35099" anchor="ctr">
            <a:prstTxWarp prst="textNoShape">
              <a:avLst/>
            </a:prstTxWarp>
            <a:spAutoFit/>
          </a:bodyPr>
          <a:lstStyle/>
          <a:p>
            <a:pPr algn="ctr" defTabSz="342895">
              <a:defRPr/>
            </a:pPr>
            <a:r>
              <a:rPr lang="en-US" sz="1500" b="1">
                <a:solidFill>
                  <a:prstClr val="black">
                    <a:lumMod val="50000"/>
                    <a:lumOff val="50000"/>
                  </a:prstClr>
                </a:solidFill>
                <a:latin typeface="Arial" pitchFamily="-110" charset="0"/>
                <a:ea typeface="ＭＳ Ｐゴシック" charset="-128"/>
                <a:cs typeface="ＭＳ Ｐゴシック" charset="-128"/>
              </a:rPr>
              <a:t>Learner concepts</a:t>
            </a:r>
          </a:p>
        </p:txBody>
      </p:sp>
      <p:sp>
        <p:nvSpPr>
          <p:cNvPr id="86" name="AutoShape 3" descr="10%"/>
          <p:cNvSpPr>
            <a:spLocks noChangeArrowheads="1"/>
          </p:cNvSpPr>
          <p:nvPr/>
        </p:nvSpPr>
        <p:spPr bwMode="auto">
          <a:xfrm>
            <a:off x="5484678" y="4361011"/>
            <a:ext cx="1286122" cy="589202"/>
          </a:xfrm>
          <a:prstGeom prst="roundRect">
            <a:avLst>
              <a:gd name="adj" fmla="val 16667"/>
            </a:avLst>
          </a:prstGeom>
          <a:solidFill>
            <a:schemeClr val="bg1"/>
          </a:solidFill>
          <a:ln w="9525">
            <a:solidFill>
              <a:schemeClr val="tx1">
                <a:lumMod val="65000"/>
                <a:lumOff val="35000"/>
              </a:schemeClr>
            </a:solidFill>
            <a:round/>
            <a:headEnd/>
            <a:tailEnd/>
          </a:ln>
        </p:spPr>
        <p:txBody>
          <a:bodyPr wrap="square" lIns="67499" tIns="35099" rIns="67499" bIns="35099" anchor="ctr">
            <a:prstTxWarp prst="textNoShape">
              <a:avLst/>
            </a:prstTxWarp>
            <a:spAutoFit/>
          </a:bodyPr>
          <a:lstStyle/>
          <a:p>
            <a:pPr algn="ctr" defTabSz="342895">
              <a:defRPr/>
            </a:pPr>
            <a:r>
              <a:rPr lang="en-US" sz="1500" b="1">
                <a:solidFill>
                  <a:prstClr val="black">
                    <a:lumMod val="50000"/>
                    <a:lumOff val="50000"/>
                  </a:prstClr>
                </a:solidFill>
                <a:latin typeface="Arial" pitchFamily="-110" charset="0"/>
                <a:ea typeface="ＭＳ Ｐゴシック" charset="-128"/>
                <a:cs typeface="ＭＳ Ｐゴシック" charset="-128"/>
              </a:rPr>
              <a:t>Learner practice</a:t>
            </a:r>
          </a:p>
        </p:txBody>
      </p:sp>
      <p:sp>
        <p:nvSpPr>
          <p:cNvPr id="40" name="Round Single Corner Rectangle 39">
            <a:extLst>
              <a:ext uri="{FF2B5EF4-FFF2-40B4-BE49-F238E27FC236}">
                <a16:creationId xmlns:a16="http://schemas.microsoft.com/office/drawing/2014/main" id="{A0857846-0883-A745-B1B3-85331ADD8E18}"/>
              </a:ext>
            </a:extLst>
          </p:cNvPr>
          <p:cNvSpPr/>
          <p:nvPr/>
        </p:nvSpPr>
        <p:spPr>
          <a:xfrm>
            <a:off x="4051716" y="1819323"/>
            <a:ext cx="1315593" cy="498706"/>
          </a:xfrm>
          <a:prstGeom prst="round1Rect">
            <a:avLst/>
          </a:prstGeom>
          <a:gradFill flip="none" rotWithShape="1">
            <a:gsLst>
              <a:gs pos="93000">
                <a:srgbClr val="88D9FF"/>
              </a:gs>
              <a:gs pos="0">
                <a:srgbClr val="FFFFFF"/>
              </a:gs>
            </a:gsLst>
            <a:path path="circle">
              <a:fillToRect l="50000" t="50000" r="50000" b="50000"/>
            </a:path>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600" dirty="0">
                <a:solidFill>
                  <a:prstClr val="black"/>
                </a:solidFill>
                <a:latin typeface="Calibri"/>
              </a:rPr>
              <a:t>Presentations</a:t>
            </a:r>
          </a:p>
          <a:p>
            <a:pPr algn="ctr" defTabSz="342895">
              <a:defRPr/>
            </a:pPr>
            <a:r>
              <a:rPr lang="en-US" sz="1600" dirty="0">
                <a:solidFill>
                  <a:prstClr val="black"/>
                </a:solidFill>
                <a:latin typeface="Calibri"/>
              </a:rPr>
              <a:t>Reading</a:t>
            </a:r>
          </a:p>
        </p:txBody>
      </p:sp>
      <p:sp>
        <p:nvSpPr>
          <p:cNvPr id="41" name="Round Single Corner Rectangle 40">
            <a:extLst>
              <a:ext uri="{FF2B5EF4-FFF2-40B4-BE49-F238E27FC236}">
                <a16:creationId xmlns:a16="http://schemas.microsoft.com/office/drawing/2014/main" id="{A2DFAF2F-4064-514E-94BB-83CDA5BB6869}"/>
              </a:ext>
            </a:extLst>
          </p:cNvPr>
          <p:cNvSpPr/>
          <p:nvPr/>
        </p:nvSpPr>
        <p:spPr>
          <a:xfrm>
            <a:off x="4052040" y="2359812"/>
            <a:ext cx="1315593" cy="577244"/>
          </a:xfrm>
          <a:prstGeom prst="round1Rect">
            <a:avLst/>
          </a:prstGeom>
          <a:gradFill flip="none" rotWithShape="1">
            <a:gsLst>
              <a:gs pos="25000">
                <a:srgbClr val="FFFFFF"/>
              </a:gs>
              <a:gs pos="100000">
                <a:schemeClr val="accent2"/>
              </a:gs>
            </a:gsLst>
            <a:path path="circle">
              <a:fillToRect l="50000" t="50000" r="50000" b="50000"/>
            </a:path>
            <a:tileRect/>
          </a:gradFill>
          <a:ln>
            <a:solidFill>
              <a:srgbClr val="800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600">
                <a:solidFill>
                  <a:prstClr val="black"/>
                </a:solidFill>
                <a:latin typeface="Calibri" panose="020F0502020204030204"/>
              </a:rPr>
              <a:t>The library</a:t>
            </a:r>
          </a:p>
        </p:txBody>
      </p:sp>
      <p:sp>
        <p:nvSpPr>
          <p:cNvPr id="42" name="Round Single Corner Rectangle 41">
            <a:extLst>
              <a:ext uri="{FF2B5EF4-FFF2-40B4-BE49-F238E27FC236}">
                <a16:creationId xmlns:a16="http://schemas.microsoft.com/office/drawing/2014/main" id="{0E62FAA5-1086-D045-922F-D9316A280366}"/>
              </a:ext>
            </a:extLst>
          </p:cNvPr>
          <p:cNvSpPr/>
          <p:nvPr/>
        </p:nvSpPr>
        <p:spPr>
          <a:xfrm>
            <a:off x="4169779" y="4351459"/>
            <a:ext cx="1185343" cy="654384"/>
          </a:xfrm>
          <a:prstGeom prst="round1Rect">
            <a:avLst/>
          </a:prstGeom>
          <a:gradFill flip="none" rotWithShape="1">
            <a:gsLst>
              <a:gs pos="25000">
                <a:srgbClr val="FFFFFF"/>
              </a:gs>
              <a:gs pos="100000">
                <a:srgbClr val="A27FD2"/>
              </a:gs>
            </a:gsLst>
            <a:path path="circle">
              <a:fillToRect l="50000" t="50000" r="50000" b="50000"/>
            </a:path>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600" dirty="0">
                <a:solidFill>
                  <a:prstClr val="black"/>
                </a:solidFill>
                <a:latin typeface="Calibri"/>
              </a:rPr>
              <a:t>Labs, Exercises</a:t>
            </a:r>
          </a:p>
        </p:txBody>
      </p:sp>
      <p:sp>
        <p:nvSpPr>
          <p:cNvPr id="52" name="Round Single Corner Rectangle 51">
            <a:extLst>
              <a:ext uri="{FF2B5EF4-FFF2-40B4-BE49-F238E27FC236}">
                <a16:creationId xmlns:a16="http://schemas.microsoft.com/office/drawing/2014/main" id="{F19AD712-47F6-6F41-A4BD-8E1CD3F3F657}"/>
              </a:ext>
            </a:extLst>
          </p:cNvPr>
          <p:cNvSpPr/>
          <p:nvPr/>
        </p:nvSpPr>
        <p:spPr>
          <a:xfrm>
            <a:off x="6985403" y="4305404"/>
            <a:ext cx="1265897" cy="671245"/>
          </a:xfrm>
          <a:prstGeom prst="round1Rect">
            <a:avLst/>
          </a:prstGeom>
          <a:gradFill flip="none" rotWithShape="1">
            <a:gsLst>
              <a:gs pos="25000">
                <a:srgbClr val="FFFFFF"/>
              </a:gs>
              <a:gs pos="100000">
                <a:srgbClr val="FFD36E"/>
              </a:gs>
            </a:gsLst>
            <a:path path="circle">
              <a:fillToRect l="50000" t="50000" r="50000" b="50000"/>
            </a:path>
            <a:tileRect/>
          </a:gradFill>
          <a:ln>
            <a:solidFill>
              <a:schemeClr val="accent6">
                <a:lumMod val="7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600">
                <a:solidFill>
                  <a:prstClr val="black"/>
                </a:solidFill>
                <a:latin typeface="Calibri"/>
              </a:rPr>
              <a:t>Group</a:t>
            </a:r>
            <a:r>
              <a:rPr lang="en-US" sz="1500">
                <a:solidFill>
                  <a:prstClr val="black"/>
                </a:solidFill>
                <a:latin typeface="Calibri"/>
              </a:rPr>
              <a:t> </a:t>
            </a:r>
            <a:r>
              <a:rPr lang="en-US" sz="1600">
                <a:solidFill>
                  <a:prstClr val="black"/>
                </a:solidFill>
                <a:latin typeface="Calibri"/>
              </a:rPr>
              <a:t>projects</a:t>
            </a:r>
            <a:endParaRPr lang="en-US" sz="1500">
              <a:solidFill>
                <a:prstClr val="black"/>
              </a:solidFill>
              <a:latin typeface="Calibri"/>
            </a:endParaRPr>
          </a:p>
        </p:txBody>
      </p:sp>
      <p:sp>
        <p:nvSpPr>
          <p:cNvPr id="53" name="Round Single Corner Rectangle 52">
            <a:extLst>
              <a:ext uri="{FF2B5EF4-FFF2-40B4-BE49-F238E27FC236}">
                <a16:creationId xmlns:a16="http://schemas.microsoft.com/office/drawing/2014/main" id="{84B174EB-9F92-9749-8E2A-85DE75AEEB83}"/>
              </a:ext>
            </a:extLst>
          </p:cNvPr>
          <p:cNvSpPr/>
          <p:nvPr/>
        </p:nvSpPr>
        <p:spPr>
          <a:xfrm>
            <a:off x="4041346" y="2994154"/>
            <a:ext cx="1315593" cy="387956"/>
          </a:xfrm>
          <a:prstGeom prst="round1Rect">
            <a:avLst/>
          </a:prstGeom>
          <a:gradFill flip="none" rotWithShape="1">
            <a:gsLst>
              <a:gs pos="25000">
                <a:srgbClr val="FFFFFF"/>
              </a:gs>
              <a:gs pos="100000">
                <a:srgbClr val="92D050"/>
              </a:gs>
            </a:gsLst>
            <a:path path="circle">
              <a:fillToRect l="50000" t="50000" r="50000" b="50000"/>
            </a:path>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endParaRPr lang="en-US" sz="1400" dirty="0">
              <a:solidFill>
                <a:prstClr val="black"/>
              </a:solidFill>
              <a:latin typeface="Calibri"/>
            </a:endParaRPr>
          </a:p>
          <a:p>
            <a:pPr algn="ctr" defTabSz="342895">
              <a:defRPr/>
            </a:pPr>
            <a:r>
              <a:rPr lang="en-US" sz="1400" dirty="0">
                <a:solidFill>
                  <a:prstClr val="black"/>
                </a:solidFill>
                <a:latin typeface="Calibri"/>
              </a:rPr>
              <a:t>Write a report</a:t>
            </a:r>
          </a:p>
          <a:p>
            <a:pPr algn="ctr" defTabSz="342895">
              <a:defRPr/>
            </a:pPr>
            <a:endParaRPr lang="en-US" sz="1400" dirty="0">
              <a:solidFill>
                <a:prstClr val="black"/>
              </a:solidFill>
              <a:latin typeface="Calibri"/>
            </a:endParaRPr>
          </a:p>
        </p:txBody>
      </p:sp>
      <p:sp>
        <p:nvSpPr>
          <p:cNvPr id="56" name="Round Single Corner Rectangle 55">
            <a:extLst>
              <a:ext uri="{FF2B5EF4-FFF2-40B4-BE49-F238E27FC236}">
                <a16:creationId xmlns:a16="http://schemas.microsoft.com/office/drawing/2014/main" id="{F2D31717-EC0C-E040-8234-A306B8EF4EC7}"/>
              </a:ext>
            </a:extLst>
          </p:cNvPr>
          <p:cNvSpPr/>
          <p:nvPr/>
        </p:nvSpPr>
        <p:spPr>
          <a:xfrm>
            <a:off x="6990346" y="2341706"/>
            <a:ext cx="1265897" cy="576689"/>
          </a:xfrm>
          <a:prstGeom prst="round1Rect">
            <a:avLst/>
          </a:prstGeom>
          <a:gradFill flip="none" rotWithShape="1">
            <a:gsLst>
              <a:gs pos="25000">
                <a:schemeClr val="bg1"/>
              </a:gs>
              <a:gs pos="100000">
                <a:srgbClr val="6392DC"/>
              </a:gs>
            </a:gsLst>
            <a:path path="circle">
              <a:fillToRect l="50000" t="50000" r="50000" b="50000"/>
            </a:path>
            <a:tileRect/>
          </a:gra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Discussion</a:t>
            </a:r>
          </a:p>
        </p:txBody>
      </p:sp>
      <p:sp>
        <p:nvSpPr>
          <p:cNvPr id="49" name="Round Single Corner Rectangle 48">
            <a:extLst>
              <a:ext uri="{FF2B5EF4-FFF2-40B4-BE49-F238E27FC236}">
                <a16:creationId xmlns:a16="http://schemas.microsoft.com/office/drawing/2014/main" id="{5CF77702-1BEA-AF4F-9CF6-F5BB67AB7DB8}"/>
              </a:ext>
            </a:extLst>
          </p:cNvPr>
          <p:cNvSpPr/>
          <p:nvPr/>
        </p:nvSpPr>
        <p:spPr>
          <a:xfrm>
            <a:off x="7002012" y="2347684"/>
            <a:ext cx="1265897" cy="576689"/>
          </a:xfrm>
          <a:prstGeom prst="round1Rect">
            <a:avLst/>
          </a:prstGeom>
          <a:gradFill flip="none" rotWithShape="1">
            <a:gsLst>
              <a:gs pos="25000">
                <a:schemeClr val="bg1"/>
              </a:gs>
              <a:gs pos="100000">
                <a:srgbClr val="6392DC"/>
              </a:gs>
            </a:gsLst>
            <a:path path="circle">
              <a:fillToRect l="50000" t="50000" r="50000" b="50000"/>
            </a:path>
            <a:tileRect/>
          </a:gra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600" dirty="0">
                <a:solidFill>
                  <a:prstClr val="black"/>
                </a:solidFill>
                <a:latin typeface="Calibri"/>
              </a:rPr>
              <a:t>Discussion groups</a:t>
            </a:r>
          </a:p>
        </p:txBody>
      </p:sp>
      <p:sp>
        <p:nvSpPr>
          <p:cNvPr id="4" name="Title 1">
            <a:extLst>
              <a:ext uri="{FF2B5EF4-FFF2-40B4-BE49-F238E27FC236}">
                <a16:creationId xmlns:a16="http://schemas.microsoft.com/office/drawing/2014/main" id="{C1502D24-2282-2340-4816-092F7B0318D2}"/>
              </a:ext>
            </a:extLst>
          </p:cNvPr>
          <p:cNvSpPr txBox="1">
            <a:spLocks/>
          </p:cNvSpPr>
          <p:nvPr/>
        </p:nvSpPr>
        <p:spPr>
          <a:xfrm>
            <a:off x="1" y="626642"/>
            <a:ext cx="12192000" cy="820400"/>
          </a:xfrm>
          <a:prstGeom prst="rect">
            <a:avLst/>
          </a:prstGeom>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lnSpc>
                <a:spcPct val="150000"/>
              </a:lnSpc>
            </a:pPr>
            <a:r>
              <a:rPr lang="en-US" sz="3200" dirty="0">
                <a:solidFill>
                  <a:srgbClr val="C00000"/>
                </a:solidFill>
                <a:latin typeface="Century Gothic" panose="020B0502020202020204" pitchFamily="34" charset="0"/>
              </a:rPr>
              <a:t>How do technologies help? Conventional methods</a:t>
            </a:r>
          </a:p>
        </p:txBody>
      </p:sp>
    </p:spTree>
    <p:custDataLst>
      <p:tags r:id="rId1"/>
    </p:custDataLst>
    <p:extLst>
      <p:ext uri="{BB962C8B-B14F-4D97-AF65-F5344CB8AC3E}">
        <p14:creationId xmlns:p14="http://schemas.microsoft.com/office/powerpoint/2010/main" val="678045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52" grpId="0" animBg="1"/>
      <p:bldP spid="53"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rot="16200000" flipH="1">
            <a:off x="4578990" y="2888623"/>
            <a:ext cx="3110817" cy="1448372"/>
          </a:xfrm>
          <a:prstGeom prst="roundRect">
            <a:avLst/>
          </a:prstGeom>
          <a:gradFill flip="none" rotWithShape="1">
            <a:gsLst>
              <a:gs pos="100000">
                <a:schemeClr val="bg1">
                  <a:lumMod val="75000"/>
                </a:schemeClr>
              </a:gs>
              <a:gs pos="63000">
                <a:srgbClr val="FFFFFF"/>
              </a:gs>
            </a:gsLst>
            <a:path path="circle">
              <a:fillToRect l="50000" t="50000" r="50000" b="50000"/>
            </a:path>
            <a:tileRect/>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0" tIns="34290" rIns="0" bIns="34290" rtlCol="0" anchor="ctr"/>
          <a:lstStyle/>
          <a:p>
            <a:pPr algn="ctr" defTabSz="342895">
              <a:defRPr/>
            </a:pPr>
            <a:endParaRPr lang="en-US" sz="2700">
              <a:solidFill>
                <a:prstClr val="black"/>
              </a:solidFill>
              <a:latin typeface="Calibri"/>
            </a:endParaRPr>
          </a:p>
        </p:txBody>
      </p:sp>
      <p:cxnSp>
        <p:nvCxnSpPr>
          <p:cNvPr id="70" name="AutoShape 33"/>
          <p:cNvCxnSpPr>
            <a:cxnSpLocks noChangeShapeType="1"/>
            <a:stCxn id="69" idx="0"/>
            <a:endCxn id="74" idx="0"/>
          </p:cNvCxnSpPr>
          <p:nvPr/>
        </p:nvCxnSpPr>
        <p:spPr bwMode="auto">
          <a:xfrm rot="16200000" flipH="1">
            <a:off x="4629913" y="3168429"/>
            <a:ext cx="1205" cy="2383980"/>
          </a:xfrm>
          <a:prstGeom prst="curvedConnector3">
            <a:avLst>
              <a:gd name="adj1" fmla="val -18970954"/>
            </a:avLst>
          </a:prstGeom>
          <a:noFill/>
          <a:ln w="38100" cap="flat" cmpd="dbl" algn="ctr">
            <a:solidFill>
              <a:schemeClr val="tx1"/>
            </a:solidFill>
            <a:prstDash val="solid"/>
            <a:round/>
            <a:headEnd type="none" w="med" len="med"/>
            <a:tailEnd type="triangle" w="med" len="sm"/>
          </a:ln>
          <a:effectLst/>
        </p:spPr>
      </p:cxnSp>
      <p:cxnSp>
        <p:nvCxnSpPr>
          <p:cNvPr id="72" name="Curved Connector 71"/>
          <p:cNvCxnSpPr>
            <a:cxnSpLocks/>
            <a:stCxn id="74" idx="2"/>
            <a:endCxn id="69" idx="2"/>
          </p:cNvCxnSpPr>
          <p:nvPr/>
        </p:nvCxnSpPr>
        <p:spPr>
          <a:xfrm rot="5400000">
            <a:off x="4620817" y="3747331"/>
            <a:ext cx="19396" cy="2383980"/>
          </a:xfrm>
          <a:prstGeom prst="curvedConnector3">
            <a:avLst>
              <a:gd name="adj1" fmla="val 1278594"/>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a:cxnSpLocks/>
            <a:stCxn id="55" idx="2"/>
            <a:endCxn id="36" idx="2"/>
          </p:cNvCxnSpPr>
          <p:nvPr/>
        </p:nvCxnSpPr>
        <p:spPr>
          <a:xfrm rot="5400000">
            <a:off x="4642995" y="1745726"/>
            <a:ext cx="15686" cy="2343334"/>
          </a:xfrm>
          <a:prstGeom prst="curvedConnector3">
            <a:avLst>
              <a:gd name="adj1" fmla="val 1557351"/>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7" name="Curved Connector 135"/>
          <p:cNvCxnSpPr>
            <a:cxnSpLocks/>
            <a:stCxn id="36" idx="0"/>
            <a:endCxn id="55" idx="0"/>
          </p:cNvCxnSpPr>
          <p:nvPr/>
        </p:nvCxnSpPr>
        <p:spPr>
          <a:xfrm rot="16200000" flipH="1">
            <a:off x="4648381" y="1166824"/>
            <a:ext cx="4915" cy="2343334"/>
          </a:xfrm>
          <a:prstGeom prst="curvedConnector3">
            <a:avLst>
              <a:gd name="adj1" fmla="val -4651068"/>
            </a:avLst>
          </a:prstGeom>
          <a:ln w="38100" cap="flat" cmpd="dbl" algn="ctr">
            <a:solidFill>
              <a:scrgbClr r="0" g="0" b="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sp>
        <p:nvSpPr>
          <p:cNvPr id="2" name="Round Single Corner Rectangle 1"/>
          <p:cNvSpPr/>
          <p:nvPr/>
        </p:nvSpPr>
        <p:spPr>
          <a:xfrm>
            <a:off x="4043776" y="2352076"/>
            <a:ext cx="1315593" cy="577244"/>
          </a:xfrm>
          <a:prstGeom prst="round1Rect">
            <a:avLst/>
          </a:prstGeom>
          <a:gradFill flip="none" rotWithShape="1">
            <a:gsLst>
              <a:gs pos="25000">
                <a:srgbClr val="FFFFFF"/>
              </a:gs>
              <a:gs pos="100000">
                <a:schemeClr val="accent2"/>
              </a:gs>
            </a:gsLst>
            <a:path path="circle">
              <a:fillToRect l="50000" t="50000" r="50000" b="50000"/>
            </a:path>
            <a:tileRect/>
          </a:gradFill>
          <a:ln>
            <a:solidFill>
              <a:srgbClr val="800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panose="020F0502020204030204"/>
              </a:rPr>
              <a:t>Inquiring</a:t>
            </a:r>
          </a:p>
        </p:txBody>
      </p:sp>
      <p:sp>
        <p:nvSpPr>
          <p:cNvPr id="63" name="Round Single Corner Rectangle 62"/>
          <p:cNvSpPr/>
          <p:nvPr/>
        </p:nvSpPr>
        <p:spPr>
          <a:xfrm>
            <a:off x="4242520" y="4355871"/>
            <a:ext cx="918103" cy="621728"/>
          </a:xfrm>
          <a:prstGeom prst="round1Rect">
            <a:avLst/>
          </a:prstGeom>
          <a:gradFill flip="none" rotWithShape="1">
            <a:gsLst>
              <a:gs pos="25000">
                <a:srgbClr val="FFFFFF"/>
              </a:gs>
              <a:gs pos="100000">
                <a:srgbClr val="A27FD2"/>
              </a:gs>
            </a:gsLst>
            <a:path path="circle">
              <a:fillToRect l="50000" t="50000" r="50000" b="50000"/>
            </a:path>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350" err="1">
                <a:solidFill>
                  <a:prstClr val="black"/>
                </a:solidFill>
                <a:latin typeface="Calibri"/>
              </a:rPr>
              <a:t>Practising</a:t>
            </a:r>
            <a:endParaRPr lang="en-US" sz="1350">
              <a:solidFill>
                <a:prstClr val="black"/>
              </a:solidFill>
              <a:latin typeface="Calibri"/>
            </a:endParaRPr>
          </a:p>
        </p:txBody>
      </p:sp>
      <p:sp>
        <p:nvSpPr>
          <p:cNvPr id="59" name="Round Single Corner Rectangle 58"/>
          <p:cNvSpPr/>
          <p:nvPr/>
        </p:nvSpPr>
        <p:spPr>
          <a:xfrm>
            <a:off x="4043776" y="1843776"/>
            <a:ext cx="1315593" cy="432048"/>
          </a:xfrm>
          <a:prstGeom prst="round1Rect">
            <a:avLst/>
          </a:prstGeom>
          <a:gradFill flip="none" rotWithShape="1">
            <a:gsLst>
              <a:gs pos="93000">
                <a:srgbClr val="88D9FF"/>
              </a:gs>
              <a:gs pos="0">
                <a:srgbClr val="FFFFFF"/>
              </a:gs>
            </a:gsLst>
            <a:path path="circle">
              <a:fillToRect l="50000" t="50000" r="50000" b="50000"/>
            </a:path>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Acquiring</a:t>
            </a:r>
          </a:p>
        </p:txBody>
      </p:sp>
      <p:sp>
        <p:nvSpPr>
          <p:cNvPr id="48" name="Round Single Corner Rectangle 47"/>
          <p:cNvSpPr/>
          <p:nvPr/>
        </p:nvSpPr>
        <p:spPr>
          <a:xfrm>
            <a:off x="4043776" y="2996584"/>
            <a:ext cx="1315593" cy="387956"/>
          </a:xfrm>
          <a:prstGeom prst="round1Rect">
            <a:avLst/>
          </a:prstGeom>
          <a:gradFill flip="none" rotWithShape="1">
            <a:gsLst>
              <a:gs pos="25000">
                <a:srgbClr val="FFFFFF"/>
              </a:gs>
              <a:gs pos="100000">
                <a:srgbClr val="92D050"/>
              </a:gs>
            </a:gsLst>
            <a:path path="circle">
              <a:fillToRect l="50000" t="50000" r="50000" b="50000"/>
            </a:path>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endParaRPr lang="en-US" sz="1500">
              <a:solidFill>
                <a:prstClr val="black"/>
              </a:solidFill>
              <a:latin typeface="Calibri"/>
            </a:endParaRPr>
          </a:p>
          <a:p>
            <a:pPr algn="ctr" defTabSz="342895">
              <a:defRPr/>
            </a:pPr>
            <a:r>
              <a:rPr lang="en-US" sz="1500">
                <a:solidFill>
                  <a:prstClr val="black"/>
                </a:solidFill>
                <a:latin typeface="Calibri"/>
              </a:rPr>
              <a:t>Producing</a:t>
            </a:r>
          </a:p>
          <a:p>
            <a:pPr algn="ctr" defTabSz="342895">
              <a:defRPr/>
            </a:pPr>
            <a:endParaRPr lang="en-US" sz="1500">
              <a:solidFill>
                <a:prstClr val="black"/>
              </a:solidFill>
              <a:latin typeface="Calibri"/>
            </a:endParaRPr>
          </a:p>
        </p:txBody>
      </p:sp>
      <p:sp>
        <p:nvSpPr>
          <p:cNvPr id="40" name="Round Single Corner Rectangle 39">
            <a:extLst>
              <a:ext uri="{FF2B5EF4-FFF2-40B4-BE49-F238E27FC236}">
                <a16:creationId xmlns:a16="http://schemas.microsoft.com/office/drawing/2014/main" id="{A0857846-0883-A745-B1B3-85331ADD8E18}"/>
              </a:ext>
            </a:extLst>
          </p:cNvPr>
          <p:cNvSpPr/>
          <p:nvPr/>
        </p:nvSpPr>
        <p:spPr>
          <a:xfrm>
            <a:off x="4041346" y="1722753"/>
            <a:ext cx="1315593" cy="550642"/>
          </a:xfrm>
          <a:prstGeom prst="round1Rect">
            <a:avLst/>
          </a:prstGeom>
          <a:gradFill flip="none" rotWithShape="1">
            <a:gsLst>
              <a:gs pos="93000">
                <a:srgbClr val="88D9FF"/>
              </a:gs>
              <a:gs pos="0">
                <a:srgbClr val="FFFFFF"/>
              </a:gs>
            </a:gsLst>
            <a:path path="circle">
              <a:fillToRect l="50000" t="50000" r="50000" b="50000"/>
            </a:path>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dirty="0">
                <a:solidFill>
                  <a:prstClr val="black"/>
                </a:solidFill>
                <a:latin typeface="Calibri"/>
              </a:rPr>
              <a:t>Digital images</a:t>
            </a:r>
          </a:p>
          <a:p>
            <a:pPr algn="ctr" defTabSz="342895">
              <a:defRPr/>
            </a:pPr>
            <a:r>
              <a:rPr lang="en-US" sz="1500" dirty="0">
                <a:solidFill>
                  <a:prstClr val="black"/>
                </a:solidFill>
                <a:latin typeface="Calibri"/>
              </a:rPr>
              <a:t>Animations</a:t>
            </a:r>
          </a:p>
        </p:txBody>
      </p:sp>
      <p:sp>
        <p:nvSpPr>
          <p:cNvPr id="41" name="Round Single Corner Rectangle 40">
            <a:extLst>
              <a:ext uri="{FF2B5EF4-FFF2-40B4-BE49-F238E27FC236}">
                <a16:creationId xmlns:a16="http://schemas.microsoft.com/office/drawing/2014/main" id="{A2DFAF2F-4064-514E-94BB-83CDA5BB6869}"/>
              </a:ext>
            </a:extLst>
          </p:cNvPr>
          <p:cNvSpPr/>
          <p:nvPr/>
        </p:nvSpPr>
        <p:spPr>
          <a:xfrm>
            <a:off x="4042005" y="2336751"/>
            <a:ext cx="1315593" cy="577244"/>
          </a:xfrm>
          <a:prstGeom prst="round1Rect">
            <a:avLst/>
          </a:prstGeom>
          <a:gradFill flip="none" rotWithShape="1">
            <a:gsLst>
              <a:gs pos="25000">
                <a:srgbClr val="FFFFFF"/>
              </a:gs>
              <a:gs pos="100000">
                <a:schemeClr val="accent2"/>
              </a:gs>
            </a:gsLst>
            <a:path path="circle">
              <a:fillToRect l="50000" t="50000" r="50000" b="50000"/>
            </a:path>
            <a:tileRect/>
          </a:gradFill>
          <a:ln>
            <a:solidFill>
              <a:srgbClr val="800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panose="020F0502020204030204"/>
              </a:rPr>
              <a:t>Explore the internet</a:t>
            </a:r>
          </a:p>
        </p:txBody>
      </p:sp>
      <p:sp>
        <p:nvSpPr>
          <p:cNvPr id="42" name="Round Single Corner Rectangle 41">
            <a:extLst>
              <a:ext uri="{FF2B5EF4-FFF2-40B4-BE49-F238E27FC236}">
                <a16:creationId xmlns:a16="http://schemas.microsoft.com/office/drawing/2014/main" id="{0E62FAA5-1086-D045-922F-D9316A280366}"/>
              </a:ext>
            </a:extLst>
          </p:cNvPr>
          <p:cNvSpPr/>
          <p:nvPr/>
        </p:nvSpPr>
        <p:spPr>
          <a:xfrm>
            <a:off x="4070389" y="4261159"/>
            <a:ext cx="1241811" cy="811152"/>
          </a:xfrm>
          <a:prstGeom prst="round1Rect">
            <a:avLst/>
          </a:prstGeom>
          <a:gradFill flip="none" rotWithShape="1">
            <a:gsLst>
              <a:gs pos="25000">
                <a:srgbClr val="FFFFFF"/>
              </a:gs>
              <a:gs pos="100000">
                <a:srgbClr val="A27FD2"/>
              </a:gs>
            </a:gsLst>
            <a:path path="circle">
              <a:fillToRect l="50000" t="50000" r="50000" b="50000"/>
            </a:path>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600" dirty="0">
                <a:solidFill>
                  <a:prstClr val="black"/>
                </a:solidFill>
              </a:rPr>
              <a:t>Test a digital model</a:t>
            </a:r>
          </a:p>
          <a:p>
            <a:pPr algn="ctr" defTabSz="342895">
              <a:defRPr/>
            </a:pPr>
            <a:r>
              <a:rPr lang="en-US" sz="1600" dirty="0">
                <a:solidFill>
                  <a:prstClr val="black"/>
                </a:solidFill>
              </a:rPr>
              <a:t>Quiz</a:t>
            </a:r>
          </a:p>
        </p:txBody>
      </p:sp>
      <p:sp>
        <p:nvSpPr>
          <p:cNvPr id="53" name="Round Single Corner Rectangle 52">
            <a:extLst>
              <a:ext uri="{FF2B5EF4-FFF2-40B4-BE49-F238E27FC236}">
                <a16:creationId xmlns:a16="http://schemas.microsoft.com/office/drawing/2014/main" id="{84B174EB-9F92-9749-8E2A-85DE75AEEB83}"/>
              </a:ext>
            </a:extLst>
          </p:cNvPr>
          <p:cNvSpPr/>
          <p:nvPr/>
        </p:nvSpPr>
        <p:spPr>
          <a:xfrm>
            <a:off x="4041346" y="2994154"/>
            <a:ext cx="1315593" cy="511410"/>
          </a:xfrm>
          <a:prstGeom prst="round1Rect">
            <a:avLst/>
          </a:prstGeom>
          <a:gradFill flip="none" rotWithShape="1">
            <a:gsLst>
              <a:gs pos="25000">
                <a:srgbClr val="FFFFFF"/>
              </a:gs>
              <a:gs pos="100000">
                <a:srgbClr val="92D050"/>
              </a:gs>
            </a:gsLst>
            <a:path path="circle">
              <a:fillToRect l="50000" t="50000" r="50000" b="50000"/>
            </a:path>
            <a:tileRect/>
          </a:gradFill>
          <a:ln>
            <a:solidFill>
              <a:srgbClr val="008000"/>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Make website</a:t>
            </a:r>
          </a:p>
        </p:txBody>
      </p:sp>
      <p:sp>
        <p:nvSpPr>
          <p:cNvPr id="61" name="Oval 60"/>
          <p:cNvSpPr/>
          <p:nvPr/>
        </p:nvSpPr>
        <p:spPr>
          <a:xfrm>
            <a:off x="3114685" y="2337193"/>
            <a:ext cx="695326" cy="2319434"/>
          </a:xfrm>
          <a:prstGeom prst="ellipse">
            <a:avLst/>
          </a:prstGeom>
          <a:no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342900">
              <a:defRPr/>
            </a:pPr>
            <a:endParaRPr lang="en-US" sz="1350">
              <a:solidFill>
                <a:prstClr val="black"/>
              </a:solidFill>
              <a:latin typeface="Calibri"/>
            </a:endParaRPr>
          </a:p>
        </p:txBody>
      </p:sp>
      <p:sp>
        <p:nvSpPr>
          <p:cNvPr id="36" name="AutoShape 4" descr="90%"/>
          <p:cNvSpPr>
            <a:spLocks noChangeArrowheads="1"/>
          </p:cNvSpPr>
          <p:nvPr/>
        </p:nvSpPr>
        <p:spPr bwMode="auto">
          <a:xfrm>
            <a:off x="3009908" y="2336034"/>
            <a:ext cx="938527" cy="589202"/>
          </a:xfrm>
          <a:prstGeom prst="roundRect">
            <a:avLst>
              <a:gd name="adj" fmla="val 16667"/>
            </a:avLst>
          </a:prstGeom>
          <a:solidFill>
            <a:srgbClr val="FFFFFF"/>
          </a:solid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Teacher concepts</a:t>
            </a:r>
          </a:p>
        </p:txBody>
      </p:sp>
      <p:sp>
        <p:nvSpPr>
          <p:cNvPr id="43" name="AutoShape 3" descr="10%"/>
          <p:cNvSpPr>
            <a:spLocks noChangeArrowheads="1"/>
          </p:cNvSpPr>
          <p:nvPr/>
        </p:nvSpPr>
        <p:spPr bwMode="auto">
          <a:xfrm>
            <a:off x="8324850" y="2336034"/>
            <a:ext cx="1028700" cy="589202"/>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Peer concepts</a:t>
            </a:r>
          </a:p>
        </p:txBody>
      </p:sp>
      <p:cxnSp>
        <p:nvCxnSpPr>
          <p:cNvPr id="44" name="AutoShape 8"/>
          <p:cNvCxnSpPr>
            <a:cxnSpLocks noChangeShapeType="1"/>
            <a:stCxn id="43" idx="2"/>
            <a:endCxn id="73" idx="2"/>
          </p:cNvCxnSpPr>
          <p:nvPr/>
        </p:nvCxnSpPr>
        <p:spPr bwMode="auto">
          <a:xfrm rot="5400000" flipH="1">
            <a:off x="7618522" y="1704558"/>
            <a:ext cx="13111" cy="2428246"/>
          </a:xfrm>
          <a:prstGeom prst="curvedConnector3">
            <a:avLst>
              <a:gd name="adj1" fmla="val -1743574"/>
            </a:avLst>
          </a:prstGeom>
          <a:noFill/>
          <a:ln w="38100" cmpd="dbl">
            <a:solidFill>
              <a:schemeClr val="tx1"/>
            </a:solidFill>
            <a:round/>
            <a:headEnd/>
            <a:tailEnd type="triangle" w="med" len="sm"/>
          </a:ln>
          <a:effectLst/>
        </p:spPr>
      </p:cxnSp>
      <p:sp>
        <p:nvSpPr>
          <p:cNvPr id="50" name="AutoShape 3" descr="10%"/>
          <p:cNvSpPr>
            <a:spLocks noChangeArrowheads="1"/>
          </p:cNvSpPr>
          <p:nvPr/>
        </p:nvSpPr>
        <p:spPr bwMode="auto">
          <a:xfrm>
            <a:off x="8363906" y="4359817"/>
            <a:ext cx="989657" cy="589202"/>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Peer practice</a:t>
            </a:r>
          </a:p>
        </p:txBody>
      </p:sp>
      <p:cxnSp>
        <p:nvCxnSpPr>
          <p:cNvPr id="51" name="AutoShape 8"/>
          <p:cNvCxnSpPr>
            <a:cxnSpLocks noChangeShapeType="1"/>
            <a:stCxn id="50" idx="2"/>
            <a:endCxn id="77" idx="2"/>
          </p:cNvCxnSpPr>
          <p:nvPr/>
        </p:nvCxnSpPr>
        <p:spPr bwMode="auto">
          <a:xfrm rot="5400000" flipH="1">
            <a:off x="7626434" y="3716719"/>
            <a:ext cx="16821" cy="2447780"/>
          </a:xfrm>
          <a:prstGeom prst="curvedConnector3">
            <a:avLst>
              <a:gd name="adj1" fmla="val -1359016"/>
            </a:avLst>
          </a:prstGeom>
          <a:noFill/>
          <a:ln w="38100" cmpd="dbl">
            <a:solidFill>
              <a:schemeClr val="tx1"/>
            </a:solidFill>
            <a:round/>
            <a:headEnd/>
            <a:tailEnd type="triangle" w="med" len="sm"/>
          </a:ln>
          <a:effectLst/>
        </p:spPr>
      </p:cxnSp>
      <p:cxnSp>
        <p:nvCxnSpPr>
          <p:cNvPr id="67" name="AutoShape 8"/>
          <p:cNvCxnSpPr>
            <a:cxnSpLocks noChangeShapeType="1"/>
            <a:stCxn id="77" idx="0"/>
            <a:endCxn id="50" idx="0"/>
          </p:cNvCxnSpPr>
          <p:nvPr/>
        </p:nvCxnSpPr>
        <p:spPr bwMode="auto">
          <a:xfrm rot="16200000" flipH="1">
            <a:off x="7634159" y="3135242"/>
            <a:ext cx="1370" cy="2447780"/>
          </a:xfrm>
          <a:prstGeom prst="curvedConnector3">
            <a:avLst>
              <a:gd name="adj1" fmla="val -16686131"/>
            </a:avLst>
          </a:prstGeom>
          <a:noFill/>
          <a:ln w="38100" cmpd="dbl">
            <a:solidFill>
              <a:srgbClr val="FF0000"/>
            </a:solidFill>
            <a:round/>
            <a:headEnd/>
            <a:tailEnd type="triangle" w="med" len="sm"/>
          </a:ln>
          <a:effectLst/>
        </p:spPr>
      </p:cxnSp>
      <p:sp>
        <p:nvSpPr>
          <p:cNvPr id="69" name="AutoShape 4" descr="90%"/>
          <p:cNvSpPr>
            <a:spLocks noChangeArrowheads="1"/>
          </p:cNvSpPr>
          <p:nvPr/>
        </p:nvSpPr>
        <p:spPr bwMode="auto">
          <a:xfrm>
            <a:off x="2781300" y="4359817"/>
            <a:ext cx="1314450" cy="589202"/>
          </a:xfrm>
          <a:prstGeom prst="roundRect">
            <a:avLst>
              <a:gd name="adj" fmla="val 16667"/>
            </a:avLst>
          </a:prstGeom>
          <a:solidFill>
            <a:srgbClr val="FFFFFF"/>
          </a:solid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a:solidFill>
                  <a:prstClr val="black"/>
                </a:solidFill>
                <a:latin typeface="Calibri"/>
                <a:ea typeface="ＭＳ Ｐゴシック" charset="-128"/>
                <a:cs typeface="ＭＳ Ｐゴシック" charset="-128"/>
              </a:rPr>
              <a:t>Learning environment</a:t>
            </a:r>
          </a:p>
        </p:txBody>
      </p:sp>
      <p:sp>
        <p:nvSpPr>
          <p:cNvPr id="75" name="TextBox 74"/>
          <p:cNvSpPr txBox="1"/>
          <p:nvPr/>
        </p:nvSpPr>
        <p:spPr>
          <a:xfrm>
            <a:off x="5381075" y="4300878"/>
            <a:ext cx="1390196" cy="692497"/>
          </a:xfrm>
          <a:prstGeom prst="rect">
            <a:avLst/>
          </a:prstGeom>
          <a:noFill/>
        </p:spPr>
        <p:txBody>
          <a:bodyPr wrap="square" lIns="68579" tIns="34290" rIns="68579" bIns="34290" rtlCol="0">
            <a:spAutoFit/>
          </a:bodyPr>
          <a:lstStyle/>
          <a:p>
            <a:pPr algn="ctr" defTabSz="342895">
              <a:defRPr/>
            </a:pPr>
            <a:r>
              <a:rPr lang="en-US" sz="1350" i="1">
                <a:solidFill>
                  <a:srgbClr val="1F497D"/>
                </a:solidFill>
                <a:latin typeface="Arial" charset="0"/>
                <a:ea typeface="ＭＳ Ｐゴシック" charset="-128"/>
                <a:cs typeface="ＭＳ Ｐゴシック" charset="-128"/>
              </a:rPr>
              <a:t>Teacher </a:t>
            </a:r>
            <a:r>
              <a:rPr lang="en-US" sz="1350" i="1" err="1">
                <a:solidFill>
                  <a:srgbClr val="1F497D"/>
                </a:solidFill>
                <a:latin typeface="Arial" charset="0"/>
                <a:ea typeface="ＭＳ Ｐゴシック" charset="-128"/>
                <a:cs typeface="ＭＳ Ｐゴシック" charset="-128"/>
              </a:rPr>
              <a:t>modelling</a:t>
            </a:r>
            <a:r>
              <a:rPr lang="en-US" sz="1350" i="1">
                <a:solidFill>
                  <a:srgbClr val="1F497D"/>
                </a:solidFill>
                <a:latin typeface="Arial" charset="0"/>
                <a:ea typeface="ＭＳ Ｐゴシック" charset="-128"/>
                <a:cs typeface="ＭＳ Ｐゴシック" charset="-128"/>
              </a:rPr>
              <a:t> </a:t>
            </a:r>
          </a:p>
          <a:p>
            <a:pPr algn="ctr" defTabSz="342895">
              <a:defRPr/>
            </a:pPr>
            <a:r>
              <a:rPr lang="en-US" sz="1350" i="1">
                <a:solidFill>
                  <a:srgbClr val="1F497D"/>
                </a:solidFill>
                <a:latin typeface="Arial" charset="0"/>
                <a:ea typeface="ＭＳ Ｐゴシック" charset="-128"/>
                <a:cs typeface="ＭＳ Ｐゴシック" charset="-128"/>
              </a:rPr>
              <a:t>cycle</a:t>
            </a:r>
          </a:p>
        </p:txBody>
      </p:sp>
      <p:sp>
        <p:nvSpPr>
          <p:cNvPr id="76" name="TextBox 75"/>
          <p:cNvSpPr txBox="1"/>
          <p:nvPr/>
        </p:nvSpPr>
        <p:spPr>
          <a:xfrm>
            <a:off x="6839408" y="4291352"/>
            <a:ext cx="1514388" cy="692497"/>
          </a:xfrm>
          <a:prstGeom prst="rect">
            <a:avLst/>
          </a:prstGeom>
          <a:noFill/>
        </p:spPr>
        <p:txBody>
          <a:bodyPr wrap="square" lIns="68579" tIns="34290" rIns="68579" bIns="34290" rtlCol="0">
            <a:spAutoFit/>
          </a:bodyPr>
          <a:lstStyle/>
          <a:p>
            <a:pPr algn="ctr" defTabSz="342895">
              <a:defRPr/>
            </a:pPr>
            <a:r>
              <a:rPr lang="en-US" sz="1350" i="1">
                <a:solidFill>
                  <a:srgbClr val="1F497D"/>
                </a:solidFill>
                <a:latin typeface="Arial" charset="0"/>
                <a:ea typeface="ＭＳ Ｐゴシック" charset="-128"/>
                <a:cs typeface="ＭＳ Ｐゴシック" charset="-128"/>
              </a:rPr>
              <a:t>Peer </a:t>
            </a:r>
          </a:p>
          <a:p>
            <a:pPr algn="ctr" defTabSz="342895">
              <a:defRPr/>
            </a:pPr>
            <a:r>
              <a:rPr lang="en-US" sz="1350" i="1" err="1">
                <a:solidFill>
                  <a:srgbClr val="1F497D"/>
                </a:solidFill>
                <a:latin typeface="Arial" charset="0"/>
                <a:ea typeface="ＭＳ Ｐゴシック" charset="-128"/>
                <a:cs typeface="ＭＳ Ｐゴシック" charset="-128"/>
              </a:rPr>
              <a:t>modelling</a:t>
            </a:r>
            <a:r>
              <a:rPr lang="en-US" sz="1350" i="1">
                <a:solidFill>
                  <a:srgbClr val="1F497D"/>
                </a:solidFill>
                <a:latin typeface="Arial" charset="0"/>
                <a:ea typeface="ＭＳ Ｐゴシック" charset="-128"/>
                <a:cs typeface="ＭＳ Ｐゴシック" charset="-128"/>
              </a:rPr>
              <a:t> </a:t>
            </a:r>
          </a:p>
          <a:p>
            <a:pPr algn="ctr" defTabSz="342895">
              <a:defRPr/>
            </a:pPr>
            <a:r>
              <a:rPr lang="en-US" sz="1350" i="1">
                <a:solidFill>
                  <a:srgbClr val="1F497D"/>
                </a:solidFill>
                <a:latin typeface="Arial" charset="0"/>
                <a:ea typeface="ＭＳ Ｐゴシック" charset="-128"/>
                <a:cs typeface="ＭＳ Ｐゴシック" charset="-128"/>
              </a:rPr>
              <a:t>cycle</a:t>
            </a:r>
          </a:p>
        </p:txBody>
      </p:sp>
      <p:sp>
        <p:nvSpPr>
          <p:cNvPr id="58" name="Round Single Corner Rectangle 57"/>
          <p:cNvSpPr/>
          <p:nvPr/>
        </p:nvSpPr>
        <p:spPr>
          <a:xfrm>
            <a:off x="6992886" y="2320100"/>
            <a:ext cx="1265897" cy="576689"/>
          </a:xfrm>
          <a:prstGeom prst="round1Rect">
            <a:avLst/>
          </a:prstGeom>
          <a:gradFill flip="none" rotWithShape="1">
            <a:gsLst>
              <a:gs pos="25000">
                <a:schemeClr val="bg1"/>
              </a:gs>
              <a:gs pos="100000">
                <a:srgbClr val="6392DC"/>
              </a:gs>
            </a:gsLst>
            <a:path path="circle">
              <a:fillToRect l="50000" t="50000" r="50000" b="50000"/>
            </a:path>
            <a:tileRect/>
          </a:gra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Discussion</a:t>
            </a:r>
          </a:p>
        </p:txBody>
      </p:sp>
      <p:sp>
        <p:nvSpPr>
          <p:cNvPr id="71" name="Round Single Corner Rectangle 70"/>
          <p:cNvSpPr/>
          <p:nvPr/>
        </p:nvSpPr>
        <p:spPr>
          <a:xfrm>
            <a:off x="6990346" y="4307674"/>
            <a:ext cx="1265897" cy="659270"/>
          </a:xfrm>
          <a:prstGeom prst="round1Rect">
            <a:avLst/>
          </a:prstGeom>
          <a:gradFill flip="none" rotWithShape="1">
            <a:gsLst>
              <a:gs pos="25000">
                <a:srgbClr val="FFFFFF"/>
              </a:gs>
              <a:gs pos="100000">
                <a:srgbClr val="FFD36E"/>
              </a:gs>
            </a:gsLst>
            <a:path path="circle">
              <a:fillToRect l="50000" t="50000" r="50000" b="50000"/>
            </a:path>
            <a:tileRect/>
          </a:gradFill>
          <a:ln>
            <a:solidFill>
              <a:schemeClr val="accent6">
                <a:lumMod val="7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a:rPr>
              <a:t>Collaborating</a:t>
            </a:r>
          </a:p>
        </p:txBody>
      </p:sp>
      <p:sp>
        <p:nvSpPr>
          <p:cNvPr id="46" name="TextBox 45"/>
          <p:cNvSpPr txBox="1"/>
          <p:nvPr/>
        </p:nvSpPr>
        <p:spPr>
          <a:xfrm>
            <a:off x="3185489" y="5766809"/>
            <a:ext cx="5937994" cy="623248"/>
          </a:xfrm>
          <a:prstGeom prst="rect">
            <a:avLst/>
          </a:prstGeom>
          <a:noFill/>
        </p:spPr>
        <p:txBody>
          <a:bodyPr wrap="square" lIns="68579" tIns="34290" rIns="68579" bIns="34290" rtlCol="0">
            <a:spAutoFit/>
          </a:bodyPr>
          <a:lstStyle/>
          <a:p>
            <a:pPr algn="ctr" defTabSz="342895">
              <a:defRPr/>
            </a:pPr>
            <a:r>
              <a:rPr lang="en-US" i="1">
                <a:solidFill>
                  <a:srgbClr val="800000"/>
                </a:solidFill>
                <a:latin typeface="Arial" charset="0"/>
                <a:ea typeface="ＭＳ Ｐゴシック" charset="-128"/>
                <a:cs typeface="ＭＳ Ｐゴシック" charset="-128"/>
              </a:rPr>
              <a:t>The same learning types are encouraged also through a variety of digital methods</a:t>
            </a:r>
          </a:p>
        </p:txBody>
      </p:sp>
      <p:cxnSp>
        <p:nvCxnSpPr>
          <p:cNvPr id="47" name="AutoShape 8"/>
          <p:cNvCxnSpPr>
            <a:cxnSpLocks noChangeShapeType="1"/>
          </p:cNvCxnSpPr>
          <p:nvPr/>
        </p:nvCxnSpPr>
        <p:spPr bwMode="auto">
          <a:xfrm rot="16200000" flipH="1">
            <a:off x="7612250" y="1122477"/>
            <a:ext cx="1373" cy="2447525"/>
          </a:xfrm>
          <a:prstGeom prst="curvedConnector3">
            <a:avLst>
              <a:gd name="adj1" fmla="val -12491803"/>
            </a:avLst>
          </a:prstGeom>
          <a:noFill/>
          <a:ln w="38100" cmpd="dbl">
            <a:solidFill>
              <a:srgbClr val="FF0000"/>
            </a:solidFill>
            <a:round/>
            <a:headEnd/>
            <a:tailEnd type="triangle" w="med" len="sm"/>
          </a:ln>
          <a:effectLst/>
        </p:spPr>
      </p:cxnSp>
      <p:sp>
        <p:nvSpPr>
          <p:cNvPr id="55" name="AutoShape 3" descr="10%"/>
          <p:cNvSpPr>
            <a:spLocks noChangeArrowheads="1"/>
          </p:cNvSpPr>
          <p:nvPr/>
        </p:nvSpPr>
        <p:spPr bwMode="auto">
          <a:xfrm>
            <a:off x="5630599" y="2340950"/>
            <a:ext cx="383812" cy="56860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C</a:t>
            </a:r>
          </a:p>
        </p:txBody>
      </p:sp>
      <p:sp>
        <p:nvSpPr>
          <p:cNvPr id="73" name="AutoShape 3" descr="10%"/>
          <p:cNvSpPr>
            <a:spLocks noChangeArrowheads="1"/>
          </p:cNvSpPr>
          <p:nvPr/>
        </p:nvSpPr>
        <p:spPr bwMode="auto">
          <a:xfrm>
            <a:off x="6185849" y="2338375"/>
            <a:ext cx="450210" cy="57375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C</a:t>
            </a:r>
          </a:p>
        </p:txBody>
      </p:sp>
      <p:sp>
        <p:nvSpPr>
          <p:cNvPr id="74" name="AutoShape 3" descr="10%"/>
          <p:cNvSpPr>
            <a:spLocks noChangeArrowheads="1"/>
          </p:cNvSpPr>
          <p:nvPr/>
        </p:nvSpPr>
        <p:spPr bwMode="auto">
          <a:xfrm>
            <a:off x="5630599" y="4361023"/>
            <a:ext cx="383812" cy="56860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P</a:t>
            </a:r>
          </a:p>
        </p:txBody>
      </p:sp>
      <p:sp>
        <p:nvSpPr>
          <p:cNvPr id="77" name="AutoShape 3" descr="10%"/>
          <p:cNvSpPr>
            <a:spLocks noChangeArrowheads="1"/>
          </p:cNvSpPr>
          <p:nvPr/>
        </p:nvSpPr>
        <p:spPr bwMode="auto">
          <a:xfrm>
            <a:off x="6185849" y="4358448"/>
            <a:ext cx="450210" cy="573751"/>
          </a:xfrm>
          <a:prstGeom prst="roundRect">
            <a:avLst>
              <a:gd name="adj" fmla="val 16667"/>
            </a:avLst>
          </a:prstGeom>
          <a:noFill/>
          <a:ln w="9525">
            <a:solidFill>
              <a:schemeClr val="tx1">
                <a:lumMod val="65000"/>
                <a:lumOff val="35000"/>
              </a:schemeClr>
            </a:solidFill>
            <a:round/>
            <a:headEnd/>
            <a:tailEnd/>
          </a:ln>
          <a:effectLst/>
        </p:spPr>
        <p:txBody>
          <a:bodyPr wrap="square" lIns="67499" tIns="35099" rIns="67499" bIns="35099" anchor="ctr">
            <a:prstTxWarp prst="textNoShape">
              <a:avLst/>
            </a:prstTxWarp>
            <a:spAutoFit/>
          </a:bodyPr>
          <a:lstStyle/>
          <a:p>
            <a:pPr algn="ctr" defTabSz="342895">
              <a:defRPr/>
            </a:pPr>
            <a:r>
              <a:rPr lang="en-US" sz="1500" b="1">
                <a:solidFill>
                  <a:prstClr val="black"/>
                </a:solidFill>
                <a:latin typeface="Calibri"/>
                <a:ea typeface="ＭＳ Ｐゴシック" charset="-128"/>
                <a:cs typeface="ＭＳ Ｐゴシック" charset="-128"/>
              </a:rPr>
              <a:t>L</a:t>
            </a:r>
          </a:p>
          <a:p>
            <a:pPr algn="ctr" defTabSz="342895">
              <a:defRPr/>
            </a:pPr>
            <a:r>
              <a:rPr lang="en-US" sz="1500" b="1">
                <a:solidFill>
                  <a:prstClr val="black"/>
                </a:solidFill>
                <a:latin typeface="Calibri"/>
                <a:ea typeface="ＭＳ Ｐゴシック" charset="-128"/>
                <a:cs typeface="ＭＳ Ｐゴシック" charset="-128"/>
              </a:rPr>
              <a:t>P</a:t>
            </a:r>
          </a:p>
        </p:txBody>
      </p:sp>
      <p:cxnSp>
        <p:nvCxnSpPr>
          <p:cNvPr id="78" name="Curved Connector 77"/>
          <p:cNvCxnSpPr/>
          <p:nvPr/>
        </p:nvCxnSpPr>
        <p:spPr>
          <a:xfrm rot="5400000">
            <a:off x="6115444" y="2624338"/>
            <a:ext cx="2575" cy="588450"/>
          </a:xfrm>
          <a:prstGeom prst="curvedConnector3">
            <a:avLst>
              <a:gd name="adj1" fmla="val 6758899"/>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9" name="Curved Connector 135"/>
          <p:cNvCxnSpPr/>
          <p:nvPr/>
        </p:nvCxnSpPr>
        <p:spPr>
          <a:xfrm rot="16200000" flipH="1">
            <a:off x="6115441" y="2037710"/>
            <a:ext cx="2576" cy="588450"/>
          </a:xfrm>
          <a:prstGeom prst="curvedConnector3">
            <a:avLst>
              <a:gd name="adj1" fmla="val -665696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Curved Connector 79"/>
          <p:cNvCxnSpPr/>
          <p:nvPr/>
        </p:nvCxnSpPr>
        <p:spPr>
          <a:xfrm rot="5400000">
            <a:off x="6115444" y="4644410"/>
            <a:ext cx="2575" cy="588450"/>
          </a:xfrm>
          <a:prstGeom prst="curvedConnector3">
            <a:avLst>
              <a:gd name="adj1" fmla="val 6758899"/>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1" name="Curved Connector 135"/>
          <p:cNvCxnSpPr/>
          <p:nvPr/>
        </p:nvCxnSpPr>
        <p:spPr>
          <a:xfrm rot="16200000" flipH="1">
            <a:off x="6115441" y="4057783"/>
            <a:ext cx="2576" cy="588450"/>
          </a:xfrm>
          <a:prstGeom prst="curvedConnector3">
            <a:avLst>
              <a:gd name="adj1" fmla="val -665696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0800000">
            <a:off x="5630599" y="2625250"/>
            <a:ext cx="9525" cy="2020073"/>
          </a:xfrm>
          <a:prstGeom prst="curvedConnector3">
            <a:avLst>
              <a:gd name="adj1" fmla="val 180000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4" name="Curved Connector 135"/>
          <p:cNvCxnSpPr/>
          <p:nvPr/>
        </p:nvCxnSpPr>
        <p:spPr>
          <a:xfrm>
            <a:off x="6636060" y="2625251"/>
            <a:ext cx="9525" cy="2020073"/>
          </a:xfrm>
          <a:prstGeom prst="curvedConnector3">
            <a:avLst>
              <a:gd name="adj1" fmla="val 1800000"/>
            </a:avLst>
          </a:prstGeom>
          <a:ln w="38100" cap="flat" cmpd="dbl" algn="ctr">
            <a:solidFill>
              <a:srgbClr val="FF0000"/>
            </a:solidFill>
            <a:prstDash val="solid"/>
            <a:round/>
            <a:headEnd type="none" w="med" len="med"/>
            <a:tailEnd type="triangle" w="med" len="sm"/>
          </a:ln>
          <a:effectLst/>
        </p:spPr>
        <p:style>
          <a:lnRef idx="2">
            <a:schemeClr val="accent1"/>
          </a:lnRef>
          <a:fillRef idx="0">
            <a:schemeClr val="accent1"/>
          </a:fillRef>
          <a:effectRef idx="1">
            <a:schemeClr val="accent1"/>
          </a:effectRef>
          <a:fontRef idx="minor">
            <a:schemeClr val="tx1"/>
          </a:fontRef>
        </p:style>
      </p:cxnSp>
      <p:sp>
        <p:nvSpPr>
          <p:cNvPr id="85" name="AutoShape 3" descr="10%"/>
          <p:cNvSpPr>
            <a:spLocks noChangeArrowheads="1"/>
          </p:cNvSpPr>
          <p:nvPr/>
        </p:nvSpPr>
        <p:spPr bwMode="auto">
          <a:xfrm>
            <a:off x="5511425" y="2330946"/>
            <a:ext cx="1286122" cy="589202"/>
          </a:xfrm>
          <a:prstGeom prst="roundRect">
            <a:avLst>
              <a:gd name="adj" fmla="val 16667"/>
            </a:avLst>
          </a:prstGeom>
          <a:solidFill>
            <a:schemeClr val="bg1"/>
          </a:solidFill>
          <a:ln w="9525">
            <a:solidFill>
              <a:schemeClr val="tx1">
                <a:lumMod val="65000"/>
                <a:lumOff val="35000"/>
              </a:schemeClr>
            </a:solidFill>
            <a:round/>
            <a:headEnd/>
            <a:tailEnd/>
          </a:ln>
        </p:spPr>
        <p:txBody>
          <a:bodyPr wrap="square" lIns="67499" tIns="35099" rIns="67499" bIns="35099" anchor="ctr">
            <a:prstTxWarp prst="textNoShape">
              <a:avLst/>
            </a:prstTxWarp>
            <a:spAutoFit/>
          </a:bodyPr>
          <a:lstStyle/>
          <a:p>
            <a:pPr algn="ctr" defTabSz="342895">
              <a:defRPr/>
            </a:pPr>
            <a:r>
              <a:rPr lang="en-US" sz="1500" b="1">
                <a:solidFill>
                  <a:prstClr val="black">
                    <a:lumMod val="50000"/>
                    <a:lumOff val="50000"/>
                  </a:prstClr>
                </a:solidFill>
                <a:latin typeface="Arial" pitchFamily="-110" charset="0"/>
                <a:ea typeface="ＭＳ Ｐゴシック" charset="-128"/>
                <a:cs typeface="ＭＳ Ｐゴシック" charset="-128"/>
              </a:rPr>
              <a:t>Learner concepts</a:t>
            </a:r>
          </a:p>
        </p:txBody>
      </p:sp>
      <p:sp>
        <p:nvSpPr>
          <p:cNvPr id="86" name="AutoShape 3" descr="10%"/>
          <p:cNvSpPr>
            <a:spLocks noChangeArrowheads="1"/>
          </p:cNvSpPr>
          <p:nvPr/>
        </p:nvSpPr>
        <p:spPr bwMode="auto">
          <a:xfrm>
            <a:off x="5511425" y="4362026"/>
            <a:ext cx="1286122" cy="589202"/>
          </a:xfrm>
          <a:prstGeom prst="roundRect">
            <a:avLst>
              <a:gd name="adj" fmla="val 16667"/>
            </a:avLst>
          </a:prstGeom>
          <a:solidFill>
            <a:schemeClr val="bg1"/>
          </a:solidFill>
          <a:ln w="9525">
            <a:solidFill>
              <a:schemeClr val="tx1">
                <a:lumMod val="65000"/>
                <a:lumOff val="35000"/>
              </a:schemeClr>
            </a:solidFill>
            <a:round/>
            <a:headEnd/>
            <a:tailEnd/>
          </a:ln>
        </p:spPr>
        <p:txBody>
          <a:bodyPr wrap="square" lIns="67499" tIns="35099" rIns="67499" bIns="35099" anchor="ctr">
            <a:prstTxWarp prst="textNoShape">
              <a:avLst/>
            </a:prstTxWarp>
            <a:spAutoFit/>
          </a:bodyPr>
          <a:lstStyle/>
          <a:p>
            <a:pPr algn="ctr" defTabSz="342895">
              <a:defRPr/>
            </a:pPr>
            <a:r>
              <a:rPr lang="en-US" sz="1500" b="1">
                <a:solidFill>
                  <a:prstClr val="black">
                    <a:lumMod val="50000"/>
                    <a:lumOff val="50000"/>
                  </a:prstClr>
                </a:solidFill>
                <a:latin typeface="Arial" pitchFamily="-110" charset="0"/>
                <a:ea typeface="ＭＳ Ｐゴシック" charset="-128"/>
                <a:cs typeface="ＭＳ Ｐゴシック" charset="-128"/>
              </a:rPr>
              <a:t>Learner practice</a:t>
            </a:r>
          </a:p>
        </p:txBody>
      </p:sp>
      <p:sp>
        <p:nvSpPr>
          <p:cNvPr id="49" name="Round Single Corner Rectangle 48">
            <a:extLst>
              <a:ext uri="{FF2B5EF4-FFF2-40B4-BE49-F238E27FC236}">
                <a16:creationId xmlns:a16="http://schemas.microsoft.com/office/drawing/2014/main" id="{5CF77702-1BEA-AF4F-9CF6-F5BB67AB7DB8}"/>
              </a:ext>
            </a:extLst>
          </p:cNvPr>
          <p:cNvSpPr/>
          <p:nvPr/>
        </p:nvSpPr>
        <p:spPr>
          <a:xfrm>
            <a:off x="7006403" y="2334137"/>
            <a:ext cx="1265897" cy="576689"/>
          </a:xfrm>
          <a:prstGeom prst="round1Rect">
            <a:avLst/>
          </a:prstGeom>
          <a:gradFill flip="none" rotWithShape="1">
            <a:gsLst>
              <a:gs pos="25000">
                <a:schemeClr val="bg1"/>
              </a:gs>
              <a:gs pos="100000">
                <a:srgbClr val="6392DC"/>
              </a:gs>
            </a:gsLst>
            <a:path path="circle">
              <a:fillToRect l="50000" t="50000" r="50000" b="50000"/>
            </a:path>
            <a:tileRect/>
          </a:gra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dirty="0">
                <a:solidFill>
                  <a:prstClr val="black"/>
                </a:solidFill>
                <a:latin typeface="Calibri"/>
              </a:rPr>
              <a:t>Text chat</a:t>
            </a:r>
          </a:p>
          <a:p>
            <a:pPr algn="ctr" defTabSz="342895">
              <a:defRPr/>
            </a:pPr>
            <a:r>
              <a:rPr lang="en-US" sz="1500" dirty="0" err="1">
                <a:solidFill>
                  <a:prstClr val="black"/>
                </a:solidFill>
                <a:latin typeface="Calibri"/>
              </a:rPr>
              <a:t>Menti</a:t>
            </a:r>
            <a:endParaRPr lang="en-US" sz="1500" dirty="0">
              <a:solidFill>
                <a:prstClr val="black"/>
              </a:solidFill>
              <a:latin typeface="Calibri"/>
            </a:endParaRPr>
          </a:p>
        </p:txBody>
      </p:sp>
      <p:sp>
        <p:nvSpPr>
          <p:cNvPr id="52" name="Round Single Corner Rectangle 51">
            <a:extLst>
              <a:ext uri="{FF2B5EF4-FFF2-40B4-BE49-F238E27FC236}">
                <a16:creationId xmlns:a16="http://schemas.microsoft.com/office/drawing/2014/main" id="{F19AD712-47F6-6F41-A4BD-8E1CD3F3F657}"/>
              </a:ext>
            </a:extLst>
          </p:cNvPr>
          <p:cNvSpPr/>
          <p:nvPr/>
        </p:nvSpPr>
        <p:spPr>
          <a:xfrm>
            <a:off x="6987611" y="4311719"/>
            <a:ext cx="1265897" cy="676649"/>
          </a:xfrm>
          <a:prstGeom prst="round1Rect">
            <a:avLst/>
          </a:prstGeom>
          <a:gradFill flip="none" rotWithShape="1">
            <a:gsLst>
              <a:gs pos="25000">
                <a:srgbClr val="FFFFFF"/>
              </a:gs>
              <a:gs pos="100000">
                <a:srgbClr val="FFD36E"/>
              </a:gs>
            </a:gsLst>
            <a:path path="circle">
              <a:fillToRect l="50000" t="50000" r="50000" b="50000"/>
            </a:path>
            <a:tileRect/>
          </a:gradFill>
          <a:ln>
            <a:solidFill>
              <a:schemeClr val="accent6">
                <a:lumMod val="75000"/>
              </a:schemeClr>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68579" tIns="34290" rIns="68579" bIns="34290" rtlCol="0" anchor="ctr"/>
          <a:lstStyle/>
          <a:p>
            <a:pPr algn="ctr" defTabSz="342895">
              <a:defRPr/>
            </a:pPr>
            <a:r>
              <a:rPr lang="en-US" sz="1500">
                <a:solidFill>
                  <a:prstClr val="black"/>
                </a:solidFill>
                <a:latin typeface="Calibri" panose="020F0502020204030204"/>
              </a:rPr>
              <a:t>Draft a wiki</a:t>
            </a:r>
          </a:p>
        </p:txBody>
      </p:sp>
      <p:sp>
        <p:nvSpPr>
          <p:cNvPr id="4" name="Title 1">
            <a:extLst>
              <a:ext uri="{FF2B5EF4-FFF2-40B4-BE49-F238E27FC236}">
                <a16:creationId xmlns:a16="http://schemas.microsoft.com/office/drawing/2014/main" id="{9B6A23FF-7056-37E4-C6A9-DEF9D293911E}"/>
              </a:ext>
            </a:extLst>
          </p:cNvPr>
          <p:cNvSpPr txBox="1">
            <a:spLocks/>
          </p:cNvSpPr>
          <p:nvPr/>
        </p:nvSpPr>
        <p:spPr>
          <a:xfrm>
            <a:off x="1" y="626642"/>
            <a:ext cx="12192000" cy="820400"/>
          </a:xfrm>
          <a:prstGeom prst="rect">
            <a:avLst/>
          </a:prstGeom>
        </p:spPr>
        <p:txBody>
          <a:bodyPr>
            <a:normAutofit/>
          </a:bodyPr>
          <a:lstStyle>
            <a:lvl1pPr algn="l" defTabSz="914354" rtl="0" eaLnBrk="1" latinLnBrk="0" hangingPunct="1">
              <a:lnSpc>
                <a:spcPct val="90000"/>
              </a:lnSpc>
              <a:spcBef>
                <a:spcPct val="0"/>
              </a:spcBef>
              <a:buNone/>
              <a:defRPr sz="4000" kern="1200">
                <a:solidFill>
                  <a:srgbClr val="F8652E"/>
                </a:solidFill>
                <a:latin typeface="+mj-lt"/>
                <a:ea typeface="+mj-ea"/>
                <a:cs typeface="+mj-cs"/>
              </a:defRPr>
            </a:lvl1pPr>
          </a:lstStyle>
          <a:p>
            <a:pPr algn="ctr">
              <a:lnSpc>
                <a:spcPct val="150000"/>
              </a:lnSpc>
            </a:pPr>
            <a:r>
              <a:rPr lang="en-US" sz="3200" dirty="0">
                <a:solidFill>
                  <a:srgbClr val="C00000"/>
                </a:solidFill>
                <a:latin typeface="Century Gothic" panose="020B0502020202020204" pitchFamily="34" charset="0"/>
              </a:rPr>
              <a:t>How do technologies help? Digital methods</a:t>
            </a:r>
          </a:p>
        </p:txBody>
      </p:sp>
    </p:spTree>
    <p:custDataLst>
      <p:tags r:id="rId1"/>
    </p:custDataLst>
    <p:extLst>
      <p:ext uri="{BB962C8B-B14F-4D97-AF65-F5344CB8AC3E}">
        <p14:creationId xmlns:p14="http://schemas.microsoft.com/office/powerpoint/2010/main" val="1561175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53" grpId="0" animBg="1"/>
      <p:bldP spid="49"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325369"/>
            <a:ext cx="4368602" cy="2258191"/>
          </a:xfrm>
        </p:spPr>
        <p:txBody>
          <a:bodyPr vert="horz" lIns="91440" tIns="45720" rIns="91440" bIns="45720" rtlCol="0" anchor="b">
            <a:normAutofit/>
          </a:bodyPr>
          <a:lstStyle/>
          <a:p>
            <a:r>
              <a:rPr lang="en-US" sz="4800" dirty="0">
                <a:solidFill>
                  <a:srgbClr val="C00000"/>
                </a:solidFill>
                <a:latin typeface="+mj-lt"/>
                <a:ea typeface="+mj-ea"/>
                <a:cs typeface="+mj-cs"/>
              </a:rPr>
              <a:t>Learning through inquiry</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0" y="2872899"/>
            <a:ext cx="4243589" cy="3490579"/>
          </a:xfrm>
        </p:spPr>
        <p:txBody>
          <a:bodyPr vert="horz" lIns="91440" tIns="45720" rIns="91440" bIns="45720" rtlCol="0">
            <a:normAutofit lnSpcReduction="10000"/>
          </a:bodyPr>
          <a:lstStyle/>
          <a:p>
            <a:pPr marL="57150"/>
            <a:r>
              <a:rPr lang="en-US" sz="3200" dirty="0">
                <a:latin typeface="+mn-lt"/>
                <a:ea typeface="+mn-ea"/>
                <a:cs typeface="+mn-cs"/>
              </a:rPr>
              <a:t>Alternative representations of scientific concepts images and animations assist understanding at any level – giving students agency to discover</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pic>
        <p:nvPicPr>
          <p:cNvPr id="8" name="Picture Placeholder 7" descr="Graphical user interface, website&#10;&#10;Description automatically generated">
            <a:extLst>
              <a:ext uri="{FF2B5EF4-FFF2-40B4-BE49-F238E27FC236}">
                <a16:creationId xmlns:a16="http://schemas.microsoft.com/office/drawing/2014/main" id="{35E3A81C-3610-AC41-432B-E3238849963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98" r="2198"/>
          <a:stretch>
            <a:fillRect/>
          </a:stretch>
        </p:blipFill>
        <p:spPr>
          <a:xfrm>
            <a:off x="5183188" y="987427"/>
            <a:ext cx="6543092" cy="5166485"/>
          </a:xfrm>
        </p:spPr>
      </p:pic>
    </p:spTree>
    <p:extLst>
      <p:ext uri="{BB962C8B-B14F-4D97-AF65-F5344CB8AC3E}">
        <p14:creationId xmlns:p14="http://schemas.microsoft.com/office/powerpoint/2010/main" val="4113459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69E59-77FD-1AD3-82C8-8BA08D031101}"/>
              </a:ext>
            </a:extLst>
          </p:cNvPr>
          <p:cNvSpPr>
            <a:spLocks noGrp="1"/>
          </p:cNvSpPr>
          <p:nvPr>
            <p:ph type="title"/>
          </p:nvPr>
        </p:nvSpPr>
        <p:spPr>
          <a:xfrm>
            <a:off x="640080" y="504712"/>
            <a:ext cx="3614968" cy="2078848"/>
          </a:xfrm>
        </p:spPr>
        <p:txBody>
          <a:bodyPr vert="horz" lIns="91440" tIns="45720" rIns="91440" bIns="45720" rtlCol="0" anchor="b">
            <a:noAutofit/>
          </a:bodyPr>
          <a:lstStyle/>
          <a:p>
            <a:r>
              <a:rPr lang="en-US" sz="4800" dirty="0">
                <a:solidFill>
                  <a:schemeClr val="accent1"/>
                </a:solidFill>
                <a:latin typeface="+mj-lt"/>
                <a:ea typeface="+mj-ea"/>
                <a:cs typeface="+mj-cs"/>
              </a:rPr>
              <a:t>Learning through discussion</a:t>
            </a:r>
          </a:p>
        </p:txBody>
      </p:sp>
      <p:sp>
        <p:nvSpPr>
          <p:cNvPr id="3" name="Content Placeholder 2">
            <a:extLst>
              <a:ext uri="{FF2B5EF4-FFF2-40B4-BE49-F238E27FC236}">
                <a16:creationId xmlns:a16="http://schemas.microsoft.com/office/drawing/2014/main" id="{30F6A01B-D59A-9787-9985-F7D0BE3A47EA}"/>
              </a:ext>
            </a:extLst>
          </p:cNvPr>
          <p:cNvSpPr>
            <a:spLocks noGrp="1"/>
          </p:cNvSpPr>
          <p:nvPr>
            <p:ph type="body" sz="half" idx="2"/>
          </p:nvPr>
        </p:nvSpPr>
        <p:spPr>
          <a:xfrm>
            <a:off x="640080" y="2872899"/>
            <a:ext cx="3797039" cy="3480389"/>
          </a:xfrm>
        </p:spPr>
        <p:txBody>
          <a:bodyPr vert="horz" lIns="91440" tIns="45720" rIns="91440" bIns="45720" rtlCol="0">
            <a:normAutofit/>
          </a:bodyPr>
          <a:lstStyle/>
          <a:p>
            <a:pPr marL="57150"/>
            <a:r>
              <a:rPr lang="en-US" sz="3200" i="1" dirty="0">
                <a:latin typeface="+mn-lt"/>
                <a:ea typeface="+mn-ea"/>
                <a:cs typeface="+mn-cs"/>
              </a:rPr>
              <a:t>Every</a:t>
            </a:r>
            <a:r>
              <a:rPr lang="en-US" sz="3200" dirty="0">
                <a:latin typeface="+mn-lt"/>
                <a:ea typeface="+mn-ea"/>
                <a:cs typeface="+mn-cs"/>
              </a:rPr>
              <a:t> student can respond to the teacher’s question on a </a:t>
            </a:r>
            <a:r>
              <a:rPr lang="en-US" sz="3200" dirty="0" err="1">
                <a:latin typeface="+mn-lt"/>
                <a:ea typeface="+mn-ea"/>
                <a:cs typeface="+mn-cs"/>
              </a:rPr>
              <a:t>Menti</a:t>
            </a:r>
            <a:r>
              <a:rPr lang="en-US" sz="3200" dirty="0">
                <a:latin typeface="+mn-lt"/>
                <a:ea typeface="+mn-ea"/>
                <a:cs typeface="+mn-cs"/>
              </a:rPr>
              <a:t> site, for the teacher to talk through and give feedback</a:t>
            </a:r>
          </a:p>
        </p:txBody>
      </p:sp>
      <p:sp>
        <p:nvSpPr>
          <p:cNvPr id="4" name="Title 2">
            <a:extLst>
              <a:ext uri="{FF2B5EF4-FFF2-40B4-BE49-F238E27FC236}">
                <a16:creationId xmlns:a16="http://schemas.microsoft.com/office/drawing/2014/main" id="{3B741F1A-54B0-2E75-E4CF-15483452B2D0}"/>
              </a:ext>
            </a:extLst>
          </p:cNvPr>
          <p:cNvSpPr txBox="1">
            <a:spLocks/>
          </p:cNvSpPr>
          <p:nvPr/>
        </p:nvSpPr>
        <p:spPr>
          <a:xfrm>
            <a:off x="791985" y="1988124"/>
            <a:ext cx="6328060" cy="59543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Roboto" charset="0"/>
                <a:ea typeface="Roboto" charset="0"/>
                <a:cs typeface="Roboto" charset="0"/>
              </a:defRPr>
            </a:lvl1pPr>
          </a:lstStyle>
          <a:p>
            <a:endParaRPr lang="en-US">
              <a:solidFill>
                <a:srgbClr val="C00000"/>
              </a:solidFill>
            </a:endParaRPr>
          </a:p>
        </p:txBody>
      </p:sp>
      <p:pic>
        <p:nvPicPr>
          <p:cNvPr id="11" name="Picture 10" descr="Diagram&#10;&#10;Description automatically generated">
            <a:extLst>
              <a:ext uri="{FF2B5EF4-FFF2-40B4-BE49-F238E27FC236}">
                <a16:creationId xmlns:a16="http://schemas.microsoft.com/office/drawing/2014/main" id="{E36D1D31-D502-8DE7-8026-A14782926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119" y="1642899"/>
            <a:ext cx="7933904" cy="4405605"/>
          </a:xfrm>
          <a:prstGeom prst="rect">
            <a:avLst/>
          </a:prstGeom>
          <a:ln>
            <a:solidFill>
              <a:schemeClr val="accent1"/>
            </a:solidFill>
          </a:ln>
        </p:spPr>
      </p:pic>
    </p:spTree>
    <p:extLst>
      <p:ext uri="{BB962C8B-B14F-4D97-AF65-F5344CB8AC3E}">
        <p14:creationId xmlns:p14="http://schemas.microsoft.com/office/powerpoint/2010/main" val="819181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2|3|3|4.8|2.8|5.5"/>
</p:tagLst>
</file>

<file path=ppt/tags/tag2.xml><?xml version="1.0" encoding="utf-8"?>
<p:tagLst xmlns:a="http://schemas.openxmlformats.org/drawingml/2006/main" xmlns:r="http://schemas.openxmlformats.org/officeDocument/2006/relationships" xmlns:p="http://schemas.openxmlformats.org/presentationml/2006/main">
  <p:tag name="TIMING" val="|9.2|3|3|4.8|2.8|5.5"/>
</p:tagLst>
</file>

<file path=ppt/tags/tag3.xml><?xml version="1.0" encoding="utf-8"?>
<p:tagLst xmlns:a="http://schemas.openxmlformats.org/drawingml/2006/main" xmlns:r="http://schemas.openxmlformats.org/officeDocument/2006/relationships" xmlns:p="http://schemas.openxmlformats.org/presentationml/2006/main">
  <p:tag name="TIMING" val="|8.8|8.1|8.3|5.9|4.5|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25432</TotalTime>
  <Words>6109</Words>
  <Application>Microsoft Macintosh PowerPoint</Application>
  <PresentationFormat>Widescreen</PresentationFormat>
  <Paragraphs>577</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Century Gothic</vt:lpstr>
      <vt:lpstr>Helvetica</vt:lpstr>
      <vt:lpstr>Roboto</vt:lpstr>
      <vt:lpstr>Wingdings</vt:lpstr>
      <vt:lpstr>Office Theme</vt:lpstr>
      <vt:lpstr>Teachers as design scientists: Collaborating on innovation in blended learning </vt:lpstr>
      <vt:lpstr>Educators collaborating to innovate - Outline</vt:lpstr>
      <vt:lpstr>How does digital technology improve learning?</vt:lpstr>
      <vt:lpstr>PowerPoint Presentation</vt:lpstr>
      <vt:lpstr>PowerPoint Presentation</vt:lpstr>
      <vt:lpstr>PowerPoint Presentation</vt:lpstr>
      <vt:lpstr>PowerPoint Presentation</vt:lpstr>
      <vt:lpstr>Learning through inquiry</vt:lpstr>
      <vt:lpstr>Learning through discussion</vt:lpstr>
      <vt:lpstr>Learning through practice</vt:lpstr>
      <vt:lpstr>Practice with meaningful feedback</vt:lpstr>
      <vt:lpstr>Learning through collaboration</vt:lpstr>
      <vt:lpstr>Learning through production</vt:lpstr>
      <vt:lpstr>Optimal ways to integrate digital pedagogies into teaching and learning?</vt:lpstr>
      <vt:lpstr>Learning design: Enabling teachers to innovate</vt:lpstr>
      <vt:lpstr>PowerPoint Presentation</vt:lpstr>
      <vt:lpstr>PowerPoint Presentation</vt:lpstr>
      <vt:lpstr>PowerPoint Presentation</vt:lpstr>
      <vt:lpstr>PowerPoint Presentation</vt:lpstr>
      <vt:lpstr>PowerPoint Presentation</vt:lpstr>
      <vt:lpstr>PowerPoint Presentation</vt:lpstr>
      <vt:lpstr>Supporting teachers innovating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pedagogies could help with some of the big challenges for teaching and learning</vt:lpstr>
      <vt:lpstr>Peer review</vt:lpstr>
      <vt:lpstr>PowerPoint Presentation</vt:lpstr>
      <vt:lpstr>PowerPoint Presentation</vt:lpstr>
      <vt:lpstr>Reduce teacher workload and  Improve student learning?</vt:lpstr>
      <vt:lpstr>PowerPoint Presentation</vt:lpstr>
      <vt:lpstr>PowerPoint Presentation</vt:lpstr>
      <vt:lpstr>Teachers as collaborative designers of digital pedagogies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Teachers as collaborative designers of learning</dc:title>
  <dc:creator>Laurillard, Diana</dc:creator>
  <cp:lastModifiedBy>Laurillard, Diana</cp:lastModifiedBy>
  <cp:revision>65</cp:revision>
  <dcterms:created xsi:type="dcterms:W3CDTF">2023-05-05T09:57:23Z</dcterms:created>
  <dcterms:modified xsi:type="dcterms:W3CDTF">2023-06-27T18:08:37Z</dcterms:modified>
</cp:coreProperties>
</file>