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8" r:id="rId2"/>
    <p:sldId id="286" r:id="rId3"/>
    <p:sldId id="287" r:id="rId4"/>
    <p:sldId id="288" r:id="rId5"/>
    <p:sldId id="295" r:id="rId6"/>
    <p:sldId id="280" r:id="rId7"/>
    <p:sldId id="290" r:id="rId8"/>
    <p:sldId id="291" r:id="rId9"/>
    <p:sldId id="283" r:id="rId10"/>
    <p:sldId id="294" r:id="rId11"/>
    <p:sldId id="271" r:id="rId12"/>
    <p:sldId id="270" r:id="rId13"/>
    <p:sldId id="273" r:id="rId14"/>
    <p:sldId id="272" r:id="rId15"/>
    <p:sldId id="279" r:id="rId16"/>
    <p:sldId id="274" r:id="rId17"/>
    <p:sldId id="278" r:id="rId18"/>
    <p:sldId id="264" r:id="rId19"/>
    <p:sldId id="266" r:id="rId20"/>
    <p:sldId id="267" r:id="rId21"/>
    <p:sldId id="28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5581"/>
  </p:normalViewPr>
  <p:slideViewPr>
    <p:cSldViewPr snapToGrid="0">
      <p:cViewPr varScale="1">
        <p:scale>
          <a:sx n="100" d="100"/>
          <a:sy n="100" d="100"/>
        </p:scale>
        <p:origin x="10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D172C-FF1E-4D7C-9AD9-95BCE213B4E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54B3126-96F8-4F80-9CE5-411778E5186E}">
      <dgm:prSet/>
      <dgm:spPr/>
      <dgm:t>
        <a:bodyPr/>
        <a:lstStyle/>
        <a:p>
          <a:pPr>
            <a:lnSpc>
              <a:spcPct val="100000"/>
            </a:lnSpc>
            <a:defRPr cap="all"/>
          </a:pPr>
          <a:r>
            <a:rPr lang="en-US"/>
            <a:t>Enhancement of students’ motivation and engagement. </a:t>
          </a:r>
        </a:p>
      </dgm:t>
    </dgm:pt>
    <dgm:pt modelId="{BC1A2678-0650-460C-BF3A-23F21B454CDD}" type="parTrans" cxnId="{134113EC-4156-4836-BB35-41FDDEA79240}">
      <dgm:prSet/>
      <dgm:spPr/>
      <dgm:t>
        <a:bodyPr/>
        <a:lstStyle/>
        <a:p>
          <a:endParaRPr lang="en-US"/>
        </a:p>
      </dgm:t>
    </dgm:pt>
    <dgm:pt modelId="{DF395EA0-4B58-4BFA-9B3D-B1E36C19C495}" type="sibTrans" cxnId="{134113EC-4156-4836-BB35-41FDDEA79240}">
      <dgm:prSet/>
      <dgm:spPr/>
      <dgm:t>
        <a:bodyPr/>
        <a:lstStyle/>
        <a:p>
          <a:endParaRPr lang="en-US"/>
        </a:p>
      </dgm:t>
    </dgm:pt>
    <dgm:pt modelId="{BBCECB96-3EEF-4EB4-A0C4-B44B6E508EC6}">
      <dgm:prSet/>
      <dgm:spPr/>
      <dgm:t>
        <a:bodyPr/>
        <a:lstStyle/>
        <a:p>
          <a:pPr>
            <a:lnSpc>
              <a:spcPct val="100000"/>
            </a:lnSpc>
            <a:defRPr cap="all"/>
          </a:pPr>
          <a:r>
            <a:rPr lang="en-US"/>
            <a:t>Facilitating collaboration.</a:t>
          </a:r>
        </a:p>
      </dgm:t>
    </dgm:pt>
    <dgm:pt modelId="{4FE708A3-D678-4DE7-AC01-A2BC18F76E5A}" type="parTrans" cxnId="{DDC2EB42-A79B-484E-8AEE-0084FA9E29F1}">
      <dgm:prSet/>
      <dgm:spPr/>
      <dgm:t>
        <a:bodyPr/>
        <a:lstStyle/>
        <a:p>
          <a:endParaRPr lang="en-US"/>
        </a:p>
      </dgm:t>
    </dgm:pt>
    <dgm:pt modelId="{27EB017F-3D0C-4DDB-8E1B-14E21384495E}" type="sibTrans" cxnId="{DDC2EB42-A79B-484E-8AEE-0084FA9E29F1}">
      <dgm:prSet/>
      <dgm:spPr/>
      <dgm:t>
        <a:bodyPr/>
        <a:lstStyle/>
        <a:p>
          <a:endParaRPr lang="en-US"/>
        </a:p>
      </dgm:t>
    </dgm:pt>
    <dgm:pt modelId="{E345E55D-D15A-489C-A50B-8C5F533F8914}">
      <dgm:prSet/>
      <dgm:spPr/>
      <dgm:t>
        <a:bodyPr/>
        <a:lstStyle/>
        <a:p>
          <a:pPr>
            <a:lnSpc>
              <a:spcPct val="100000"/>
            </a:lnSpc>
            <a:defRPr cap="all"/>
          </a:pPr>
          <a:r>
            <a:rPr lang="en-US"/>
            <a:t>Providing learning opportunities unavailable in other learning environment. </a:t>
          </a:r>
        </a:p>
      </dgm:t>
    </dgm:pt>
    <dgm:pt modelId="{FFBA6935-0EFE-4C2A-8CAD-B9C0DB40969F}" type="parTrans" cxnId="{6EE3995C-AED4-4E97-9AAA-611A4F4576FE}">
      <dgm:prSet/>
      <dgm:spPr/>
      <dgm:t>
        <a:bodyPr/>
        <a:lstStyle/>
        <a:p>
          <a:endParaRPr lang="en-US"/>
        </a:p>
      </dgm:t>
    </dgm:pt>
    <dgm:pt modelId="{EE7A3917-4EBA-4E84-9CC4-2FE7DF63A0FB}" type="sibTrans" cxnId="{6EE3995C-AED4-4E97-9AAA-611A4F4576FE}">
      <dgm:prSet/>
      <dgm:spPr/>
      <dgm:t>
        <a:bodyPr/>
        <a:lstStyle/>
        <a:p>
          <a:endParaRPr lang="en-US"/>
        </a:p>
      </dgm:t>
    </dgm:pt>
    <dgm:pt modelId="{AC36DADF-5BCC-41CF-B965-EA1FB89759AD}">
      <dgm:prSet/>
      <dgm:spPr/>
      <dgm:t>
        <a:bodyPr/>
        <a:lstStyle/>
        <a:p>
          <a:pPr>
            <a:lnSpc>
              <a:spcPct val="100000"/>
            </a:lnSpc>
            <a:defRPr cap="all"/>
          </a:pPr>
          <a:r>
            <a:rPr lang="en-US"/>
            <a:t>Increase the sense of self as a learner and a creator.</a:t>
          </a:r>
        </a:p>
      </dgm:t>
    </dgm:pt>
    <dgm:pt modelId="{1E10BF18-D584-4513-851A-9802E15027F0}" type="parTrans" cxnId="{8BF5A01B-C39E-4A2A-BC07-7ED7340E7CC9}">
      <dgm:prSet/>
      <dgm:spPr/>
      <dgm:t>
        <a:bodyPr/>
        <a:lstStyle/>
        <a:p>
          <a:endParaRPr lang="en-US"/>
        </a:p>
      </dgm:t>
    </dgm:pt>
    <dgm:pt modelId="{154CA0C0-1773-4A80-B6FB-14D414E340AC}" type="sibTrans" cxnId="{8BF5A01B-C39E-4A2A-BC07-7ED7340E7CC9}">
      <dgm:prSet/>
      <dgm:spPr/>
      <dgm:t>
        <a:bodyPr/>
        <a:lstStyle/>
        <a:p>
          <a:endParaRPr lang="en-US"/>
        </a:p>
      </dgm:t>
    </dgm:pt>
    <dgm:pt modelId="{71E5A65B-7597-4364-AC7F-1D4656535DA3}" type="pres">
      <dgm:prSet presAssocID="{C6ED172C-FF1E-4D7C-9AD9-95BCE213B4EC}" presName="root" presStyleCnt="0">
        <dgm:presLayoutVars>
          <dgm:dir/>
          <dgm:resizeHandles val="exact"/>
        </dgm:presLayoutVars>
      </dgm:prSet>
      <dgm:spPr/>
    </dgm:pt>
    <dgm:pt modelId="{6EDBB675-4C4F-486D-9E2D-4F5F8A5F4975}" type="pres">
      <dgm:prSet presAssocID="{254B3126-96F8-4F80-9CE5-411778E5186E}" presName="compNode" presStyleCnt="0"/>
      <dgm:spPr/>
    </dgm:pt>
    <dgm:pt modelId="{B05AFF9A-C913-4513-9844-2D5DE5D7BB9A}" type="pres">
      <dgm:prSet presAssocID="{254B3126-96F8-4F80-9CE5-411778E5186E}" presName="iconBgRect" presStyleLbl="bgShp" presStyleIdx="0" presStyleCnt="4"/>
      <dgm:spPr/>
    </dgm:pt>
    <dgm:pt modelId="{0E2C6D80-2D2E-4231-966E-C8D3082FD179}" type="pres">
      <dgm:prSet presAssocID="{254B3126-96F8-4F80-9CE5-411778E5186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91DF033A-A52A-481A-A4E2-BBD55C036A28}" type="pres">
      <dgm:prSet presAssocID="{254B3126-96F8-4F80-9CE5-411778E5186E}" presName="spaceRect" presStyleCnt="0"/>
      <dgm:spPr/>
    </dgm:pt>
    <dgm:pt modelId="{98EEB025-AEC5-4938-A201-DB08E6B27B14}" type="pres">
      <dgm:prSet presAssocID="{254B3126-96F8-4F80-9CE5-411778E5186E}" presName="textRect" presStyleLbl="revTx" presStyleIdx="0" presStyleCnt="4">
        <dgm:presLayoutVars>
          <dgm:chMax val="1"/>
          <dgm:chPref val="1"/>
        </dgm:presLayoutVars>
      </dgm:prSet>
      <dgm:spPr/>
    </dgm:pt>
    <dgm:pt modelId="{04096FB6-731A-4DB4-942D-DB74184DB1DB}" type="pres">
      <dgm:prSet presAssocID="{DF395EA0-4B58-4BFA-9B3D-B1E36C19C495}" presName="sibTrans" presStyleCnt="0"/>
      <dgm:spPr/>
    </dgm:pt>
    <dgm:pt modelId="{86745ADB-E355-4970-BEDE-C9FD932AB8DE}" type="pres">
      <dgm:prSet presAssocID="{BBCECB96-3EEF-4EB4-A0C4-B44B6E508EC6}" presName="compNode" presStyleCnt="0"/>
      <dgm:spPr/>
    </dgm:pt>
    <dgm:pt modelId="{EEDBC453-B32E-4434-883C-91DA18A44D25}" type="pres">
      <dgm:prSet presAssocID="{BBCECB96-3EEF-4EB4-A0C4-B44B6E508EC6}" presName="iconBgRect" presStyleLbl="bgShp" presStyleIdx="1" presStyleCnt="4"/>
      <dgm:spPr/>
    </dgm:pt>
    <dgm:pt modelId="{D773B6DA-6491-4DDC-A939-1D64B66AC185}" type="pres">
      <dgm:prSet presAssocID="{BBCECB96-3EEF-4EB4-A0C4-B44B6E508EC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7E0573DF-1CB0-4DAC-A50D-7541CEA45E3F}" type="pres">
      <dgm:prSet presAssocID="{BBCECB96-3EEF-4EB4-A0C4-B44B6E508EC6}" presName="spaceRect" presStyleCnt="0"/>
      <dgm:spPr/>
    </dgm:pt>
    <dgm:pt modelId="{9CEB9167-AF99-45C1-A373-060C23949189}" type="pres">
      <dgm:prSet presAssocID="{BBCECB96-3EEF-4EB4-A0C4-B44B6E508EC6}" presName="textRect" presStyleLbl="revTx" presStyleIdx="1" presStyleCnt="4">
        <dgm:presLayoutVars>
          <dgm:chMax val="1"/>
          <dgm:chPref val="1"/>
        </dgm:presLayoutVars>
      </dgm:prSet>
      <dgm:spPr/>
    </dgm:pt>
    <dgm:pt modelId="{B3EE9EF9-3197-4840-99D9-A2DEC340D0C1}" type="pres">
      <dgm:prSet presAssocID="{27EB017F-3D0C-4DDB-8E1B-14E21384495E}" presName="sibTrans" presStyleCnt="0"/>
      <dgm:spPr/>
    </dgm:pt>
    <dgm:pt modelId="{0F058470-CE84-4166-9398-EE304BA7E10C}" type="pres">
      <dgm:prSet presAssocID="{E345E55D-D15A-489C-A50B-8C5F533F8914}" presName="compNode" presStyleCnt="0"/>
      <dgm:spPr/>
    </dgm:pt>
    <dgm:pt modelId="{F018D4F9-0850-4C0E-A882-B6BAC08A0664}" type="pres">
      <dgm:prSet presAssocID="{E345E55D-D15A-489C-A50B-8C5F533F8914}" presName="iconBgRect" presStyleLbl="bgShp" presStyleIdx="2" presStyleCnt="4"/>
      <dgm:spPr/>
    </dgm:pt>
    <dgm:pt modelId="{B325B2D6-994A-40E8-8CF4-1DB90EA17221}" type="pres">
      <dgm:prSet presAssocID="{E345E55D-D15A-489C-A50B-8C5F533F891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D630D1B8-5A24-4606-B959-F48ED1C6739A}" type="pres">
      <dgm:prSet presAssocID="{E345E55D-D15A-489C-A50B-8C5F533F8914}" presName="spaceRect" presStyleCnt="0"/>
      <dgm:spPr/>
    </dgm:pt>
    <dgm:pt modelId="{0F9AE0E2-80FD-4898-842B-61D3AAB476EA}" type="pres">
      <dgm:prSet presAssocID="{E345E55D-D15A-489C-A50B-8C5F533F8914}" presName="textRect" presStyleLbl="revTx" presStyleIdx="2" presStyleCnt="4">
        <dgm:presLayoutVars>
          <dgm:chMax val="1"/>
          <dgm:chPref val="1"/>
        </dgm:presLayoutVars>
      </dgm:prSet>
      <dgm:spPr/>
    </dgm:pt>
    <dgm:pt modelId="{254FC538-3D47-4567-9814-BE0ACEF889EE}" type="pres">
      <dgm:prSet presAssocID="{EE7A3917-4EBA-4E84-9CC4-2FE7DF63A0FB}" presName="sibTrans" presStyleCnt="0"/>
      <dgm:spPr/>
    </dgm:pt>
    <dgm:pt modelId="{7AB6CF2C-6227-49A6-B1B5-0A847136098F}" type="pres">
      <dgm:prSet presAssocID="{AC36DADF-5BCC-41CF-B965-EA1FB89759AD}" presName="compNode" presStyleCnt="0"/>
      <dgm:spPr/>
    </dgm:pt>
    <dgm:pt modelId="{E0CFA3FD-9690-4071-80CB-00C1656A7180}" type="pres">
      <dgm:prSet presAssocID="{AC36DADF-5BCC-41CF-B965-EA1FB89759AD}" presName="iconBgRect" presStyleLbl="bgShp" presStyleIdx="3" presStyleCnt="4"/>
      <dgm:spPr/>
    </dgm:pt>
    <dgm:pt modelId="{72CE8CCC-1CA6-4D11-9B20-F36774ECC805}" type="pres">
      <dgm:prSet presAssocID="{AC36DADF-5BCC-41CF-B965-EA1FB89759A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ght Bulb and Gear"/>
        </a:ext>
      </dgm:extLst>
    </dgm:pt>
    <dgm:pt modelId="{E1921A7C-400C-4D18-9CBA-30F66C3FC519}" type="pres">
      <dgm:prSet presAssocID="{AC36DADF-5BCC-41CF-B965-EA1FB89759AD}" presName="spaceRect" presStyleCnt="0"/>
      <dgm:spPr/>
    </dgm:pt>
    <dgm:pt modelId="{221AFDD2-38EB-4C96-A72C-BC7DB941B521}" type="pres">
      <dgm:prSet presAssocID="{AC36DADF-5BCC-41CF-B965-EA1FB89759AD}" presName="textRect" presStyleLbl="revTx" presStyleIdx="3" presStyleCnt="4">
        <dgm:presLayoutVars>
          <dgm:chMax val="1"/>
          <dgm:chPref val="1"/>
        </dgm:presLayoutVars>
      </dgm:prSet>
      <dgm:spPr/>
    </dgm:pt>
  </dgm:ptLst>
  <dgm:cxnLst>
    <dgm:cxn modelId="{8BF5A01B-C39E-4A2A-BC07-7ED7340E7CC9}" srcId="{C6ED172C-FF1E-4D7C-9AD9-95BCE213B4EC}" destId="{AC36DADF-5BCC-41CF-B965-EA1FB89759AD}" srcOrd="3" destOrd="0" parTransId="{1E10BF18-D584-4513-851A-9802E15027F0}" sibTransId="{154CA0C0-1773-4A80-B6FB-14D414E340AC}"/>
    <dgm:cxn modelId="{DDC2EB42-A79B-484E-8AEE-0084FA9E29F1}" srcId="{C6ED172C-FF1E-4D7C-9AD9-95BCE213B4EC}" destId="{BBCECB96-3EEF-4EB4-A0C4-B44B6E508EC6}" srcOrd="1" destOrd="0" parTransId="{4FE708A3-D678-4DE7-AC01-A2BC18F76E5A}" sibTransId="{27EB017F-3D0C-4DDB-8E1B-14E21384495E}"/>
    <dgm:cxn modelId="{6EE3995C-AED4-4E97-9AAA-611A4F4576FE}" srcId="{C6ED172C-FF1E-4D7C-9AD9-95BCE213B4EC}" destId="{E345E55D-D15A-489C-A50B-8C5F533F8914}" srcOrd="2" destOrd="0" parTransId="{FFBA6935-0EFE-4C2A-8CAD-B9C0DB40969F}" sibTransId="{EE7A3917-4EBA-4E84-9CC4-2FE7DF63A0FB}"/>
    <dgm:cxn modelId="{C4B7A669-143C-4CF4-B22E-6618FB4002A5}" type="presOf" srcId="{254B3126-96F8-4F80-9CE5-411778E5186E}" destId="{98EEB025-AEC5-4938-A201-DB08E6B27B14}" srcOrd="0" destOrd="0" presId="urn:microsoft.com/office/officeart/2018/5/layout/IconCircleLabelList"/>
    <dgm:cxn modelId="{62B0987E-C11C-444F-BD83-95989154BBC5}" type="presOf" srcId="{E345E55D-D15A-489C-A50B-8C5F533F8914}" destId="{0F9AE0E2-80FD-4898-842B-61D3AAB476EA}" srcOrd="0" destOrd="0" presId="urn:microsoft.com/office/officeart/2018/5/layout/IconCircleLabelList"/>
    <dgm:cxn modelId="{BD704D9E-15D9-4001-9245-4EC7672B37EC}" type="presOf" srcId="{BBCECB96-3EEF-4EB4-A0C4-B44B6E508EC6}" destId="{9CEB9167-AF99-45C1-A373-060C23949189}" srcOrd="0" destOrd="0" presId="urn:microsoft.com/office/officeart/2018/5/layout/IconCircleLabelList"/>
    <dgm:cxn modelId="{3D8702A3-73BF-4946-9F90-8458448B40CD}" type="presOf" srcId="{C6ED172C-FF1E-4D7C-9AD9-95BCE213B4EC}" destId="{71E5A65B-7597-4364-AC7F-1D4656535DA3}" srcOrd="0" destOrd="0" presId="urn:microsoft.com/office/officeart/2018/5/layout/IconCircleLabelList"/>
    <dgm:cxn modelId="{86D3EDC3-9BDF-443C-9DB4-425B1F19A2BA}" type="presOf" srcId="{AC36DADF-5BCC-41CF-B965-EA1FB89759AD}" destId="{221AFDD2-38EB-4C96-A72C-BC7DB941B521}" srcOrd="0" destOrd="0" presId="urn:microsoft.com/office/officeart/2018/5/layout/IconCircleLabelList"/>
    <dgm:cxn modelId="{134113EC-4156-4836-BB35-41FDDEA79240}" srcId="{C6ED172C-FF1E-4D7C-9AD9-95BCE213B4EC}" destId="{254B3126-96F8-4F80-9CE5-411778E5186E}" srcOrd="0" destOrd="0" parTransId="{BC1A2678-0650-460C-BF3A-23F21B454CDD}" sibTransId="{DF395EA0-4B58-4BFA-9B3D-B1E36C19C495}"/>
    <dgm:cxn modelId="{33F1DE5A-4609-46AC-B150-1861F1A0A6E5}" type="presParOf" srcId="{71E5A65B-7597-4364-AC7F-1D4656535DA3}" destId="{6EDBB675-4C4F-486D-9E2D-4F5F8A5F4975}" srcOrd="0" destOrd="0" presId="urn:microsoft.com/office/officeart/2018/5/layout/IconCircleLabelList"/>
    <dgm:cxn modelId="{20C04737-AFD2-4C88-AC96-A3D0A6BFE0C9}" type="presParOf" srcId="{6EDBB675-4C4F-486D-9E2D-4F5F8A5F4975}" destId="{B05AFF9A-C913-4513-9844-2D5DE5D7BB9A}" srcOrd="0" destOrd="0" presId="urn:microsoft.com/office/officeart/2018/5/layout/IconCircleLabelList"/>
    <dgm:cxn modelId="{31779FE1-C345-4214-80DC-361C17B09E44}" type="presParOf" srcId="{6EDBB675-4C4F-486D-9E2D-4F5F8A5F4975}" destId="{0E2C6D80-2D2E-4231-966E-C8D3082FD179}" srcOrd="1" destOrd="0" presId="urn:microsoft.com/office/officeart/2018/5/layout/IconCircleLabelList"/>
    <dgm:cxn modelId="{40200B57-D697-493E-88FB-31FAEF69F0A7}" type="presParOf" srcId="{6EDBB675-4C4F-486D-9E2D-4F5F8A5F4975}" destId="{91DF033A-A52A-481A-A4E2-BBD55C036A28}" srcOrd="2" destOrd="0" presId="urn:microsoft.com/office/officeart/2018/5/layout/IconCircleLabelList"/>
    <dgm:cxn modelId="{0BB838CA-EA2F-4204-B424-473C260DC9A5}" type="presParOf" srcId="{6EDBB675-4C4F-486D-9E2D-4F5F8A5F4975}" destId="{98EEB025-AEC5-4938-A201-DB08E6B27B14}" srcOrd="3" destOrd="0" presId="urn:microsoft.com/office/officeart/2018/5/layout/IconCircleLabelList"/>
    <dgm:cxn modelId="{52E04E0F-6B47-4CFE-A559-E3900B8A374A}" type="presParOf" srcId="{71E5A65B-7597-4364-AC7F-1D4656535DA3}" destId="{04096FB6-731A-4DB4-942D-DB74184DB1DB}" srcOrd="1" destOrd="0" presId="urn:microsoft.com/office/officeart/2018/5/layout/IconCircleLabelList"/>
    <dgm:cxn modelId="{DBEAD2DA-6137-4BBB-8C9D-1364D603B94A}" type="presParOf" srcId="{71E5A65B-7597-4364-AC7F-1D4656535DA3}" destId="{86745ADB-E355-4970-BEDE-C9FD932AB8DE}" srcOrd="2" destOrd="0" presId="urn:microsoft.com/office/officeart/2018/5/layout/IconCircleLabelList"/>
    <dgm:cxn modelId="{5DB62B1F-FCF1-45DC-B583-B86798D4A55E}" type="presParOf" srcId="{86745ADB-E355-4970-BEDE-C9FD932AB8DE}" destId="{EEDBC453-B32E-4434-883C-91DA18A44D25}" srcOrd="0" destOrd="0" presId="urn:microsoft.com/office/officeart/2018/5/layout/IconCircleLabelList"/>
    <dgm:cxn modelId="{1B75C474-52DB-4629-B626-8F894B5AA0C7}" type="presParOf" srcId="{86745ADB-E355-4970-BEDE-C9FD932AB8DE}" destId="{D773B6DA-6491-4DDC-A939-1D64B66AC185}" srcOrd="1" destOrd="0" presId="urn:microsoft.com/office/officeart/2018/5/layout/IconCircleLabelList"/>
    <dgm:cxn modelId="{BB2CDC91-BB59-4AF3-AF15-DE82784E2DF6}" type="presParOf" srcId="{86745ADB-E355-4970-BEDE-C9FD932AB8DE}" destId="{7E0573DF-1CB0-4DAC-A50D-7541CEA45E3F}" srcOrd="2" destOrd="0" presId="urn:microsoft.com/office/officeart/2018/5/layout/IconCircleLabelList"/>
    <dgm:cxn modelId="{AF9729A4-3D7E-412C-9D31-1C7C2D5FFDC4}" type="presParOf" srcId="{86745ADB-E355-4970-BEDE-C9FD932AB8DE}" destId="{9CEB9167-AF99-45C1-A373-060C23949189}" srcOrd="3" destOrd="0" presId="urn:microsoft.com/office/officeart/2018/5/layout/IconCircleLabelList"/>
    <dgm:cxn modelId="{52543D05-4DFB-4531-930D-2134F03FD7B6}" type="presParOf" srcId="{71E5A65B-7597-4364-AC7F-1D4656535DA3}" destId="{B3EE9EF9-3197-4840-99D9-A2DEC340D0C1}" srcOrd="3" destOrd="0" presId="urn:microsoft.com/office/officeart/2018/5/layout/IconCircleLabelList"/>
    <dgm:cxn modelId="{6A33705E-198B-41D6-9509-6B784B8C3C58}" type="presParOf" srcId="{71E5A65B-7597-4364-AC7F-1D4656535DA3}" destId="{0F058470-CE84-4166-9398-EE304BA7E10C}" srcOrd="4" destOrd="0" presId="urn:microsoft.com/office/officeart/2018/5/layout/IconCircleLabelList"/>
    <dgm:cxn modelId="{2914A119-F060-4EE2-BAC3-A7FDFC639F40}" type="presParOf" srcId="{0F058470-CE84-4166-9398-EE304BA7E10C}" destId="{F018D4F9-0850-4C0E-A882-B6BAC08A0664}" srcOrd="0" destOrd="0" presId="urn:microsoft.com/office/officeart/2018/5/layout/IconCircleLabelList"/>
    <dgm:cxn modelId="{811FE6B5-15A5-4D7F-B851-6D71E84505F8}" type="presParOf" srcId="{0F058470-CE84-4166-9398-EE304BA7E10C}" destId="{B325B2D6-994A-40E8-8CF4-1DB90EA17221}" srcOrd="1" destOrd="0" presId="urn:microsoft.com/office/officeart/2018/5/layout/IconCircleLabelList"/>
    <dgm:cxn modelId="{784CD28E-9751-4998-A9CE-A6E9C7CA72FC}" type="presParOf" srcId="{0F058470-CE84-4166-9398-EE304BA7E10C}" destId="{D630D1B8-5A24-4606-B959-F48ED1C6739A}" srcOrd="2" destOrd="0" presId="urn:microsoft.com/office/officeart/2018/5/layout/IconCircleLabelList"/>
    <dgm:cxn modelId="{78D0587E-2EF5-4B93-B808-EBD18ADACF7A}" type="presParOf" srcId="{0F058470-CE84-4166-9398-EE304BA7E10C}" destId="{0F9AE0E2-80FD-4898-842B-61D3AAB476EA}" srcOrd="3" destOrd="0" presId="urn:microsoft.com/office/officeart/2018/5/layout/IconCircleLabelList"/>
    <dgm:cxn modelId="{0FDCA576-9D24-4F1F-B1AC-3D47E8369E64}" type="presParOf" srcId="{71E5A65B-7597-4364-AC7F-1D4656535DA3}" destId="{254FC538-3D47-4567-9814-BE0ACEF889EE}" srcOrd="5" destOrd="0" presId="urn:microsoft.com/office/officeart/2018/5/layout/IconCircleLabelList"/>
    <dgm:cxn modelId="{0130C6C5-6F74-4592-9491-4A6927CB04B5}" type="presParOf" srcId="{71E5A65B-7597-4364-AC7F-1D4656535DA3}" destId="{7AB6CF2C-6227-49A6-B1B5-0A847136098F}" srcOrd="6" destOrd="0" presId="urn:microsoft.com/office/officeart/2018/5/layout/IconCircleLabelList"/>
    <dgm:cxn modelId="{F6DC52AF-BF3F-40ED-B3B7-FF978F4BF37D}" type="presParOf" srcId="{7AB6CF2C-6227-49A6-B1B5-0A847136098F}" destId="{E0CFA3FD-9690-4071-80CB-00C1656A7180}" srcOrd="0" destOrd="0" presId="urn:microsoft.com/office/officeart/2018/5/layout/IconCircleLabelList"/>
    <dgm:cxn modelId="{9F14BAD5-E9CA-4086-8FDA-4BC22880D33E}" type="presParOf" srcId="{7AB6CF2C-6227-49A6-B1B5-0A847136098F}" destId="{72CE8CCC-1CA6-4D11-9B20-F36774ECC805}" srcOrd="1" destOrd="0" presId="urn:microsoft.com/office/officeart/2018/5/layout/IconCircleLabelList"/>
    <dgm:cxn modelId="{4A09C34E-6BD4-4539-B21E-ED3234FF7A0E}" type="presParOf" srcId="{7AB6CF2C-6227-49A6-B1B5-0A847136098F}" destId="{E1921A7C-400C-4D18-9CBA-30F66C3FC519}" srcOrd="2" destOrd="0" presId="urn:microsoft.com/office/officeart/2018/5/layout/IconCircleLabelList"/>
    <dgm:cxn modelId="{5E50A4FF-FC8B-46A8-9ABD-1C191DC5E2DD}" type="presParOf" srcId="{7AB6CF2C-6227-49A6-B1B5-0A847136098F}" destId="{221AFDD2-38EB-4C96-A72C-BC7DB941B52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F49592-020E-4946-AADA-63F70E61A54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5ADFDC-4F1F-D44D-98DB-0C53A9C721BD}">
      <dgm:prSet/>
      <dgm:spPr/>
      <dgm:t>
        <a:bodyPr/>
        <a:lstStyle/>
        <a:p>
          <a:pPr algn="ctr"/>
          <a:r>
            <a:rPr lang="en-US" b="0" i="0" dirty="0"/>
            <a:t>ONLINE COLLABORATIVE LEARNING </a:t>
          </a:r>
          <a:endParaRPr lang="he-IL" b="0" i="0" dirty="0"/>
        </a:p>
        <a:p>
          <a:pPr algn="ctr"/>
          <a:r>
            <a:rPr lang="en-US" b="0" i="0" dirty="0"/>
            <a:t>&amp; CULTURAL COMPETENCE</a:t>
          </a:r>
          <a:br>
            <a:rPr lang="en-US" b="0" i="0" dirty="0"/>
          </a:br>
          <a:endParaRPr lang="en-US" dirty="0"/>
        </a:p>
      </dgm:t>
    </dgm:pt>
    <dgm:pt modelId="{05A8A577-A283-674B-9045-297FE36BB289}" type="parTrans" cxnId="{96FE1B08-9E37-2740-86D0-0AD87F02CBF8}">
      <dgm:prSet/>
      <dgm:spPr/>
      <dgm:t>
        <a:bodyPr/>
        <a:lstStyle/>
        <a:p>
          <a:endParaRPr lang="en-US"/>
        </a:p>
      </dgm:t>
    </dgm:pt>
    <dgm:pt modelId="{F4197FED-D6E9-734F-91DE-C56D0826B4B2}" type="sibTrans" cxnId="{96FE1B08-9E37-2740-86D0-0AD87F02CBF8}">
      <dgm:prSet/>
      <dgm:spPr/>
      <dgm:t>
        <a:bodyPr/>
        <a:lstStyle/>
        <a:p>
          <a:endParaRPr lang="en-US"/>
        </a:p>
      </dgm:t>
    </dgm:pt>
    <dgm:pt modelId="{56471844-69E9-0F4D-98AF-FE207982A959}" type="pres">
      <dgm:prSet presAssocID="{18F49592-020E-4946-AADA-63F70E61A545}" presName="linear" presStyleCnt="0">
        <dgm:presLayoutVars>
          <dgm:animLvl val="lvl"/>
          <dgm:resizeHandles val="exact"/>
        </dgm:presLayoutVars>
      </dgm:prSet>
      <dgm:spPr/>
    </dgm:pt>
    <dgm:pt modelId="{F0CCB39E-8EFA-BA4E-A94A-81E7665E1DE8}" type="pres">
      <dgm:prSet presAssocID="{E25ADFDC-4F1F-D44D-98DB-0C53A9C721BD}" presName="parentText" presStyleLbl="node1" presStyleIdx="0" presStyleCnt="1">
        <dgm:presLayoutVars>
          <dgm:chMax val="0"/>
          <dgm:bulletEnabled val="1"/>
        </dgm:presLayoutVars>
      </dgm:prSet>
      <dgm:spPr/>
    </dgm:pt>
  </dgm:ptLst>
  <dgm:cxnLst>
    <dgm:cxn modelId="{96FE1B08-9E37-2740-86D0-0AD87F02CBF8}" srcId="{18F49592-020E-4946-AADA-63F70E61A545}" destId="{E25ADFDC-4F1F-D44D-98DB-0C53A9C721BD}" srcOrd="0" destOrd="0" parTransId="{05A8A577-A283-674B-9045-297FE36BB289}" sibTransId="{F4197FED-D6E9-734F-91DE-C56D0826B4B2}"/>
    <dgm:cxn modelId="{CF027028-2EB4-164C-8FE6-63C0AD0C89EE}" type="presOf" srcId="{E25ADFDC-4F1F-D44D-98DB-0C53A9C721BD}" destId="{F0CCB39E-8EFA-BA4E-A94A-81E7665E1DE8}" srcOrd="0" destOrd="0" presId="urn:microsoft.com/office/officeart/2005/8/layout/vList2"/>
    <dgm:cxn modelId="{BE595472-F091-0944-B90A-3EBC4FD339E0}" type="presOf" srcId="{18F49592-020E-4946-AADA-63F70E61A545}" destId="{56471844-69E9-0F4D-98AF-FE207982A959}" srcOrd="0" destOrd="0" presId="urn:microsoft.com/office/officeart/2005/8/layout/vList2"/>
    <dgm:cxn modelId="{6574A31D-3602-BC4F-9F79-CD00A53619F1}" type="presParOf" srcId="{56471844-69E9-0F4D-98AF-FE207982A959}" destId="{F0CCB39E-8EFA-BA4E-A94A-81E7665E1DE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C3E0DA-3FC1-4448-BE5D-B7AF830B3EDC}"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B9B0A550-4E87-1D42-A806-561BA9D8416E}">
      <dgm:prSet/>
      <dgm:spPr/>
      <dgm:t>
        <a:bodyPr/>
        <a:lstStyle/>
        <a:p>
          <a:r>
            <a:rPr lang="en-US" b="0" i="0"/>
            <a:t>In recent years, the use of online projects was found to be a useful tool for:</a:t>
          </a:r>
          <a:endParaRPr lang="en-US"/>
        </a:p>
      </dgm:t>
    </dgm:pt>
    <dgm:pt modelId="{D9EC9A6B-720E-2347-84D3-A728804D4BC2}" type="parTrans" cxnId="{160C9867-60C3-3F41-B9B6-F3034F4062DB}">
      <dgm:prSet/>
      <dgm:spPr/>
      <dgm:t>
        <a:bodyPr/>
        <a:lstStyle/>
        <a:p>
          <a:endParaRPr lang="en-US"/>
        </a:p>
      </dgm:t>
    </dgm:pt>
    <dgm:pt modelId="{223E9F2B-2450-0040-A7E2-2AD718384193}" type="sibTrans" cxnId="{160C9867-60C3-3F41-B9B6-F3034F4062DB}">
      <dgm:prSet/>
      <dgm:spPr/>
      <dgm:t>
        <a:bodyPr/>
        <a:lstStyle/>
        <a:p>
          <a:endParaRPr lang="en-US"/>
        </a:p>
      </dgm:t>
    </dgm:pt>
    <dgm:pt modelId="{A4D74318-CF04-B141-8CF2-523F97273E2D}">
      <dgm:prSet/>
      <dgm:spPr/>
      <dgm:t>
        <a:bodyPr/>
        <a:lstStyle/>
        <a:p>
          <a:r>
            <a:rPr lang="en-US" b="0" i="0" dirty="0"/>
            <a:t>Collaborative learning</a:t>
          </a:r>
          <a:endParaRPr lang="en-US" dirty="0"/>
        </a:p>
      </dgm:t>
    </dgm:pt>
    <dgm:pt modelId="{5416B78C-BA43-454D-B975-6E6143A26936}" type="parTrans" cxnId="{5205AA2B-5018-BF4C-A32E-4257FC2693BF}">
      <dgm:prSet/>
      <dgm:spPr/>
      <dgm:t>
        <a:bodyPr/>
        <a:lstStyle/>
        <a:p>
          <a:endParaRPr lang="en-US"/>
        </a:p>
      </dgm:t>
    </dgm:pt>
    <dgm:pt modelId="{BD35F88F-0B4C-DA44-8C16-4820D4D1CF03}" type="sibTrans" cxnId="{5205AA2B-5018-BF4C-A32E-4257FC2693BF}">
      <dgm:prSet/>
      <dgm:spPr/>
      <dgm:t>
        <a:bodyPr/>
        <a:lstStyle/>
        <a:p>
          <a:endParaRPr lang="en-US"/>
        </a:p>
      </dgm:t>
    </dgm:pt>
    <dgm:pt modelId="{0C441C96-C07D-3B4E-B30D-78AE33A9CDC6}">
      <dgm:prSet/>
      <dgm:spPr/>
      <dgm:t>
        <a:bodyPr/>
        <a:lstStyle/>
        <a:p>
          <a:r>
            <a:rPr lang="en-US" b="0" i="0"/>
            <a:t>Lower stereotypes </a:t>
          </a:r>
          <a:endParaRPr lang="en-US"/>
        </a:p>
      </dgm:t>
    </dgm:pt>
    <dgm:pt modelId="{B334F34F-96E2-CF43-B5FA-793A8684DC06}" type="parTrans" cxnId="{A662174A-DD07-F745-B734-8C1F37981D1D}">
      <dgm:prSet/>
      <dgm:spPr/>
      <dgm:t>
        <a:bodyPr/>
        <a:lstStyle/>
        <a:p>
          <a:endParaRPr lang="en-US"/>
        </a:p>
      </dgm:t>
    </dgm:pt>
    <dgm:pt modelId="{204F2DD3-5BF3-694C-A21E-914E8E506AC4}" type="sibTrans" cxnId="{A662174A-DD07-F745-B734-8C1F37981D1D}">
      <dgm:prSet/>
      <dgm:spPr/>
      <dgm:t>
        <a:bodyPr/>
        <a:lstStyle/>
        <a:p>
          <a:endParaRPr lang="en-US"/>
        </a:p>
      </dgm:t>
    </dgm:pt>
    <dgm:pt modelId="{B4467CE9-FDFC-DC43-B66F-3695408A4C93}">
      <dgm:prSet/>
      <dgm:spPr/>
      <dgm:t>
        <a:bodyPr/>
        <a:lstStyle/>
        <a:p>
          <a:r>
            <a:rPr lang="en-US" b="0" i="0"/>
            <a:t>Contribute to intercultural competence</a:t>
          </a:r>
          <a:endParaRPr lang="en-US"/>
        </a:p>
      </dgm:t>
    </dgm:pt>
    <dgm:pt modelId="{D678E68B-82B4-6F43-8E40-E5739FF6A2D0}" type="parTrans" cxnId="{989BB369-FB5E-E34C-AB40-73C5B016D896}">
      <dgm:prSet/>
      <dgm:spPr/>
      <dgm:t>
        <a:bodyPr/>
        <a:lstStyle/>
        <a:p>
          <a:endParaRPr lang="en-US"/>
        </a:p>
      </dgm:t>
    </dgm:pt>
    <dgm:pt modelId="{C6757725-EF58-3149-89FE-BF76945B6B9C}" type="sibTrans" cxnId="{989BB369-FB5E-E34C-AB40-73C5B016D896}">
      <dgm:prSet/>
      <dgm:spPr/>
      <dgm:t>
        <a:bodyPr/>
        <a:lstStyle/>
        <a:p>
          <a:endParaRPr lang="en-US"/>
        </a:p>
      </dgm:t>
    </dgm:pt>
    <dgm:pt modelId="{0FE272BC-B5B3-014A-AE78-B79FD791353F}" type="pres">
      <dgm:prSet presAssocID="{CAC3E0DA-3FC1-4448-BE5D-B7AF830B3EDC}" presName="Name0" presStyleCnt="0">
        <dgm:presLayoutVars>
          <dgm:chPref val="3"/>
          <dgm:dir/>
          <dgm:animLvl val="lvl"/>
          <dgm:resizeHandles/>
        </dgm:presLayoutVars>
      </dgm:prSet>
      <dgm:spPr/>
    </dgm:pt>
    <dgm:pt modelId="{2F0C0684-016F-9F49-BD1A-6EA567F40E87}" type="pres">
      <dgm:prSet presAssocID="{B9B0A550-4E87-1D42-A806-561BA9D8416E}" presName="horFlow" presStyleCnt="0"/>
      <dgm:spPr/>
    </dgm:pt>
    <dgm:pt modelId="{6D239C2B-1EB5-6C4F-BD8F-046679A356FA}" type="pres">
      <dgm:prSet presAssocID="{B9B0A550-4E87-1D42-A806-561BA9D8416E}" presName="bigChev" presStyleLbl="node1" presStyleIdx="0" presStyleCnt="1"/>
      <dgm:spPr/>
    </dgm:pt>
    <dgm:pt modelId="{94172DF8-E60B-BF4C-8996-38D851E7EA1B}" type="pres">
      <dgm:prSet presAssocID="{5416B78C-BA43-454D-B975-6E6143A26936}" presName="parTrans" presStyleCnt="0"/>
      <dgm:spPr/>
    </dgm:pt>
    <dgm:pt modelId="{F784BBFE-1E9F-A745-A6EA-22250941AE9A}" type="pres">
      <dgm:prSet presAssocID="{A4D74318-CF04-B141-8CF2-523F97273E2D}" presName="node" presStyleLbl="alignAccFollowNode1" presStyleIdx="0" presStyleCnt="3">
        <dgm:presLayoutVars>
          <dgm:bulletEnabled val="1"/>
        </dgm:presLayoutVars>
      </dgm:prSet>
      <dgm:spPr/>
    </dgm:pt>
    <dgm:pt modelId="{F92FE1C8-5D67-8B41-B85F-EBBE8FA14E5D}" type="pres">
      <dgm:prSet presAssocID="{BD35F88F-0B4C-DA44-8C16-4820D4D1CF03}" presName="sibTrans" presStyleCnt="0"/>
      <dgm:spPr/>
    </dgm:pt>
    <dgm:pt modelId="{5E4E114A-2DB2-A342-89ED-F49CFDF323C2}" type="pres">
      <dgm:prSet presAssocID="{0C441C96-C07D-3B4E-B30D-78AE33A9CDC6}" presName="node" presStyleLbl="alignAccFollowNode1" presStyleIdx="1" presStyleCnt="3">
        <dgm:presLayoutVars>
          <dgm:bulletEnabled val="1"/>
        </dgm:presLayoutVars>
      </dgm:prSet>
      <dgm:spPr/>
    </dgm:pt>
    <dgm:pt modelId="{F62E09AB-B36F-6248-A875-83665094BBD3}" type="pres">
      <dgm:prSet presAssocID="{204F2DD3-5BF3-694C-A21E-914E8E506AC4}" presName="sibTrans" presStyleCnt="0"/>
      <dgm:spPr/>
    </dgm:pt>
    <dgm:pt modelId="{DCB0B908-F6AE-304C-BE86-68A8EF18581E}" type="pres">
      <dgm:prSet presAssocID="{B4467CE9-FDFC-DC43-B66F-3695408A4C93}" presName="node" presStyleLbl="alignAccFollowNode1" presStyleIdx="2" presStyleCnt="3">
        <dgm:presLayoutVars>
          <dgm:bulletEnabled val="1"/>
        </dgm:presLayoutVars>
      </dgm:prSet>
      <dgm:spPr/>
    </dgm:pt>
  </dgm:ptLst>
  <dgm:cxnLst>
    <dgm:cxn modelId="{97A48D1F-754E-174A-82C7-C1A6C84C87BA}" type="presOf" srcId="{B9B0A550-4E87-1D42-A806-561BA9D8416E}" destId="{6D239C2B-1EB5-6C4F-BD8F-046679A356FA}" srcOrd="0" destOrd="0" presId="urn:microsoft.com/office/officeart/2005/8/layout/lProcess3"/>
    <dgm:cxn modelId="{5205AA2B-5018-BF4C-A32E-4257FC2693BF}" srcId="{B9B0A550-4E87-1D42-A806-561BA9D8416E}" destId="{A4D74318-CF04-B141-8CF2-523F97273E2D}" srcOrd="0" destOrd="0" parTransId="{5416B78C-BA43-454D-B975-6E6143A26936}" sibTransId="{BD35F88F-0B4C-DA44-8C16-4820D4D1CF03}"/>
    <dgm:cxn modelId="{A662174A-DD07-F745-B734-8C1F37981D1D}" srcId="{B9B0A550-4E87-1D42-A806-561BA9D8416E}" destId="{0C441C96-C07D-3B4E-B30D-78AE33A9CDC6}" srcOrd="1" destOrd="0" parTransId="{B334F34F-96E2-CF43-B5FA-793A8684DC06}" sibTransId="{204F2DD3-5BF3-694C-A21E-914E8E506AC4}"/>
    <dgm:cxn modelId="{160C9867-60C3-3F41-B9B6-F3034F4062DB}" srcId="{CAC3E0DA-3FC1-4448-BE5D-B7AF830B3EDC}" destId="{B9B0A550-4E87-1D42-A806-561BA9D8416E}" srcOrd="0" destOrd="0" parTransId="{D9EC9A6B-720E-2347-84D3-A728804D4BC2}" sibTransId="{223E9F2B-2450-0040-A7E2-2AD718384193}"/>
    <dgm:cxn modelId="{989BB369-FB5E-E34C-AB40-73C5B016D896}" srcId="{B9B0A550-4E87-1D42-A806-561BA9D8416E}" destId="{B4467CE9-FDFC-DC43-B66F-3695408A4C93}" srcOrd="2" destOrd="0" parTransId="{D678E68B-82B4-6F43-8E40-E5739FF6A2D0}" sibTransId="{C6757725-EF58-3149-89FE-BF76945B6B9C}"/>
    <dgm:cxn modelId="{8B686D84-77CE-ED40-8D36-4217E65420E6}" type="presOf" srcId="{B4467CE9-FDFC-DC43-B66F-3695408A4C93}" destId="{DCB0B908-F6AE-304C-BE86-68A8EF18581E}" srcOrd="0" destOrd="0" presId="urn:microsoft.com/office/officeart/2005/8/layout/lProcess3"/>
    <dgm:cxn modelId="{601173B4-128E-D04C-92D6-B38806B79DD2}" type="presOf" srcId="{CAC3E0DA-3FC1-4448-BE5D-B7AF830B3EDC}" destId="{0FE272BC-B5B3-014A-AE78-B79FD791353F}" srcOrd="0" destOrd="0" presId="urn:microsoft.com/office/officeart/2005/8/layout/lProcess3"/>
    <dgm:cxn modelId="{BEE36FC4-5660-4746-B6DE-D89556AE4E6F}" type="presOf" srcId="{0C441C96-C07D-3B4E-B30D-78AE33A9CDC6}" destId="{5E4E114A-2DB2-A342-89ED-F49CFDF323C2}" srcOrd="0" destOrd="0" presId="urn:microsoft.com/office/officeart/2005/8/layout/lProcess3"/>
    <dgm:cxn modelId="{5AC778E3-8961-704D-999F-29B5CEE0681A}" type="presOf" srcId="{A4D74318-CF04-B141-8CF2-523F97273E2D}" destId="{F784BBFE-1E9F-A745-A6EA-22250941AE9A}" srcOrd="0" destOrd="0" presId="urn:microsoft.com/office/officeart/2005/8/layout/lProcess3"/>
    <dgm:cxn modelId="{EF70389B-6318-844B-B73D-7CDFB8A43D95}" type="presParOf" srcId="{0FE272BC-B5B3-014A-AE78-B79FD791353F}" destId="{2F0C0684-016F-9F49-BD1A-6EA567F40E87}" srcOrd="0" destOrd="0" presId="urn:microsoft.com/office/officeart/2005/8/layout/lProcess3"/>
    <dgm:cxn modelId="{DC425DD7-0A25-2B4B-A340-BB1AFCD022C2}" type="presParOf" srcId="{2F0C0684-016F-9F49-BD1A-6EA567F40E87}" destId="{6D239C2B-1EB5-6C4F-BD8F-046679A356FA}" srcOrd="0" destOrd="0" presId="urn:microsoft.com/office/officeart/2005/8/layout/lProcess3"/>
    <dgm:cxn modelId="{C9A26094-127C-9847-86A7-7611A659963B}" type="presParOf" srcId="{2F0C0684-016F-9F49-BD1A-6EA567F40E87}" destId="{94172DF8-E60B-BF4C-8996-38D851E7EA1B}" srcOrd="1" destOrd="0" presId="urn:microsoft.com/office/officeart/2005/8/layout/lProcess3"/>
    <dgm:cxn modelId="{0EA8D166-7878-004B-B1E9-4E3194769F94}" type="presParOf" srcId="{2F0C0684-016F-9F49-BD1A-6EA567F40E87}" destId="{F784BBFE-1E9F-A745-A6EA-22250941AE9A}" srcOrd="2" destOrd="0" presId="urn:microsoft.com/office/officeart/2005/8/layout/lProcess3"/>
    <dgm:cxn modelId="{99020ED6-E437-D847-82D3-A717087BF35F}" type="presParOf" srcId="{2F0C0684-016F-9F49-BD1A-6EA567F40E87}" destId="{F92FE1C8-5D67-8B41-B85F-EBBE8FA14E5D}" srcOrd="3" destOrd="0" presId="urn:microsoft.com/office/officeart/2005/8/layout/lProcess3"/>
    <dgm:cxn modelId="{E9C600B4-6980-844A-82B0-FFED28CADBB7}" type="presParOf" srcId="{2F0C0684-016F-9F49-BD1A-6EA567F40E87}" destId="{5E4E114A-2DB2-A342-89ED-F49CFDF323C2}" srcOrd="4" destOrd="0" presId="urn:microsoft.com/office/officeart/2005/8/layout/lProcess3"/>
    <dgm:cxn modelId="{86013067-3D3B-A445-A1B1-2614F8116E08}" type="presParOf" srcId="{2F0C0684-016F-9F49-BD1A-6EA567F40E87}" destId="{F62E09AB-B36F-6248-A875-83665094BBD3}" srcOrd="5" destOrd="0" presId="urn:microsoft.com/office/officeart/2005/8/layout/lProcess3"/>
    <dgm:cxn modelId="{FCABED9E-627B-2E49-8B5D-0EB04DF98CCE}" type="presParOf" srcId="{2F0C0684-016F-9F49-BD1A-6EA567F40E87}" destId="{DCB0B908-F6AE-304C-BE86-68A8EF18581E}" srcOrd="6"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D5B010-A647-4460-8A80-3FE6BF654FEA}" type="doc">
      <dgm:prSet loTypeId="urn:microsoft.com/office/officeart/2005/8/layout/process2" loCatId="process" qsTypeId="urn:microsoft.com/office/officeart/2005/8/quickstyle/simple4" qsCatId="simple" csTypeId="urn:microsoft.com/office/officeart/2005/8/colors/colorful5" csCatId="colorful" phldr="1"/>
      <dgm:spPr/>
      <dgm:t>
        <a:bodyPr/>
        <a:lstStyle/>
        <a:p>
          <a:endParaRPr lang="en-US"/>
        </a:p>
      </dgm:t>
    </dgm:pt>
    <dgm:pt modelId="{212BF87E-29A6-4630-A4F6-571859949200}">
      <dgm:prSet custT="1"/>
      <dgm:spPr/>
      <dgm:t>
        <a:bodyPr/>
        <a:lstStyle/>
        <a:p>
          <a:r>
            <a:rPr lang="en-US" sz="2400" b="1" dirty="0"/>
            <a:t>The course for both VW and VC/Zoom environments comprised of eight units in 24 sessions. </a:t>
          </a:r>
        </a:p>
      </dgm:t>
    </dgm:pt>
    <dgm:pt modelId="{F849CED1-29B0-4441-86F2-8487C21B195A}" type="parTrans" cxnId="{08FC1E09-C470-4526-A0C7-632A5AB756F9}">
      <dgm:prSet/>
      <dgm:spPr/>
      <dgm:t>
        <a:bodyPr/>
        <a:lstStyle/>
        <a:p>
          <a:endParaRPr lang="en-US" sz="2400" b="1"/>
        </a:p>
      </dgm:t>
    </dgm:pt>
    <dgm:pt modelId="{59DBDB22-239F-4861-84D7-A5C9842101A5}" type="sibTrans" cxnId="{08FC1E09-C470-4526-A0C7-632A5AB756F9}">
      <dgm:prSet custT="1"/>
      <dgm:spPr/>
      <dgm:t>
        <a:bodyPr/>
        <a:lstStyle/>
        <a:p>
          <a:endParaRPr lang="en-US" sz="2800" b="1"/>
        </a:p>
      </dgm:t>
    </dgm:pt>
    <dgm:pt modelId="{DA118350-C5CA-4E6A-A73D-0FFB3F169442}">
      <dgm:prSet custT="1"/>
      <dgm:spPr/>
      <dgm:t>
        <a:bodyPr/>
        <a:lstStyle/>
        <a:p>
          <a:r>
            <a:rPr lang="en-US" sz="2400" b="1" dirty="0"/>
            <a:t>Students were divided into small groups (N=6) &amp; assigned to rooms to work as a team. </a:t>
          </a:r>
        </a:p>
      </dgm:t>
    </dgm:pt>
    <dgm:pt modelId="{6B132CD9-9869-48CE-86A4-330C25B67C67}" type="parTrans" cxnId="{A28DD1DB-5CD5-4293-A0D2-1F7906185023}">
      <dgm:prSet/>
      <dgm:spPr/>
      <dgm:t>
        <a:bodyPr/>
        <a:lstStyle/>
        <a:p>
          <a:endParaRPr lang="en-US" sz="2400" b="1"/>
        </a:p>
      </dgm:t>
    </dgm:pt>
    <dgm:pt modelId="{B3F8BC57-D8C0-40DC-B797-E34B6FF184C0}" type="sibTrans" cxnId="{A28DD1DB-5CD5-4293-A0D2-1F7906185023}">
      <dgm:prSet custT="1"/>
      <dgm:spPr/>
      <dgm:t>
        <a:bodyPr/>
        <a:lstStyle/>
        <a:p>
          <a:endParaRPr lang="en-US" sz="2800" b="1"/>
        </a:p>
      </dgm:t>
    </dgm:pt>
    <dgm:pt modelId="{92AE9218-F2C5-41BA-B688-515CE15DBBE2}">
      <dgm:prSet custT="1"/>
      <dgm:spPr/>
      <dgm:t>
        <a:bodyPr/>
        <a:lstStyle/>
        <a:p>
          <a:r>
            <a:rPr lang="en-US" sz="2400" b="1" dirty="0"/>
            <a:t>Students collaborated weekly in their small to complete tasks for each unit. </a:t>
          </a:r>
        </a:p>
      </dgm:t>
    </dgm:pt>
    <dgm:pt modelId="{3EEF4CCC-F5CE-49A1-9D31-91F8A5CA90E8}" type="parTrans" cxnId="{A1823042-AC96-43B9-9AFF-3340EE056CD6}">
      <dgm:prSet/>
      <dgm:spPr/>
      <dgm:t>
        <a:bodyPr/>
        <a:lstStyle/>
        <a:p>
          <a:endParaRPr lang="en-US" sz="2400" b="1"/>
        </a:p>
      </dgm:t>
    </dgm:pt>
    <dgm:pt modelId="{E967AEB6-4F0D-4B20-B734-D95F88022490}" type="sibTrans" cxnId="{A1823042-AC96-43B9-9AFF-3340EE056CD6}">
      <dgm:prSet custT="1"/>
      <dgm:spPr/>
      <dgm:t>
        <a:bodyPr/>
        <a:lstStyle/>
        <a:p>
          <a:endParaRPr lang="en-US" sz="2800" b="1"/>
        </a:p>
      </dgm:t>
    </dgm:pt>
    <dgm:pt modelId="{688DD29D-E74B-4147-9AF9-2428A06AB5D6}">
      <dgm:prSet custT="1"/>
      <dgm:spPr/>
      <dgm:t>
        <a:bodyPr/>
        <a:lstStyle/>
        <a:p>
          <a:r>
            <a:rPr lang="en-US" sz="2400" b="1" dirty="0"/>
            <a:t>Every third week, they meted synchronously (VW or VC/Zoom).  All sessions were online. </a:t>
          </a:r>
        </a:p>
      </dgm:t>
    </dgm:pt>
    <dgm:pt modelId="{8EEBE170-C553-4CEA-8264-44414DB1F020}" type="parTrans" cxnId="{7E83235B-C281-4E10-A61E-21CB6B77A323}">
      <dgm:prSet/>
      <dgm:spPr/>
      <dgm:t>
        <a:bodyPr/>
        <a:lstStyle/>
        <a:p>
          <a:endParaRPr lang="en-US" sz="2400" b="1"/>
        </a:p>
      </dgm:t>
    </dgm:pt>
    <dgm:pt modelId="{9995191A-1929-4160-B058-45A81723360C}" type="sibTrans" cxnId="{7E83235B-C281-4E10-A61E-21CB6B77A323}">
      <dgm:prSet/>
      <dgm:spPr/>
      <dgm:t>
        <a:bodyPr/>
        <a:lstStyle/>
        <a:p>
          <a:endParaRPr lang="en-US" sz="2400" b="1"/>
        </a:p>
      </dgm:t>
    </dgm:pt>
    <dgm:pt modelId="{D2220F08-ECE1-DE49-9E81-A512535A888C}" type="pres">
      <dgm:prSet presAssocID="{99D5B010-A647-4460-8A80-3FE6BF654FEA}" presName="linearFlow" presStyleCnt="0">
        <dgm:presLayoutVars>
          <dgm:resizeHandles val="exact"/>
        </dgm:presLayoutVars>
      </dgm:prSet>
      <dgm:spPr/>
    </dgm:pt>
    <dgm:pt modelId="{DA86DF59-7793-A844-921D-A58ABC1C23FA}" type="pres">
      <dgm:prSet presAssocID="{212BF87E-29A6-4630-A4F6-571859949200}" presName="node" presStyleLbl="node1" presStyleIdx="0" presStyleCnt="4" custScaleX="145274" custScaleY="92820">
        <dgm:presLayoutVars>
          <dgm:bulletEnabled val="1"/>
        </dgm:presLayoutVars>
      </dgm:prSet>
      <dgm:spPr/>
    </dgm:pt>
    <dgm:pt modelId="{6278E2BE-644A-0044-AF62-A5755AFF57B9}" type="pres">
      <dgm:prSet presAssocID="{59DBDB22-239F-4861-84D7-A5C9842101A5}" presName="sibTrans" presStyleLbl="sibTrans2D1" presStyleIdx="0" presStyleCnt="3"/>
      <dgm:spPr/>
    </dgm:pt>
    <dgm:pt modelId="{24E4E7B5-973C-D94F-9064-4C202168860F}" type="pres">
      <dgm:prSet presAssocID="{59DBDB22-239F-4861-84D7-A5C9842101A5}" presName="connectorText" presStyleLbl="sibTrans2D1" presStyleIdx="0" presStyleCnt="3"/>
      <dgm:spPr/>
    </dgm:pt>
    <dgm:pt modelId="{FF555458-3C89-3A4B-85E4-67B85EBED1D6}" type="pres">
      <dgm:prSet presAssocID="{DA118350-C5CA-4E6A-A73D-0FFB3F169442}" presName="node" presStyleLbl="node1" presStyleIdx="1" presStyleCnt="4" custScaleX="143444" custScaleY="90253">
        <dgm:presLayoutVars>
          <dgm:bulletEnabled val="1"/>
        </dgm:presLayoutVars>
      </dgm:prSet>
      <dgm:spPr/>
    </dgm:pt>
    <dgm:pt modelId="{AF2576D8-2C27-344E-A7F4-8566F0171170}" type="pres">
      <dgm:prSet presAssocID="{B3F8BC57-D8C0-40DC-B797-E34B6FF184C0}" presName="sibTrans" presStyleLbl="sibTrans2D1" presStyleIdx="1" presStyleCnt="3"/>
      <dgm:spPr/>
    </dgm:pt>
    <dgm:pt modelId="{D66CD5F4-505C-F146-8CFA-A41675D18888}" type="pres">
      <dgm:prSet presAssocID="{B3F8BC57-D8C0-40DC-B797-E34B6FF184C0}" presName="connectorText" presStyleLbl="sibTrans2D1" presStyleIdx="1" presStyleCnt="3"/>
      <dgm:spPr/>
    </dgm:pt>
    <dgm:pt modelId="{2CC215BA-C169-7B4E-85A2-C986CAE0A1A3}" type="pres">
      <dgm:prSet presAssocID="{92AE9218-F2C5-41BA-B688-515CE15DBBE2}" presName="node" presStyleLbl="node1" presStyleIdx="2" presStyleCnt="4" custScaleX="140394" custScaleY="104276">
        <dgm:presLayoutVars>
          <dgm:bulletEnabled val="1"/>
        </dgm:presLayoutVars>
      </dgm:prSet>
      <dgm:spPr/>
    </dgm:pt>
    <dgm:pt modelId="{7604BF28-BE91-C143-A7E4-D504CA076213}" type="pres">
      <dgm:prSet presAssocID="{E967AEB6-4F0D-4B20-B734-D95F88022490}" presName="sibTrans" presStyleLbl="sibTrans2D1" presStyleIdx="2" presStyleCnt="3"/>
      <dgm:spPr/>
    </dgm:pt>
    <dgm:pt modelId="{205E6311-6601-7940-96AA-2DB4FD6EC20E}" type="pres">
      <dgm:prSet presAssocID="{E967AEB6-4F0D-4B20-B734-D95F88022490}" presName="connectorText" presStyleLbl="sibTrans2D1" presStyleIdx="2" presStyleCnt="3"/>
      <dgm:spPr/>
    </dgm:pt>
    <dgm:pt modelId="{3CD03554-F36F-2342-9AF6-C88B5C7A722F}" type="pres">
      <dgm:prSet presAssocID="{688DD29D-E74B-4147-9AF9-2428A06AB5D6}" presName="node" presStyleLbl="node1" presStyleIdx="3" presStyleCnt="4" custScaleX="139174" custScaleY="115430">
        <dgm:presLayoutVars>
          <dgm:bulletEnabled val="1"/>
        </dgm:presLayoutVars>
      </dgm:prSet>
      <dgm:spPr/>
    </dgm:pt>
  </dgm:ptLst>
  <dgm:cxnLst>
    <dgm:cxn modelId="{08FC1E09-C470-4526-A0C7-632A5AB756F9}" srcId="{99D5B010-A647-4460-8A80-3FE6BF654FEA}" destId="{212BF87E-29A6-4630-A4F6-571859949200}" srcOrd="0" destOrd="0" parTransId="{F849CED1-29B0-4441-86F2-8487C21B195A}" sibTransId="{59DBDB22-239F-4861-84D7-A5C9842101A5}"/>
    <dgm:cxn modelId="{29A6CD09-E726-D444-890E-E7D3C76290B8}" type="presOf" srcId="{99D5B010-A647-4460-8A80-3FE6BF654FEA}" destId="{D2220F08-ECE1-DE49-9E81-A512535A888C}" srcOrd="0" destOrd="0" presId="urn:microsoft.com/office/officeart/2005/8/layout/process2"/>
    <dgm:cxn modelId="{33E6FD28-A86A-424D-BE38-D8B7925F5878}" type="presOf" srcId="{212BF87E-29A6-4630-A4F6-571859949200}" destId="{DA86DF59-7793-A844-921D-A58ABC1C23FA}" srcOrd="0" destOrd="0" presId="urn:microsoft.com/office/officeart/2005/8/layout/process2"/>
    <dgm:cxn modelId="{92955432-3DFB-C34F-ADA6-63E0971A3034}" type="presOf" srcId="{92AE9218-F2C5-41BA-B688-515CE15DBBE2}" destId="{2CC215BA-C169-7B4E-85A2-C986CAE0A1A3}" srcOrd="0" destOrd="0" presId="urn:microsoft.com/office/officeart/2005/8/layout/process2"/>
    <dgm:cxn modelId="{A1823042-AC96-43B9-9AFF-3340EE056CD6}" srcId="{99D5B010-A647-4460-8A80-3FE6BF654FEA}" destId="{92AE9218-F2C5-41BA-B688-515CE15DBBE2}" srcOrd="2" destOrd="0" parTransId="{3EEF4CCC-F5CE-49A1-9D31-91F8A5CA90E8}" sibTransId="{E967AEB6-4F0D-4B20-B734-D95F88022490}"/>
    <dgm:cxn modelId="{7E83235B-C281-4E10-A61E-21CB6B77A323}" srcId="{99D5B010-A647-4460-8A80-3FE6BF654FEA}" destId="{688DD29D-E74B-4147-9AF9-2428A06AB5D6}" srcOrd="3" destOrd="0" parTransId="{8EEBE170-C553-4CEA-8264-44414DB1F020}" sibTransId="{9995191A-1929-4160-B058-45A81723360C}"/>
    <dgm:cxn modelId="{CAD3AC5B-BC0E-7F4A-8404-5F462578E63D}" type="presOf" srcId="{59DBDB22-239F-4861-84D7-A5C9842101A5}" destId="{24E4E7B5-973C-D94F-9064-4C202168860F}" srcOrd="1" destOrd="0" presId="urn:microsoft.com/office/officeart/2005/8/layout/process2"/>
    <dgm:cxn modelId="{72351B5C-AB94-A54C-90C5-05CF740BF9ED}" type="presOf" srcId="{E967AEB6-4F0D-4B20-B734-D95F88022490}" destId="{205E6311-6601-7940-96AA-2DB4FD6EC20E}" srcOrd="1" destOrd="0" presId="urn:microsoft.com/office/officeart/2005/8/layout/process2"/>
    <dgm:cxn modelId="{B341EA69-3DAC-4E48-8124-F4AACE4A1372}" type="presOf" srcId="{B3F8BC57-D8C0-40DC-B797-E34B6FF184C0}" destId="{AF2576D8-2C27-344E-A7F4-8566F0171170}" srcOrd="0" destOrd="0" presId="urn:microsoft.com/office/officeart/2005/8/layout/process2"/>
    <dgm:cxn modelId="{2AEF676D-5672-814E-B346-91882BB51957}" type="presOf" srcId="{E967AEB6-4F0D-4B20-B734-D95F88022490}" destId="{7604BF28-BE91-C143-A7E4-D504CA076213}" srcOrd="0" destOrd="0" presId="urn:microsoft.com/office/officeart/2005/8/layout/process2"/>
    <dgm:cxn modelId="{E1DB15AA-0F51-CC40-9F36-A19701452047}" type="presOf" srcId="{688DD29D-E74B-4147-9AF9-2428A06AB5D6}" destId="{3CD03554-F36F-2342-9AF6-C88B5C7A722F}" srcOrd="0" destOrd="0" presId="urn:microsoft.com/office/officeart/2005/8/layout/process2"/>
    <dgm:cxn modelId="{B77663D5-16EB-7847-8478-8F9D56B0DFD6}" type="presOf" srcId="{B3F8BC57-D8C0-40DC-B797-E34B6FF184C0}" destId="{D66CD5F4-505C-F146-8CFA-A41675D18888}" srcOrd="1" destOrd="0" presId="urn:microsoft.com/office/officeart/2005/8/layout/process2"/>
    <dgm:cxn modelId="{CC8826D6-810D-5F43-A9C7-D4EE23DB94CC}" type="presOf" srcId="{59DBDB22-239F-4861-84D7-A5C9842101A5}" destId="{6278E2BE-644A-0044-AF62-A5755AFF57B9}" srcOrd="0" destOrd="0" presId="urn:microsoft.com/office/officeart/2005/8/layout/process2"/>
    <dgm:cxn modelId="{A28DD1DB-5CD5-4293-A0D2-1F7906185023}" srcId="{99D5B010-A647-4460-8A80-3FE6BF654FEA}" destId="{DA118350-C5CA-4E6A-A73D-0FFB3F169442}" srcOrd="1" destOrd="0" parTransId="{6B132CD9-9869-48CE-86A4-330C25B67C67}" sibTransId="{B3F8BC57-D8C0-40DC-B797-E34B6FF184C0}"/>
    <dgm:cxn modelId="{D0E6B8EA-37A0-8D46-B4BE-B343B860F3B4}" type="presOf" srcId="{DA118350-C5CA-4E6A-A73D-0FFB3F169442}" destId="{FF555458-3C89-3A4B-85E4-67B85EBED1D6}" srcOrd="0" destOrd="0" presId="urn:microsoft.com/office/officeart/2005/8/layout/process2"/>
    <dgm:cxn modelId="{9CA68E10-27B5-7342-9E54-C3F839E832D3}" type="presParOf" srcId="{D2220F08-ECE1-DE49-9E81-A512535A888C}" destId="{DA86DF59-7793-A844-921D-A58ABC1C23FA}" srcOrd="0" destOrd="0" presId="urn:microsoft.com/office/officeart/2005/8/layout/process2"/>
    <dgm:cxn modelId="{EE82C2C8-FFB3-E642-8F1D-BDBC7A61B935}" type="presParOf" srcId="{D2220F08-ECE1-DE49-9E81-A512535A888C}" destId="{6278E2BE-644A-0044-AF62-A5755AFF57B9}" srcOrd="1" destOrd="0" presId="urn:microsoft.com/office/officeart/2005/8/layout/process2"/>
    <dgm:cxn modelId="{FD0F090E-F75E-0D48-A5EA-93CC4669D6CD}" type="presParOf" srcId="{6278E2BE-644A-0044-AF62-A5755AFF57B9}" destId="{24E4E7B5-973C-D94F-9064-4C202168860F}" srcOrd="0" destOrd="0" presId="urn:microsoft.com/office/officeart/2005/8/layout/process2"/>
    <dgm:cxn modelId="{FCA73334-83A5-8343-999F-1BE3713FA6F9}" type="presParOf" srcId="{D2220F08-ECE1-DE49-9E81-A512535A888C}" destId="{FF555458-3C89-3A4B-85E4-67B85EBED1D6}" srcOrd="2" destOrd="0" presId="urn:microsoft.com/office/officeart/2005/8/layout/process2"/>
    <dgm:cxn modelId="{D9A51D34-8E68-234D-9C5F-84C421A40210}" type="presParOf" srcId="{D2220F08-ECE1-DE49-9E81-A512535A888C}" destId="{AF2576D8-2C27-344E-A7F4-8566F0171170}" srcOrd="3" destOrd="0" presId="urn:microsoft.com/office/officeart/2005/8/layout/process2"/>
    <dgm:cxn modelId="{47BA5D08-C7C6-0449-8731-0627438210CA}" type="presParOf" srcId="{AF2576D8-2C27-344E-A7F4-8566F0171170}" destId="{D66CD5F4-505C-F146-8CFA-A41675D18888}" srcOrd="0" destOrd="0" presId="urn:microsoft.com/office/officeart/2005/8/layout/process2"/>
    <dgm:cxn modelId="{E203C6A5-A162-7544-BBA7-617F95DD4083}" type="presParOf" srcId="{D2220F08-ECE1-DE49-9E81-A512535A888C}" destId="{2CC215BA-C169-7B4E-85A2-C986CAE0A1A3}" srcOrd="4" destOrd="0" presId="urn:microsoft.com/office/officeart/2005/8/layout/process2"/>
    <dgm:cxn modelId="{39D70910-6EB6-AF46-93A2-627E1CD875CD}" type="presParOf" srcId="{D2220F08-ECE1-DE49-9E81-A512535A888C}" destId="{7604BF28-BE91-C143-A7E4-D504CA076213}" srcOrd="5" destOrd="0" presId="urn:microsoft.com/office/officeart/2005/8/layout/process2"/>
    <dgm:cxn modelId="{BCEDB04A-E627-F740-8E10-F1D4ED7B94B7}" type="presParOf" srcId="{7604BF28-BE91-C143-A7E4-D504CA076213}" destId="{205E6311-6601-7940-96AA-2DB4FD6EC20E}" srcOrd="0" destOrd="0" presId="urn:microsoft.com/office/officeart/2005/8/layout/process2"/>
    <dgm:cxn modelId="{E90C48EA-0CBE-B04D-A409-6937E5F582D4}" type="presParOf" srcId="{D2220F08-ECE1-DE49-9E81-A512535A888C}" destId="{3CD03554-F36F-2342-9AF6-C88B5C7A722F}"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75E2BD-DDDC-44AC-AE2A-688C171ECC0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51D1BAEA-AF0F-489A-9B4E-F6EF2F3AB9E7}">
      <dgm:prSet custT="1"/>
      <dgm:spPr/>
      <dgm:t>
        <a:bodyPr/>
        <a:lstStyle/>
        <a:p>
          <a:r>
            <a:rPr lang="en-US" sz="3200" dirty="0"/>
            <a:t>First survey </a:t>
          </a:r>
        </a:p>
      </dgm:t>
    </dgm:pt>
    <dgm:pt modelId="{3C3014CF-E351-4833-AB8B-0947159AE9F7}" type="parTrans" cxnId="{28BC0A21-3F8F-4881-A6D9-BAF59BB1B84A}">
      <dgm:prSet/>
      <dgm:spPr/>
      <dgm:t>
        <a:bodyPr/>
        <a:lstStyle/>
        <a:p>
          <a:endParaRPr lang="en-US"/>
        </a:p>
      </dgm:t>
    </dgm:pt>
    <dgm:pt modelId="{DE9BD41A-4420-4671-963A-98FEB63043AB}" type="sibTrans" cxnId="{28BC0A21-3F8F-4881-A6D9-BAF59BB1B84A}">
      <dgm:prSet/>
      <dgm:spPr/>
      <dgm:t>
        <a:bodyPr/>
        <a:lstStyle/>
        <a:p>
          <a:endParaRPr lang="en-US"/>
        </a:p>
      </dgm:t>
    </dgm:pt>
    <dgm:pt modelId="{8EA8BB46-2991-490F-B3FB-A26402461059}">
      <dgm:prSet custT="1"/>
      <dgm:spPr/>
      <dgm:t>
        <a:bodyPr/>
        <a:lstStyle/>
        <a:p>
          <a:r>
            <a:rPr lang="en-US" sz="3200" dirty="0"/>
            <a:t>Second Survey</a:t>
          </a:r>
        </a:p>
      </dgm:t>
    </dgm:pt>
    <dgm:pt modelId="{5131C78B-A733-47C8-92BF-8F2D8208CF2D}" type="parTrans" cxnId="{DBBAB295-6DBA-4EA8-9CCB-29E621C9D9E2}">
      <dgm:prSet/>
      <dgm:spPr/>
      <dgm:t>
        <a:bodyPr/>
        <a:lstStyle/>
        <a:p>
          <a:endParaRPr lang="en-US"/>
        </a:p>
      </dgm:t>
    </dgm:pt>
    <dgm:pt modelId="{7B395F80-6B04-499B-BC63-FEA7FBF897A1}" type="sibTrans" cxnId="{DBBAB295-6DBA-4EA8-9CCB-29E621C9D9E2}">
      <dgm:prSet/>
      <dgm:spPr/>
      <dgm:t>
        <a:bodyPr/>
        <a:lstStyle/>
        <a:p>
          <a:endParaRPr lang="en-US"/>
        </a:p>
      </dgm:t>
    </dgm:pt>
    <dgm:pt modelId="{4F46EDA3-FE5C-4609-8D74-96447F017200}">
      <dgm:prSet custT="1"/>
      <dgm:spPr/>
      <dgm:t>
        <a:bodyPr/>
        <a:lstStyle/>
        <a:p>
          <a:r>
            <a:rPr lang="en-US" sz="3200" dirty="0"/>
            <a:t>Semi-structure  interviews</a:t>
          </a:r>
        </a:p>
      </dgm:t>
    </dgm:pt>
    <dgm:pt modelId="{C0B6F0F8-9FC3-4309-8C3B-95AA01058690}" type="parTrans" cxnId="{4B5C7D1C-DE61-4471-B74F-766FF8B9F12F}">
      <dgm:prSet/>
      <dgm:spPr/>
      <dgm:t>
        <a:bodyPr/>
        <a:lstStyle/>
        <a:p>
          <a:endParaRPr lang="en-US"/>
        </a:p>
      </dgm:t>
    </dgm:pt>
    <dgm:pt modelId="{A8307FFD-E58A-48C3-8C59-DFCA4D35EDFC}" type="sibTrans" cxnId="{4B5C7D1C-DE61-4471-B74F-766FF8B9F12F}">
      <dgm:prSet/>
      <dgm:spPr/>
      <dgm:t>
        <a:bodyPr/>
        <a:lstStyle/>
        <a:p>
          <a:endParaRPr lang="en-US"/>
        </a:p>
      </dgm:t>
    </dgm:pt>
    <dgm:pt modelId="{A908FDE8-4055-BC4E-B5C0-A3C59E9C5536}" type="pres">
      <dgm:prSet presAssocID="{5475E2BD-DDDC-44AC-AE2A-688C171ECC06}" presName="diagram" presStyleCnt="0">
        <dgm:presLayoutVars>
          <dgm:dir/>
          <dgm:resizeHandles val="exact"/>
        </dgm:presLayoutVars>
      </dgm:prSet>
      <dgm:spPr/>
    </dgm:pt>
    <dgm:pt modelId="{ACF524E5-32F3-0F43-BCAC-FC46CA17ED82}" type="pres">
      <dgm:prSet presAssocID="{51D1BAEA-AF0F-489A-9B4E-F6EF2F3AB9E7}" presName="node" presStyleLbl="node1" presStyleIdx="0" presStyleCnt="3">
        <dgm:presLayoutVars>
          <dgm:bulletEnabled val="1"/>
        </dgm:presLayoutVars>
      </dgm:prSet>
      <dgm:spPr/>
    </dgm:pt>
    <dgm:pt modelId="{BED32470-FD35-D046-9B37-EBB95625210D}" type="pres">
      <dgm:prSet presAssocID="{DE9BD41A-4420-4671-963A-98FEB63043AB}" presName="sibTrans" presStyleLbl="sibTrans2D1" presStyleIdx="0" presStyleCnt="2"/>
      <dgm:spPr/>
    </dgm:pt>
    <dgm:pt modelId="{7C977B2D-4B0E-3044-84DB-DEEE8C633604}" type="pres">
      <dgm:prSet presAssocID="{DE9BD41A-4420-4671-963A-98FEB63043AB}" presName="connectorText" presStyleLbl="sibTrans2D1" presStyleIdx="0" presStyleCnt="2"/>
      <dgm:spPr/>
    </dgm:pt>
    <dgm:pt modelId="{A84EE2F2-2010-C14E-B6E8-E58D00676F24}" type="pres">
      <dgm:prSet presAssocID="{8EA8BB46-2991-490F-B3FB-A26402461059}" presName="node" presStyleLbl="node1" presStyleIdx="1" presStyleCnt="3">
        <dgm:presLayoutVars>
          <dgm:bulletEnabled val="1"/>
        </dgm:presLayoutVars>
      </dgm:prSet>
      <dgm:spPr/>
    </dgm:pt>
    <dgm:pt modelId="{7A45B8D7-D944-9349-A789-60A18349E01F}" type="pres">
      <dgm:prSet presAssocID="{7B395F80-6B04-499B-BC63-FEA7FBF897A1}" presName="sibTrans" presStyleLbl="sibTrans2D1" presStyleIdx="1" presStyleCnt="2"/>
      <dgm:spPr/>
    </dgm:pt>
    <dgm:pt modelId="{10E040E7-2834-7C43-A881-002DD2DEEAB4}" type="pres">
      <dgm:prSet presAssocID="{7B395F80-6B04-499B-BC63-FEA7FBF897A1}" presName="connectorText" presStyleLbl="sibTrans2D1" presStyleIdx="1" presStyleCnt="2"/>
      <dgm:spPr/>
    </dgm:pt>
    <dgm:pt modelId="{7C46D759-3DDF-1641-A584-58913E7B77C2}" type="pres">
      <dgm:prSet presAssocID="{4F46EDA3-FE5C-4609-8D74-96447F017200}" presName="node" presStyleLbl="node1" presStyleIdx="2" presStyleCnt="3">
        <dgm:presLayoutVars>
          <dgm:bulletEnabled val="1"/>
        </dgm:presLayoutVars>
      </dgm:prSet>
      <dgm:spPr/>
    </dgm:pt>
  </dgm:ptLst>
  <dgm:cxnLst>
    <dgm:cxn modelId="{131AE803-6A86-274B-951B-899D16DABD0D}" type="presOf" srcId="{8EA8BB46-2991-490F-B3FB-A26402461059}" destId="{A84EE2F2-2010-C14E-B6E8-E58D00676F24}" srcOrd="0" destOrd="0" presId="urn:microsoft.com/office/officeart/2005/8/layout/process5"/>
    <dgm:cxn modelId="{4B5C7D1C-DE61-4471-B74F-766FF8B9F12F}" srcId="{5475E2BD-DDDC-44AC-AE2A-688C171ECC06}" destId="{4F46EDA3-FE5C-4609-8D74-96447F017200}" srcOrd="2" destOrd="0" parTransId="{C0B6F0F8-9FC3-4309-8C3B-95AA01058690}" sibTransId="{A8307FFD-E58A-48C3-8C59-DFCA4D35EDFC}"/>
    <dgm:cxn modelId="{28BC0A21-3F8F-4881-A6D9-BAF59BB1B84A}" srcId="{5475E2BD-DDDC-44AC-AE2A-688C171ECC06}" destId="{51D1BAEA-AF0F-489A-9B4E-F6EF2F3AB9E7}" srcOrd="0" destOrd="0" parTransId="{3C3014CF-E351-4833-AB8B-0947159AE9F7}" sibTransId="{DE9BD41A-4420-4671-963A-98FEB63043AB}"/>
    <dgm:cxn modelId="{AE3A1021-A306-B949-9B86-75C3A0A1F294}" type="presOf" srcId="{51D1BAEA-AF0F-489A-9B4E-F6EF2F3AB9E7}" destId="{ACF524E5-32F3-0F43-BCAC-FC46CA17ED82}" srcOrd="0" destOrd="0" presId="urn:microsoft.com/office/officeart/2005/8/layout/process5"/>
    <dgm:cxn modelId="{13D74D23-10CA-3349-95EE-5E3087E2629D}" type="presOf" srcId="{5475E2BD-DDDC-44AC-AE2A-688C171ECC06}" destId="{A908FDE8-4055-BC4E-B5C0-A3C59E9C5536}" srcOrd="0" destOrd="0" presId="urn:microsoft.com/office/officeart/2005/8/layout/process5"/>
    <dgm:cxn modelId="{118A7159-EAD2-DC44-913C-D5ADC0518B78}" type="presOf" srcId="{7B395F80-6B04-499B-BC63-FEA7FBF897A1}" destId="{10E040E7-2834-7C43-A881-002DD2DEEAB4}" srcOrd="1" destOrd="0" presId="urn:microsoft.com/office/officeart/2005/8/layout/process5"/>
    <dgm:cxn modelId="{9179A17E-2AA9-3C4E-B182-FE7ED702BD2C}" type="presOf" srcId="{7B395F80-6B04-499B-BC63-FEA7FBF897A1}" destId="{7A45B8D7-D944-9349-A789-60A18349E01F}" srcOrd="0" destOrd="0" presId="urn:microsoft.com/office/officeart/2005/8/layout/process5"/>
    <dgm:cxn modelId="{E1B0EA8A-57F4-D34D-B51E-175595DA1472}" type="presOf" srcId="{DE9BD41A-4420-4671-963A-98FEB63043AB}" destId="{7C977B2D-4B0E-3044-84DB-DEEE8C633604}" srcOrd="1" destOrd="0" presId="urn:microsoft.com/office/officeart/2005/8/layout/process5"/>
    <dgm:cxn modelId="{DBBAB295-6DBA-4EA8-9CCB-29E621C9D9E2}" srcId="{5475E2BD-DDDC-44AC-AE2A-688C171ECC06}" destId="{8EA8BB46-2991-490F-B3FB-A26402461059}" srcOrd="1" destOrd="0" parTransId="{5131C78B-A733-47C8-92BF-8F2D8208CF2D}" sibTransId="{7B395F80-6B04-499B-BC63-FEA7FBF897A1}"/>
    <dgm:cxn modelId="{EDED0DF2-67A6-764F-8951-63C691B9E59B}" type="presOf" srcId="{DE9BD41A-4420-4671-963A-98FEB63043AB}" destId="{BED32470-FD35-D046-9B37-EBB95625210D}" srcOrd="0" destOrd="0" presId="urn:microsoft.com/office/officeart/2005/8/layout/process5"/>
    <dgm:cxn modelId="{F5A60AFE-3485-884F-9728-97263D05288F}" type="presOf" srcId="{4F46EDA3-FE5C-4609-8D74-96447F017200}" destId="{7C46D759-3DDF-1641-A584-58913E7B77C2}" srcOrd="0" destOrd="0" presId="urn:microsoft.com/office/officeart/2005/8/layout/process5"/>
    <dgm:cxn modelId="{5A942C16-7030-1D46-94E6-C92A01CAE49A}" type="presParOf" srcId="{A908FDE8-4055-BC4E-B5C0-A3C59E9C5536}" destId="{ACF524E5-32F3-0F43-BCAC-FC46CA17ED82}" srcOrd="0" destOrd="0" presId="urn:microsoft.com/office/officeart/2005/8/layout/process5"/>
    <dgm:cxn modelId="{4C461D3F-2954-D34A-8CA3-1B38E5B72D89}" type="presParOf" srcId="{A908FDE8-4055-BC4E-B5C0-A3C59E9C5536}" destId="{BED32470-FD35-D046-9B37-EBB95625210D}" srcOrd="1" destOrd="0" presId="urn:microsoft.com/office/officeart/2005/8/layout/process5"/>
    <dgm:cxn modelId="{714AE64E-96F2-3841-B3C8-54D59E0067FF}" type="presParOf" srcId="{BED32470-FD35-D046-9B37-EBB95625210D}" destId="{7C977B2D-4B0E-3044-84DB-DEEE8C633604}" srcOrd="0" destOrd="0" presId="urn:microsoft.com/office/officeart/2005/8/layout/process5"/>
    <dgm:cxn modelId="{6215ADE0-E903-D741-9A81-1BE61920BAB5}" type="presParOf" srcId="{A908FDE8-4055-BC4E-B5C0-A3C59E9C5536}" destId="{A84EE2F2-2010-C14E-B6E8-E58D00676F24}" srcOrd="2" destOrd="0" presId="urn:microsoft.com/office/officeart/2005/8/layout/process5"/>
    <dgm:cxn modelId="{3467B79F-7F0F-B64C-87A1-F9BB56B9D8B8}" type="presParOf" srcId="{A908FDE8-4055-BC4E-B5C0-A3C59E9C5536}" destId="{7A45B8D7-D944-9349-A789-60A18349E01F}" srcOrd="3" destOrd="0" presId="urn:microsoft.com/office/officeart/2005/8/layout/process5"/>
    <dgm:cxn modelId="{EFD4973D-ABA2-6F44-8972-AA276423052E}" type="presParOf" srcId="{7A45B8D7-D944-9349-A789-60A18349E01F}" destId="{10E040E7-2834-7C43-A881-002DD2DEEAB4}" srcOrd="0" destOrd="0" presId="urn:microsoft.com/office/officeart/2005/8/layout/process5"/>
    <dgm:cxn modelId="{DEF7695F-D949-004D-8FD4-BF07162B49E0}" type="presParOf" srcId="{A908FDE8-4055-BC4E-B5C0-A3C59E9C5536}" destId="{7C46D759-3DDF-1641-A584-58913E7B77C2}"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B38000-0343-0E46-B16E-766A8E4D149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08B33A2-9CB9-6045-BB32-A12D1624F738}">
      <dgm:prSet/>
      <dgm:spPr/>
      <dgm:t>
        <a:bodyPr/>
        <a:lstStyle/>
        <a:p>
          <a:r>
            <a:rPr lang="en-US" b="0" i="0" dirty="0"/>
            <a:t>Interviews</a:t>
          </a:r>
          <a:r>
            <a:rPr lang="he-IL" b="0" i="0" dirty="0"/>
            <a:t>- </a:t>
          </a:r>
          <a:r>
            <a:rPr lang="en-US" b="0" i="0" dirty="0"/>
            <a:t>20  semi-structured interviews/ Orthodox Jews, secular Jews, and Muslim Arabs</a:t>
          </a:r>
          <a:br>
            <a:rPr lang="en-US" b="0" i="0" dirty="0"/>
          </a:br>
          <a:endParaRPr lang="en-US" dirty="0"/>
        </a:p>
      </dgm:t>
    </dgm:pt>
    <dgm:pt modelId="{2453DBAD-210C-D645-8C5C-7F58108D43F1}" type="parTrans" cxnId="{7B28C4FC-6E2E-F640-A728-40A832959494}">
      <dgm:prSet/>
      <dgm:spPr/>
      <dgm:t>
        <a:bodyPr/>
        <a:lstStyle/>
        <a:p>
          <a:endParaRPr lang="en-US"/>
        </a:p>
      </dgm:t>
    </dgm:pt>
    <dgm:pt modelId="{01C6FB97-91A4-A940-BC77-688B30FD0608}" type="sibTrans" cxnId="{7B28C4FC-6E2E-F640-A728-40A832959494}">
      <dgm:prSet/>
      <dgm:spPr/>
      <dgm:t>
        <a:bodyPr/>
        <a:lstStyle/>
        <a:p>
          <a:endParaRPr lang="en-US"/>
        </a:p>
      </dgm:t>
    </dgm:pt>
    <dgm:pt modelId="{7DAC277D-F70B-1C41-91A4-37B606FA0DD5}" type="pres">
      <dgm:prSet presAssocID="{B8B38000-0343-0E46-B16E-766A8E4D1497}" presName="linear" presStyleCnt="0">
        <dgm:presLayoutVars>
          <dgm:animLvl val="lvl"/>
          <dgm:resizeHandles val="exact"/>
        </dgm:presLayoutVars>
      </dgm:prSet>
      <dgm:spPr/>
    </dgm:pt>
    <dgm:pt modelId="{C1B4658A-3645-FC42-89B6-0E1DE5E47AC2}" type="pres">
      <dgm:prSet presAssocID="{408B33A2-9CB9-6045-BB32-A12D1624F738}" presName="parentText" presStyleLbl="node1" presStyleIdx="0" presStyleCnt="1">
        <dgm:presLayoutVars>
          <dgm:chMax val="0"/>
          <dgm:bulletEnabled val="1"/>
        </dgm:presLayoutVars>
      </dgm:prSet>
      <dgm:spPr/>
    </dgm:pt>
  </dgm:ptLst>
  <dgm:cxnLst>
    <dgm:cxn modelId="{58C78E46-9702-C646-BAB5-74B34A73CD4A}" type="presOf" srcId="{B8B38000-0343-0E46-B16E-766A8E4D1497}" destId="{7DAC277D-F70B-1C41-91A4-37B606FA0DD5}" srcOrd="0" destOrd="0" presId="urn:microsoft.com/office/officeart/2005/8/layout/vList2"/>
    <dgm:cxn modelId="{DA7590DA-5EFC-A04A-ABD2-ABF2F8ABD167}" type="presOf" srcId="{408B33A2-9CB9-6045-BB32-A12D1624F738}" destId="{C1B4658A-3645-FC42-89B6-0E1DE5E47AC2}" srcOrd="0" destOrd="0" presId="urn:microsoft.com/office/officeart/2005/8/layout/vList2"/>
    <dgm:cxn modelId="{7B28C4FC-6E2E-F640-A728-40A832959494}" srcId="{B8B38000-0343-0E46-B16E-766A8E4D1497}" destId="{408B33A2-9CB9-6045-BB32-A12D1624F738}" srcOrd="0" destOrd="0" parTransId="{2453DBAD-210C-D645-8C5C-7F58108D43F1}" sibTransId="{01C6FB97-91A4-A940-BC77-688B30FD0608}"/>
    <dgm:cxn modelId="{6B729582-3B70-7B4A-802D-8C3779F0BFC4}" type="presParOf" srcId="{7DAC277D-F70B-1C41-91A4-37B606FA0DD5}" destId="{C1B4658A-3645-FC42-89B6-0E1DE5E47AC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87D4E9-E61F-A145-B3B5-40312207C9BD}" type="doc">
      <dgm:prSet loTypeId="urn:microsoft.com/office/officeart/2005/8/layout/orgChart1" loCatId="hierarchy" qsTypeId="urn:microsoft.com/office/officeart/2005/8/quickstyle/simple3" qsCatId="simple" csTypeId="urn:microsoft.com/office/officeart/2005/8/colors/accent1_2" csCatId="accent1"/>
      <dgm:spPr/>
      <dgm:t>
        <a:bodyPr/>
        <a:lstStyle/>
        <a:p>
          <a:endParaRPr lang="en-US"/>
        </a:p>
      </dgm:t>
    </dgm:pt>
    <dgm:pt modelId="{B0343AEF-7DDB-E548-A597-5B46AC2D5E0D}">
      <dgm:prSet/>
      <dgm:spPr/>
      <dgm:t>
        <a:bodyPr/>
        <a:lstStyle/>
        <a:p>
          <a:pPr algn="l"/>
          <a:r>
            <a:rPr lang="en-US" b="0" i="0" dirty="0"/>
            <a:t>Those who used the VW in the course reported a more immersive experience, which enabled them to interact with others in real-time and work together in a virtual environment.</a:t>
          </a:r>
          <a:endParaRPr lang="en-US" dirty="0"/>
        </a:p>
      </dgm:t>
    </dgm:pt>
    <dgm:pt modelId="{F1F68BD2-B55D-9148-9900-C47B14876A41}" type="parTrans" cxnId="{32691E8E-C4CA-4943-9EA4-B25897389B61}">
      <dgm:prSet/>
      <dgm:spPr/>
      <dgm:t>
        <a:bodyPr/>
        <a:lstStyle/>
        <a:p>
          <a:endParaRPr lang="en-US"/>
        </a:p>
      </dgm:t>
    </dgm:pt>
    <dgm:pt modelId="{3A975CD9-D613-D54B-BCEC-C597CA15E26F}" type="sibTrans" cxnId="{32691E8E-C4CA-4943-9EA4-B25897389B61}">
      <dgm:prSet/>
      <dgm:spPr/>
      <dgm:t>
        <a:bodyPr/>
        <a:lstStyle/>
        <a:p>
          <a:endParaRPr lang="en-US"/>
        </a:p>
      </dgm:t>
    </dgm:pt>
    <dgm:pt modelId="{425A0485-654C-484E-8D9F-50B87A4C5D01}">
      <dgm:prSet/>
      <dgm:spPr/>
      <dgm:t>
        <a:bodyPr/>
        <a:lstStyle/>
        <a:p>
          <a:pPr algn="l"/>
          <a:r>
            <a:rPr lang="en-US" b="0" i="0" dirty="0"/>
            <a:t>Some participants faced challenges in navigating their avatars and dealing with technical issues such as slow internet speeds, which affected their experience with the VW.</a:t>
          </a:r>
          <a:endParaRPr lang="en-US" dirty="0"/>
        </a:p>
      </dgm:t>
    </dgm:pt>
    <dgm:pt modelId="{8D531E22-C042-904C-97B6-873108C75703}" type="parTrans" cxnId="{71E63442-8EF8-7641-9219-E093B37F1AE7}">
      <dgm:prSet/>
      <dgm:spPr/>
      <dgm:t>
        <a:bodyPr/>
        <a:lstStyle/>
        <a:p>
          <a:endParaRPr lang="en-US"/>
        </a:p>
      </dgm:t>
    </dgm:pt>
    <dgm:pt modelId="{2E65C119-5915-C14B-A765-E522FDDE0216}" type="sibTrans" cxnId="{71E63442-8EF8-7641-9219-E093B37F1AE7}">
      <dgm:prSet/>
      <dgm:spPr/>
      <dgm:t>
        <a:bodyPr/>
        <a:lstStyle/>
        <a:p>
          <a:endParaRPr lang="en-US"/>
        </a:p>
      </dgm:t>
    </dgm:pt>
    <dgm:pt modelId="{7849527B-1AC3-934C-B827-188251365B21}" type="pres">
      <dgm:prSet presAssocID="{9487D4E9-E61F-A145-B3B5-40312207C9BD}" presName="hierChild1" presStyleCnt="0">
        <dgm:presLayoutVars>
          <dgm:orgChart val="1"/>
          <dgm:chPref val="1"/>
          <dgm:dir/>
          <dgm:animOne val="branch"/>
          <dgm:animLvl val="lvl"/>
          <dgm:resizeHandles/>
        </dgm:presLayoutVars>
      </dgm:prSet>
      <dgm:spPr/>
    </dgm:pt>
    <dgm:pt modelId="{B8E4755B-4858-654F-8B5E-678FE5D30A45}" type="pres">
      <dgm:prSet presAssocID="{B0343AEF-7DDB-E548-A597-5B46AC2D5E0D}" presName="hierRoot1" presStyleCnt="0">
        <dgm:presLayoutVars>
          <dgm:hierBranch val="init"/>
        </dgm:presLayoutVars>
      </dgm:prSet>
      <dgm:spPr/>
    </dgm:pt>
    <dgm:pt modelId="{A349F0F6-2EB2-B041-AA07-6B939A14E296}" type="pres">
      <dgm:prSet presAssocID="{B0343AEF-7DDB-E548-A597-5B46AC2D5E0D}" presName="rootComposite1" presStyleCnt="0"/>
      <dgm:spPr/>
    </dgm:pt>
    <dgm:pt modelId="{8630C2D4-6B8C-3644-BE14-8ABFE0624CFF}" type="pres">
      <dgm:prSet presAssocID="{B0343AEF-7DDB-E548-A597-5B46AC2D5E0D}" presName="rootText1" presStyleLbl="node0" presStyleIdx="0" presStyleCnt="2">
        <dgm:presLayoutVars>
          <dgm:chPref val="3"/>
        </dgm:presLayoutVars>
      </dgm:prSet>
      <dgm:spPr/>
    </dgm:pt>
    <dgm:pt modelId="{76AA0806-39D9-CA4B-A53B-A7300EE90867}" type="pres">
      <dgm:prSet presAssocID="{B0343AEF-7DDB-E548-A597-5B46AC2D5E0D}" presName="rootConnector1" presStyleLbl="node1" presStyleIdx="0" presStyleCnt="0"/>
      <dgm:spPr/>
    </dgm:pt>
    <dgm:pt modelId="{6315078C-7891-CC49-BFDF-7CDC424D07C0}" type="pres">
      <dgm:prSet presAssocID="{B0343AEF-7DDB-E548-A597-5B46AC2D5E0D}" presName="hierChild2" presStyleCnt="0"/>
      <dgm:spPr/>
    </dgm:pt>
    <dgm:pt modelId="{51AE77E7-8823-2F41-9EDA-8198664E51A7}" type="pres">
      <dgm:prSet presAssocID="{B0343AEF-7DDB-E548-A597-5B46AC2D5E0D}" presName="hierChild3" presStyleCnt="0"/>
      <dgm:spPr/>
    </dgm:pt>
    <dgm:pt modelId="{17F09907-E62F-B044-93BF-7A320E51D0EA}" type="pres">
      <dgm:prSet presAssocID="{425A0485-654C-484E-8D9F-50B87A4C5D01}" presName="hierRoot1" presStyleCnt="0">
        <dgm:presLayoutVars>
          <dgm:hierBranch val="init"/>
        </dgm:presLayoutVars>
      </dgm:prSet>
      <dgm:spPr/>
    </dgm:pt>
    <dgm:pt modelId="{943D8135-909F-BD43-8C51-377B97459D9B}" type="pres">
      <dgm:prSet presAssocID="{425A0485-654C-484E-8D9F-50B87A4C5D01}" presName="rootComposite1" presStyleCnt="0"/>
      <dgm:spPr/>
    </dgm:pt>
    <dgm:pt modelId="{C078D82D-8DD5-AB4F-83EF-9EB374256BE5}" type="pres">
      <dgm:prSet presAssocID="{425A0485-654C-484E-8D9F-50B87A4C5D01}" presName="rootText1" presStyleLbl="node0" presStyleIdx="1" presStyleCnt="2">
        <dgm:presLayoutVars>
          <dgm:chPref val="3"/>
        </dgm:presLayoutVars>
      </dgm:prSet>
      <dgm:spPr/>
    </dgm:pt>
    <dgm:pt modelId="{40F33976-0F05-9546-BE80-902C8A2E4D32}" type="pres">
      <dgm:prSet presAssocID="{425A0485-654C-484E-8D9F-50B87A4C5D01}" presName="rootConnector1" presStyleLbl="node1" presStyleIdx="0" presStyleCnt="0"/>
      <dgm:spPr/>
    </dgm:pt>
    <dgm:pt modelId="{3B6DECB9-9F53-254D-A4F6-EEECD07789AE}" type="pres">
      <dgm:prSet presAssocID="{425A0485-654C-484E-8D9F-50B87A4C5D01}" presName="hierChild2" presStyleCnt="0"/>
      <dgm:spPr/>
    </dgm:pt>
    <dgm:pt modelId="{89C3F9B9-7264-E84D-B8D6-18A5D767596F}" type="pres">
      <dgm:prSet presAssocID="{425A0485-654C-484E-8D9F-50B87A4C5D01}" presName="hierChild3" presStyleCnt="0"/>
      <dgm:spPr/>
    </dgm:pt>
  </dgm:ptLst>
  <dgm:cxnLst>
    <dgm:cxn modelId="{71E63442-8EF8-7641-9219-E093B37F1AE7}" srcId="{9487D4E9-E61F-A145-B3B5-40312207C9BD}" destId="{425A0485-654C-484E-8D9F-50B87A4C5D01}" srcOrd="1" destOrd="0" parTransId="{8D531E22-C042-904C-97B6-873108C75703}" sibTransId="{2E65C119-5915-C14B-A765-E522FDDE0216}"/>
    <dgm:cxn modelId="{4D3DF45F-4D07-924C-9E8B-0116BB951106}" type="presOf" srcId="{B0343AEF-7DDB-E548-A597-5B46AC2D5E0D}" destId="{76AA0806-39D9-CA4B-A53B-A7300EE90867}" srcOrd="1" destOrd="0" presId="urn:microsoft.com/office/officeart/2005/8/layout/orgChart1"/>
    <dgm:cxn modelId="{32691E8E-C4CA-4943-9EA4-B25897389B61}" srcId="{9487D4E9-E61F-A145-B3B5-40312207C9BD}" destId="{B0343AEF-7DDB-E548-A597-5B46AC2D5E0D}" srcOrd="0" destOrd="0" parTransId="{F1F68BD2-B55D-9148-9900-C47B14876A41}" sibTransId="{3A975CD9-D613-D54B-BCEC-C597CA15E26F}"/>
    <dgm:cxn modelId="{41A2B38E-F719-584B-A621-8AA6F5645846}" type="presOf" srcId="{B0343AEF-7DDB-E548-A597-5B46AC2D5E0D}" destId="{8630C2D4-6B8C-3644-BE14-8ABFE0624CFF}" srcOrd="0" destOrd="0" presId="urn:microsoft.com/office/officeart/2005/8/layout/orgChart1"/>
    <dgm:cxn modelId="{CAD350A6-A755-6F46-948B-D376762F89D8}" type="presOf" srcId="{425A0485-654C-484E-8D9F-50B87A4C5D01}" destId="{C078D82D-8DD5-AB4F-83EF-9EB374256BE5}" srcOrd="0" destOrd="0" presId="urn:microsoft.com/office/officeart/2005/8/layout/orgChart1"/>
    <dgm:cxn modelId="{B92D56F2-F85C-9744-9083-E7DA3DCF2EEA}" type="presOf" srcId="{425A0485-654C-484E-8D9F-50B87A4C5D01}" destId="{40F33976-0F05-9546-BE80-902C8A2E4D32}" srcOrd="1" destOrd="0" presId="urn:microsoft.com/office/officeart/2005/8/layout/orgChart1"/>
    <dgm:cxn modelId="{FAC452F7-873E-BB4F-B6BD-879BC129468B}" type="presOf" srcId="{9487D4E9-E61F-A145-B3B5-40312207C9BD}" destId="{7849527B-1AC3-934C-B827-188251365B21}" srcOrd="0" destOrd="0" presId="urn:microsoft.com/office/officeart/2005/8/layout/orgChart1"/>
    <dgm:cxn modelId="{05BAD19B-46E1-B746-9D96-311A8F5AAD96}" type="presParOf" srcId="{7849527B-1AC3-934C-B827-188251365B21}" destId="{B8E4755B-4858-654F-8B5E-678FE5D30A45}" srcOrd="0" destOrd="0" presId="urn:microsoft.com/office/officeart/2005/8/layout/orgChart1"/>
    <dgm:cxn modelId="{32B213D9-0C53-214C-8320-501EF7AD020E}" type="presParOf" srcId="{B8E4755B-4858-654F-8B5E-678FE5D30A45}" destId="{A349F0F6-2EB2-B041-AA07-6B939A14E296}" srcOrd="0" destOrd="0" presId="urn:microsoft.com/office/officeart/2005/8/layout/orgChart1"/>
    <dgm:cxn modelId="{B692F319-9F6C-D740-9BC3-C8DA10464B10}" type="presParOf" srcId="{A349F0F6-2EB2-B041-AA07-6B939A14E296}" destId="{8630C2D4-6B8C-3644-BE14-8ABFE0624CFF}" srcOrd="0" destOrd="0" presId="urn:microsoft.com/office/officeart/2005/8/layout/orgChart1"/>
    <dgm:cxn modelId="{E18B44FD-33B5-0E48-9423-01ADC0CC9789}" type="presParOf" srcId="{A349F0F6-2EB2-B041-AA07-6B939A14E296}" destId="{76AA0806-39D9-CA4B-A53B-A7300EE90867}" srcOrd="1" destOrd="0" presId="urn:microsoft.com/office/officeart/2005/8/layout/orgChart1"/>
    <dgm:cxn modelId="{D3E987AF-F862-004E-8106-498AE8E3B0A2}" type="presParOf" srcId="{B8E4755B-4858-654F-8B5E-678FE5D30A45}" destId="{6315078C-7891-CC49-BFDF-7CDC424D07C0}" srcOrd="1" destOrd="0" presId="urn:microsoft.com/office/officeart/2005/8/layout/orgChart1"/>
    <dgm:cxn modelId="{13CA8C92-886D-BE42-AFE4-6A794EBA658C}" type="presParOf" srcId="{B8E4755B-4858-654F-8B5E-678FE5D30A45}" destId="{51AE77E7-8823-2F41-9EDA-8198664E51A7}" srcOrd="2" destOrd="0" presId="urn:microsoft.com/office/officeart/2005/8/layout/orgChart1"/>
    <dgm:cxn modelId="{19067CAD-2FAD-9C47-A8D5-48C1E1FD547D}" type="presParOf" srcId="{7849527B-1AC3-934C-B827-188251365B21}" destId="{17F09907-E62F-B044-93BF-7A320E51D0EA}" srcOrd="1" destOrd="0" presId="urn:microsoft.com/office/officeart/2005/8/layout/orgChart1"/>
    <dgm:cxn modelId="{6BBD345E-722C-444E-BF8E-93ACDB14030D}" type="presParOf" srcId="{17F09907-E62F-B044-93BF-7A320E51D0EA}" destId="{943D8135-909F-BD43-8C51-377B97459D9B}" srcOrd="0" destOrd="0" presId="urn:microsoft.com/office/officeart/2005/8/layout/orgChart1"/>
    <dgm:cxn modelId="{54062E2A-D840-2E45-9064-D9C5F6DA767B}" type="presParOf" srcId="{943D8135-909F-BD43-8C51-377B97459D9B}" destId="{C078D82D-8DD5-AB4F-83EF-9EB374256BE5}" srcOrd="0" destOrd="0" presId="urn:microsoft.com/office/officeart/2005/8/layout/orgChart1"/>
    <dgm:cxn modelId="{930497C6-0F2C-C546-B9A0-D2853232D444}" type="presParOf" srcId="{943D8135-909F-BD43-8C51-377B97459D9B}" destId="{40F33976-0F05-9546-BE80-902C8A2E4D32}" srcOrd="1" destOrd="0" presId="urn:microsoft.com/office/officeart/2005/8/layout/orgChart1"/>
    <dgm:cxn modelId="{094C1814-3B4F-FE4D-9A82-F1342A682991}" type="presParOf" srcId="{17F09907-E62F-B044-93BF-7A320E51D0EA}" destId="{3B6DECB9-9F53-254D-A4F6-EEECD07789AE}" srcOrd="1" destOrd="0" presId="urn:microsoft.com/office/officeart/2005/8/layout/orgChart1"/>
    <dgm:cxn modelId="{D0DF353F-B2FE-0547-AFB3-C1A37F238AD2}" type="presParOf" srcId="{17F09907-E62F-B044-93BF-7A320E51D0EA}" destId="{89C3F9B9-7264-E84D-B8D6-18A5D767596F}"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D74621-E4D1-A048-A070-55DB256ABBD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518FE60-939C-EF41-962B-C3E42190D4F3}">
      <dgm:prSet/>
      <dgm:spPr/>
      <dgm:t>
        <a:bodyPr/>
        <a:lstStyle/>
        <a:p>
          <a:r>
            <a:rPr lang="en-US" b="0" i="0" dirty="0"/>
            <a:t>Results</a:t>
          </a:r>
          <a:endParaRPr lang="en-US" dirty="0"/>
        </a:p>
      </dgm:t>
    </dgm:pt>
    <dgm:pt modelId="{F03AB6FC-13AB-6A4B-B2DA-1D232E754EB1}" type="parTrans" cxnId="{49731F8E-ADD7-6C4B-9FA2-D8C32E39FA08}">
      <dgm:prSet/>
      <dgm:spPr/>
      <dgm:t>
        <a:bodyPr/>
        <a:lstStyle/>
        <a:p>
          <a:endParaRPr lang="en-US"/>
        </a:p>
      </dgm:t>
    </dgm:pt>
    <dgm:pt modelId="{F1A21840-F5A5-8046-B832-B4386D3860D8}" type="sibTrans" cxnId="{49731F8E-ADD7-6C4B-9FA2-D8C32E39FA08}">
      <dgm:prSet/>
      <dgm:spPr/>
      <dgm:t>
        <a:bodyPr/>
        <a:lstStyle/>
        <a:p>
          <a:endParaRPr lang="en-US"/>
        </a:p>
      </dgm:t>
    </dgm:pt>
    <dgm:pt modelId="{E9CAE6F8-4FA3-A942-AE01-B5279E40286E}" type="pres">
      <dgm:prSet presAssocID="{CAD74621-E4D1-A048-A070-55DB256ABBD4}" presName="linearFlow" presStyleCnt="0">
        <dgm:presLayoutVars>
          <dgm:dir/>
          <dgm:animLvl val="lvl"/>
          <dgm:resizeHandles val="exact"/>
        </dgm:presLayoutVars>
      </dgm:prSet>
      <dgm:spPr/>
    </dgm:pt>
    <dgm:pt modelId="{9BFF4FAD-AE39-FD42-A8E9-1E6DF9572DCD}" type="pres">
      <dgm:prSet presAssocID="{A518FE60-939C-EF41-962B-C3E42190D4F3}" presName="composite" presStyleCnt="0"/>
      <dgm:spPr/>
    </dgm:pt>
    <dgm:pt modelId="{646EDD75-7403-E947-BE1A-0918038A2416}" type="pres">
      <dgm:prSet presAssocID="{A518FE60-939C-EF41-962B-C3E42190D4F3}" presName="parentText" presStyleLbl="alignNode1" presStyleIdx="0" presStyleCnt="1" custScaleX="702551" custScaleY="100196" custLinFactX="-28777" custLinFactNeighborX="-100000" custLinFactNeighborY="1776">
        <dgm:presLayoutVars>
          <dgm:chMax val="1"/>
          <dgm:bulletEnabled val="1"/>
        </dgm:presLayoutVars>
      </dgm:prSet>
      <dgm:spPr/>
    </dgm:pt>
    <dgm:pt modelId="{23D9CB53-568B-684D-961C-E431EA3CB05D}" type="pres">
      <dgm:prSet presAssocID="{A518FE60-939C-EF41-962B-C3E42190D4F3}" presName="descendantText" presStyleLbl="alignAcc1" presStyleIdx="0" presStyleCnt="1" custScaleX="25207" custLinFactNeighborX="98942" custLinFactNeighborY="40609">
        <dgm:presLayoutVars>
          <dgm:bulletEnabled val="1"/>
        </dgm:presLayoutVars>
      </dgm:prSet>
      <dgm:spPr/>
    </dgm:pt>
  </dgm:ptLst>
  <dgm:cxnLst>
    <dgm:cxn modelId="{D91A0424-2E5E-9F41-95DF-BF86B0E16D9D}" type="presOf" srcId="{A518FE60-939C-EF41-962B-C3E42190D4F3}" destId="{646EDD75-7403-E947-BE1A-0918038A2416}" srcOrd="0" destOrd="0" presId="urn:microsoft.com/office/officeart/2005/8/layout/chevron2"/>
    <dgm:cxn modelId="{D98ACC87-68EB-EB4E-865C-0BB6BD753508}" type="presOf" srcId="{CAD74621-E4D1-A048-A070-55DB256ABBD4}" destId="{E9CAE6F8-4FA3-A942-AE01-B5279E40286E}" srcOrd="0" destOrd="0" presId="urn:microsoft.com/office/officeart/2005/8/layout/chevron2"/>
    <dgm:cxn modelId="{49731F8E-ADD7-6C4B-9FA2-D8C32E39FA08}" srcId="{CAD74621-E4D1-A048-A070-55DB256ABBD4}" destId="{A518FE60-939C-EF41-962B-C3E42190D4F3}" srcOrd="0" destOrd="0" parTransId="{F03AB6FC-13AB-6A4B-B2DA-1D232E754EB1}" sibTransId="{F1A21840-F5A5-8046-B832-B4386D3860D8}"/>
    <dgm:cxn modelId="{DFD205FB-139C-B142-9A0B-E556E9E824FF}" type="presParOf" srcId="{E9CAE6F8-4FA3-A942-AE01-B5279E40286E}" destId="{9BFF4FAD-AE39-FD42-A8E9-1E6DF9572DCD}" srcOrd="0" destOrd="0" presId="urn:microsoft.com/office/officeart/2005/8/layout/chevron2"/>
    <dgm:cxn modelId="{D4AA08D7-7CE1-134F-9D88-0F084230BCCC}" type="presParOf" srcId="{9BFF4FAD-AE39-FD42-A8E9-1E6DF9572DCD}" destId="{646EDD75-7403-E947-BE1A-0918038A2416}" srcOrd="0" destOrd="0" presId="urn:microsoft.com/office/officeart/2005/8/layout/chevron2"/>
    <dgm:cxn modelId="{AB54F27D-3FF8-7148-BD2D-0E06A559027D}" type="presParOf" srcId="{9BFF4FAD-AE39-FD42-A8E9-1E6DF9572DCD}" destId="{23D9CB53-568B-684D-961C-E431EA3CB05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46764B-0F9F-8942-92FA-BD9B11CFCF4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969AB2E-6F9E-E141-A38A-E04C7D0275C4}">
      <dgm:prSet/>
      <dgm:spPr/>
      <dgm:t>
        <a:bodyPr/>
        <a:lstStyle/>
        <a:p>
          <a:r>
            <a:rPr lang="en-US" b="0" i="0" dirty="0"/>
            <a:t>Participants who viewed simulations via Zoom during the course found it easier to use but felt that the lack of visual cues and inability to physically interact with other team members in real-time limited the simulation's realism. </a:t>
          </a:r>
          <a:endParaRPr lang="en-US" dirty="0"/>
        </a:p>
      </dgm:t>
    </dgm:pt>
    <dgm:pt modelId="{6AB45ECF-E478-1D4B-9333-5A557F7CEDF2}" type="parTrans" cxnId="{B12CE6AE-268D-3746-8CB0-761959340A63}">
      <dgm:prSet/>
      <dgm:spPr/>
      <dgm:t>
        <a:bodyPr/>
        <a:lstStyle/>
        <a:p>
          <a:endParaRPr lang="en-US"/>
        </a:p>
      </dgm:t>
    </dgm:pt>
    <dgm:pt modelId="{0C65A937-0A7B-B74A-A579-DF26BC177CAD}" type="sibTrans" cxnId="{B12CE6AE-268D-3746-8CB0-761959340A63}">
      <dgm:prSet/>
      <dgm:spPr/>
      <dgm:t>
        <a:bodyPr/>
        <a:lstStyle/>
        <a:p>
          <a:endParaRPr lang="en-US"/>
        </a:p>
      </dgm:t>
    </dgm:pt>
    <dgm:pt modelId="{83C85709-65DD-4A41-B4A9-812A8ED9F4F5}">
      <dgm:prSet/>
      <dgm:spPr/>
      <dgm:t>
        <a:bodyPr/>
        <a:lstStyle/>
        <a:p>
          <a:r>
            <a:rPr lang="en-US" b="0" i="0"/>
            <a:t>Both virtual world and Zoom platforms have the potential to promote cross-cultural understanding and enhance cultural competence among individuals from diverse cultural backgrounds. However, the virtual world platform provided a more immersive experience, while Zoom was more straightforward to use.</a:t>
          </a:r>
          <a:endParaRPr lang="en-US"/>
        </a:p>
      </dgm:t>
    </dgm:pt>
    <dgm:pt modelId="{B3038B88-9379-8140-B9BF-FE17F6EE9C80}" type="parTrans" cxnId="{68D2AD00-C389-EE48-A6CB-35C3293F2EA1}">
      <dgm:prSet/>
      <dgm:spPr/>
      <dgm:t>
        <a:bodyPr/>
        <a:lstStyle/>
        <a:p>
          <a:endParaRPr lang="en-US"/>
        </a:p>
      </dgm:t>
    </dgm:pt>
    <dgm:pt modelId="{9F5D2AC6-BA04-514B-8A90-151F02532023}" type="sibTrans" cxnId="{68D2AD00-C389-EE48-A6CB-35C3293F2EA1}">
      <dgm:prSet/>
      <dgm:spPr/>
      <dgm:t>
        <a:bodyPr/>
        <a:lstStyle/>
        <a:p>
          <a:endParaRPr lang="en-US"/>
        </a:p>
      </dgm:t>
    </dgm:pt>
    <dgm:pt modelId="{CB53BB39-363D-E94F-8048-99CF8DE6D921}" type="pres">
      <dgm:prSet presAssocID="{3146764B-0F9F-8942-92FA-BD9B11CFCF41}" presName="linear" presStyleCnt="0">
        <dgm:presLayoutVars>
          <dgm:animLvl val="lvl"/>
          <dgm:resizeHandles val="exact"/>
        </dgm:presLayoutVars>
      </dgm:prSet>
      <dgm:spPr/>
    </dgm:pt>
    <dgm:pt modelId="{60E0C2F9-F2DC-6D44-862B-C260530BC3FD}" type="pres">
      <dgm:prSet presAssocID="{A969AB2E-6F9E-E141-A38A-E04C7D0275C4}" presName="parentText" presStyleLbl="node1" presStyleIdx="0" presStyleCnt="2">
        <dgm:presLayoutVars>
          <dgm:chMax val="0"/>
          <dgm:bulletEnabled val="1"/>
        </dgm:presLayoutVars>
      </dgm:prSet>
      <dgm:spPr/>
    </dgm:pt>
    <dgm:pt modelId="{65093241-7C40-C842-A5B7-A4202988C21B}" type="pres">
      <dgm:prSet presAssocID="{0C65A937-0A7B-B74A-A579-DF26BC177CAD}" presName="spacer" presStyleCnt="0"/>
      <dgm:spPr/>
    </dgm:pt>
    <dgm:pt modelId="{E021D5FD-F57E-E84F-8A49-AFD0367CC0A1}" type="pres">
      <dgm:prSet presAssocID="{83C85709-65DD-4A41-B4A9-812A8ED9F4F5}" presName="parentText" presStyleLbl="node1" presStyleIdx="1" presStyleCnt="2">
        <dgm:presLayoutVars>
          <dgm:chMax val="0"/>
          <dgm:bulletEnabled val="1"/>
        </dgm:presLayoutVars>
      </dgm:prSet>
      <dgm:spPr/>
    </dgm:pt>
  </dgm:ptLst>
  <dgm:cxnLst>
    <dgm:cxn modelId="{68D2AD00-C389-EE48-A6CB-35C3293F2EA1}" srcId="{3146764B-0F9F-8942-92FA-BD9B11CFCF41}" destId="{83C85709-65DD-4A41-B4A9-812A8ED9F4F5}" srcOrd="1" destOrd="0" parTransId="{B3038B88-9379-8140-B9BF-FE17F6EE9C80}" sibTransId="{9F5D2AC6-BA04-514B-8A90-151F02532023}"/>
    <dgm:cxn modelId="{278F026A-3C73-7840-8BA2-07FAA560ADEA}" type="presOf" srcId="{A969AB2E-6F9E-E141-A38A-E04C7D0275C4}" destId="{60E0C2F9-F2DC-6D44-862B-C260530BC3FD}" srcOrd="0" destOrd="0" presId="urn:microsoft.com/office/officeart/2005/8/layout/vList2"/>
    <dgm:cxn modelId="{783F7686-14F1-594A-9FAF-B93381E7A4BD}" type="presOf" srcId="{3146764B-0F9F-8942-92FA-BD9B11CFCF41}" destId="{CB53BB39-363D-E94F-8048-99CF8DE6D921}" srcOrd="0" destOrd="0" presId="urn:microsoft.com/office/officeart/2005/8/layout/vList2"/>
    <dgm:cxn modelId="{B12CE6AE-268D-3746-8CB0-761959340A63}" srcId="{3146764B-0F9F-8942-92FA-BD9B11CFCF41}" destId="{A969AB2E-6F9E-E141-A38A-E04C7D0275C4}" srcOrd="0" destOrd="0" parTransId="{6AB45ECF-E478-1D4B-9333-5A557F7CEDF2}" sibTransId="{0C65A937-0A7B-B74A-A579-DF26BC177CAD}"/>
    <dgm:cxn modelId="{3FEDBDD7-7738-EF4E-946A-23C11831CA98}" type="presOf" srcId="{83C85709-65DD-4A41-B4A9-812A8ED9F4F5}" destId="{E021D5FD-F57E-E84F-8A49-AFD0367CC0A1}" srcOrd="0" destOrd="0" presId="urn:microsoft.com/office/officeart/2005/8/layout/vList2"/>
    <dgm:cxn modelId="{11672868-42A7-1140-AABA-0BE97E75A6BF}" type="presParOf" srcId="{CB53BB39-363D-E94F-8048-99CF8DE6D921}" destId="{60E0C2F9-F2DC-6D44-862B-C260530BC3FD}" srcOrd="0" destOrd="0" presId="urn:microsoft.com/office/officeart/2005/8/layout/vList2"/>
    <dgm:cxn modelId="{B16D39DF-303E-C341-BCC3-063BE841D5D8}" type="presParOf" srcId="{CB53BB39-363D-E94F-8048-99CF8DE6D921}" destId="{65093241-7C40-C842-A5B7-A4202988C21B}" srcOrd="1" destOrd="0" presId="urn:microsoft.com/office/officeart/2005/8/layout/vList2"/>
    <dgm:cxn modelId="{92E20228-1DA7-634A-8646-1C135AAE4146}" type="presParOf" srcId="{CB53BB39-363D-E94F-8048-99CF8DE6D921}" destId="{E021D5FD-F57E-E84F-8A49-AFD0367CC0A1}"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AFF9A-C913-4513-9844-2D5DE5D7BB9A}">
      <dsp:nvSpPr>
        <dsp:cNvPr id="0" name=""/>
        <dsp:cNvSpPr/>
      </dsp:nvSpPr>
      <dsp:spPr>
        <a:xfrm>
          <a:off x="911547" y="365385"/>
          <a:ext cx="1261442" cy="126144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C6D80-2D2E-4231-966E-C8D3082FD179}">
      <dsp:nvSpPr>
        <dsp:cNvPr id="0" name=""/>
        <dsp:cNvSpPr/>
      </dsp:nvSpPr>
      <dsp:spPr>
        <a:xfrm>
          <a:off x="1180379" y="634217"/>
          <a:ext cx="723778" cy="7237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EB025-AEC5-4938-A201-DB08E6B27B14}">
      <dsp:nvSpPr>
        <dsp:cNvPr id="0" name=""/>
        <dsp:cNvSpPr/>
      </dsp:nvSpPr>
      <dsp:spPr>
        <a:xfrm>
          <a:off x="508299" y="2019736"/>
          <a:ext cx="206793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Enhancement of students’ motivation and engagement. </a:t>
          </a:r>
        </a:p>
      </dsp:txBody>
      <dsp:txXfrm>
        <a:off x="508299" y="2019736"/>
        <a:ext cx="2067938" cy="720000"/>
      </dsp:txXfrm>
    </dsp:sp>
    <dsp:sp modelId="{EEDBC453-B32E-4434-883C-91DA18A44D25}">
      <dsp:nvSpPr>
        <dsp:cNvPr id="0" name=""/>
        <dsp:cNvSpPr/>
      </dsp:nvSpPr>
      <dsp:spPr>
        <a:xfrm>
          <a:off x="3341375" y="365385"/>
          <a:ext cx="1261442" cy="126144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73B6DA-6491-4DDC-A939-1D64B66AC185}">
      <dsp:nvSpPr>
        <dsp:cNvPr id="0" name=""/>
        <dsp:cNvSpPr/>
      </dsp:nvSpPr>
      <dsp:spPr>
        <a:xfrm>
          <a:off x="3610207" y="634217"/>
          <a:ext cx="723778" cy="7237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EB9167-AF99-45C1-A373-060C23949189}">
      <dsp:nvSpPr>
        <dsp:cNvPr id="0" name=""/>
        <dsp:cNvSpPr/>
      </dsp:nvSpPr>
      <dsp:spPr>
        <a:xfrm>
          <a:off x="2938127" y="2019736"/>
          <a:ext cx="206793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Facilitating collaboration.</a:t>
          </a:r>
        </a:p>
      </dsp:txBody>
      <dsp:txXfrm>
        <a:off x="2938127" y="2019736"/>
        <a:ext cx="2067938" cy="720000"/>
      </dsp:txXfrm>
    </dsp:sp>
    <dsp:sp modelId="{F018D4F9-0850-4C0E-A882-B6BAC08A0664}">
      <dsp:nvSpPr>
        <dsp:cNvPr id="0" name=""/>
        <dsp:cNvSpPr/>
      </dsp:nvSpPr>
      <dsp:spPr>
        <a:xfrm>
          <a:off x="5771202" y="365385"/>
          <a:ext cx="1261442" cy="126144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25B2D6-994A-40E8-8CF4-1DB90EA17221}">
      <dsp:nvSpPr>
        <dsp:cNvPr id="0" name=""/>
        <dsp:cNvSpPr/>
      </dsp:nvSpPr>
      <dsp:spPr>
        <a:xfrm>
          <a:off x="6040034" y="634217"/>
          <a:ext cx="723778" cy="7237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9AE0E2-80FD-4898-842B-61D3AAB476EA}">
      <dsp:nvSpPr>
        <dsp:cNvPr id="0" name=""/>
        <dsp:cNvSpPr/>
      </dsp:nvSpPr>
      <dsp:spPr>
        <a:xfrm>
          <a:off x="5367954" y="2019736"/>
          <a:ext cx="206793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Providing learning opportunities unavailable in other learning environment. </a:t>
          </a:r>
        </a:p>
      </dsp:txBody>
      <dsp:txXfrm>
        <a:off x="5367954" y="2019736"/>
        <a:ext cx="2067938" cy="720000"/>
      </dsp:txXfrm>
    </dsp:sp>
    <dsp:sp modelId="{E0CFA3FD-9690-4071-80CB-00C1656A7180}">
      <dsp:nvSpPr>
        <dsp:cNvPr id="0" name=""/>
        <dsp:cNvSpPr/>
      </dsp:nvSpPr>
      <dsp:spPr>
        <a:xfrm>
          <a:off x="8201029" y="365385"/>
          <a:ext cx="1261442" cy="126144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E8CCC-1CA6-4D11-9B20-F36774ECC805}">
      <dsp:nvSpPr>
        <dsp:cNvPr id="0" name=""/>
        <dsp:cNvSpPr/>
      </dsp:nvSpPr>
      <dsp:spPr>
        <a:xfrm>
          <a:off x="8469861" y="634217"/>
          <a:ext cx="723778" cy="7237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AFDD2-38EB-4C96-A72C-BC7DB941B521}">
      <dsp:nvSpPr>
        <dsp:cNvPr id="0" name=""/>
        <dsp:cNvSpPr/>
      </dsp:nvSpPr>
      <dsp:spPr>
        <a:xfrm>
          <a:off x="7797781" y="2019736"/>
          <a:ext cx="206793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Increase the sense of self as a learner and a creator.</a:t>
          </a:r>
        </a:p>
      </dsp:txBody>
      <dsp:txXfrm>
        <a:off x="7797781" y="2019736"/>
        <a:ext cx="2067938"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CB39E-8EFA-BA4E-A94A-81E7665E1DE8}">
      <dsp:nvSpPr>
        <dsp:cNvPr id="0" name=""/>
        <dsp:cNvSpPr/>
      </dsp:nvSpPr>
      <dsp:spPr>
        <a:xfrm>
          <a:off x="0" y="22667"/>
          <a:ext cx="10374000" cy="20638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i="0" kern="1200" dirty="0"/>
            <a:t>ONLINE COLLABORATIVE LEARNING </a:t>
          </a:r>
          <a:endParaRPr lang="he-IL" sz="3600" b="0" i="0" kern="1200" dirty="0"/>
        </a:p>
        <a:p>
          <a:pPr marL="0" lvl="0" indent="0" algn="ctr" defTabSz="1600200">
            <a:lnSpc>
              <a:spcPct val="90000"/>
            </a:lnSpc>
            <a:spcBef>
              <a:spcPct val="0"/>
            </a:spcBef>
            <a:spcAft>
              <a:spcPct val="35000"/>
            </a:spcAft>
            <a:buNone/>
          </a:pPr>
          <a:r>
            <a:rPr lang="en-US" sz="3600" b="0" i="0" kern="1200" dirty="0"/>
            <a:t>&amp; CULTURAL COMPETENCE</a:t>
          </a:r>
          <a:br>
            <a:rPr lang="en-US" sz="3600" b="0" i="0" kern="1200" dirty="0"/>
          </a:br>
          <a:endParaRPr lang="en-US" sz="3600" kern="1200" dirty="0"/>
        </a:p>
      </dsp:txBody>
      <dsp:txXfrm>
        <a:off x="100750" y="123417"/>
        <a:ext cx="10172500" cy="1862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39C2B-1EB5-6C4F-BD8F-046679A356FA}">
      <dsp:nvSpPr>
        <dsp:cNvPr id="0" name=""/>
        <dsp:cNvSpPr/>
      </dsp:nvSpPr>
      <dsp:spPr>
        <a:xfrm>
          <a:off x="6457" y="1426905"/>
          <a:ext cx="3312791" cy="132511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0" i="0" kern="1200"/>
            <a:t>In recent years, the use of online projects was found to be a useful tool for:</a:t>
          </a:r>
          <a:endParaRPr lang="en-US" sz="2000" kern="1200"/>
        </a:p>
      </dsp:txBody>
      <dsp:txXfrm>
        <a:off x="669015" y="1426905"/>
        <a:ext cx="1987675" cy="1325116"/>
      </dsp:txXfrm>
    </dsp:sp>
    <dsp:sp modelId="{F784BBFE-1E9F-A745-A6EA-22250941AE9A}">
      <dsp:nvSpPr>
        <dsp:cNvPr id="0" name=""/>
        <dsp:cNvSpPr/>
      </dsp:nvSpPr>
      <dsp:spPr>
        <a:xfrm>
          <a:off x="2888585" y="1539540"/>
          <a:ext cx="2749616" cy="1099846"/>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Collaborative learning</a:t>
          </a:r>
          <a:endParaRPr lang="en-US" sz="2300" kern="1200" dirty="0"/>
        </a:p>
      </dsp:txBody>
      <dsp:txXfrm>
        <a:off x="3438508" y="1539540"/>
        <a:ext cx="1649770" cy="1099846"/>
      </dsp:txXfrm>
    </dsp:sp>
    <dsp:sp modelId="{5E4E114A-2DB2-A342-89ED-F49CFDF323C2}">
      <dsp:nvSpPr>
        <dsp:cNvPr id="0" name=""/>
        <dsp:cNvSpPr/>
      </dsp:nvSpPr>
      <dsp:spPr>
        <a:xfrm>
          <a:off x="5253255" y="1539540"/>
          <a:ext cx="2749616" cy="1099846"/>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b="0" i="0" kern="1200"/>
            <a:t>Lower stereotypes </a:t>
          </a:r>
          <a:endParaRPr lang="en-US" sz="2300" kern="1200"/>
        </a:p>
      </dsp:txBody>
      <dsp:txXfrm>
        <a:off x="5803178" y="1539540"/>
        <a:ext cx="1649770" cy="1099846"/>
      </dsp:txXfrm>
    </dsp:sp>
    <dsp:sp modelId="{DCB0B908-F6AE-304C-BE86-68A8EF18581E}">
      <dsp:nvSpPr>
        <dsp:cNvPr id="0" name=""/>
        <dsp:cNvSpPr/>
      </dsp:nvSpPr>
      <dsp:spPr>
        <a:xfrm>
          <a:off x="7617926" y="1539540"/>
          <a:ext cx="2749616" cy="1099846"/>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b="0" i="0" kern="1200"/>
            <a:t>Contribute to intercultural competence</a:t>
          </a:r>
          <a:endParaRPr lang="en-US" sz="2300" kern="1200"/>
        </a:p>
      </dsp:txBody>
      <dsp:txXfrm>
        <a:off x="8167849" y="1539540"/>
        <a:ext cx="1649770" cy="1099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6DF59-7793-A844-921D-A58ABC1C23FA}">
      <dsp:nvSpPr>
        <dsp:cNvPr id="0" name=""/>
        <dsp:cNvSpPr/>
      </dsp:nvSpPr>
      <dsp:spPr>
        <a:xfrm>
          <a:off x="707038" y="7182"/>
          <a:ext cx="6543958" cy="1045283"/>
        </a:xfrm>
        <a:prstGeom prst="roundRect">
          <a:avLst>
            <a:gd name="adj" fmla="val 10000"/>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The course for both VW and VC/Zoom environments comprised of eight units in 24 sessions. </a:t>
          </a:r>
        </a:p>
      </dsp:txBody>
      <dsp:txXfrm>
        <a:off x="737653" y="37797"/>
        <a:ext cx="6482728" cy="984053"/>
      </dsp:txXfrm>
    </dsp:sp>
    <dsp:sp modelId="{6278E2BE-644A-0044-AF62-A5755AFF57B9}">
      <dsp:nvSpPr>
        <dsp:cNvPr id="0" name=""/>
        <dsp:cNvSpPr/>
      </dsp:nvSpPr>
      <dsp:spPr>
        <a:xfrm rot="5400000">
          <a:off x="3767866" y="1080619"/>
          <a:ext cx="422302" cy="506763"/>
        </a:xfrm>
        <a:prstGeom prst="rightArrow">
          <a:avLst>
            <a:gd name="adj1" fmla="val 60000"/>
            <a:gd name="adj2" fmla="val 50000"/>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p>
      </dsp:txBody>
      <dsp:txXfrm rot="-5400000">
        <a:off x="3826989" y="1122850"/>
        <a:ext cx="304057" cy="295611"/>
      </dsp:txXfrm>
    </dsp:sp>
    <dsp:sp modelId="{FF555458-3C89-3A4B-85E4-67B85EBED1D6}">
      <dsp:nvSpPr>
        <dsp:cNvPr id="0" name=""/>
        <dsp:cNvSpPr/>
      </dsp:nvSpPr>
      <dsp:spPr>
        <a:xfrm>
          <a:off x="748255" y="1615536"/>
          <a:ext cx="6461524" cy="1016375"/>
        </a:xfrm>
        <a:prstGeom prst="roundRect">
          <a:avLst>
            <a:gd name="adj" fmla="val 10000"/>
          </a:avLst>
        </a:prstGeom>
        <a:gradFill rotWithShape="0">
          <a:gsLst>
            <a:gs pos="0">
              <a:schemeClr val="accent5">
                <a:hueOff val="-1102852"/>
                <a:satOff val="-5923"/>
                <a:lumOff val="2026"/>
                <a:alphaOff val="0"/>
                <a:tint val="94000"/>
                <a:satMod val="105000"/>
                <a:lumMod val="102000"/>
              </a:schemeClr>
            </a:gs>
            <a:gs pos="100000">
              <a:schemeClr val="accent5">
                <a:hueOff val="-1102852"/>
                <a:satOff val="-5923"/>
                <a:lumOff val="2026"/>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Students were divided into small groups (N=6) &amp; assigned to rooms to work as a team. </a:t>
          </a:r>
        </a:p>
      </dsp:txBody>
      <dsp:txXfrm>
        <a:off x="778024" y="1645305"/>
        <a:ext cx="6401986" cy="956837"/>
      </dsp:txXfrm>
    </dsp:sp>
    <dsp:sp modelId="{AF2576D8-2C27-344E-A7F4-8566F0171170}">
      <dsp:nvSpPr>
        <dsp:cNvPr id="0" name=""/>
        <dsp:cNvSpPr/>
      </dsp:nvSpPr>
      <dsp:spPr>
        <a:xfrm rot="5400000">
          <a:off x="3767866" y="2660065"/>
          <a:ext cx="422302" cy="506763"/>
        </a:xfrm>
        <a:prstGeom prst="rightArrow">
          <a:avLst>
            <a:gd name="adj1" fmla="val 60000"/>
            <a:gd name="adj2" fmla="val 50000"/>
          </a:avLst>
        </a:prstGeom>
        <a:gradFill rotWithShape="0">
          <a:gsLst>
            <a:gs pos="0">
              <a:schemeClr val="accent5">
                <a:hueOff val="-1654278"/>
                <a:satOff val="-8885"/>
                <a:lumOff val="3039"/>
                <a:alphaOff val="0"/>
                <a:tint val="94000"/>
                <a:satMod val="105000"/>
                <a:lumMod val="102000"/>
              </a:schemeClr>
            </a:gs>
            <a:gs pos="100000">
              <a:schemeClr val="accent5">
                <a:hueOff val="-1654278"/>
                <a:satOff val="-8885"/>
                <a:lumOff val="3039"/>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p>
      </dsp:txBody>
      <dsp:txXfrm rot="-5400000">
        <a:off x="3826989" y="2702296"/>
        <a:ext cx="304057" cy="295611"/>
      </dsp:txXfrm>
    </dsp:sp>
    <dsp:sp modelId="{2CC215BA-C169-7B4E-85A2-C986CAE0A1A3}">
      <dsp:nvSpPr>
        <dsp:cNvPr id="0" name=""/>
        <dsp:cNvSpPr/>
      </dsp:nvSpPr>
      <dsp:spPr>
        <a:xfrm>
          <a:off x="816950" y="3194982"/>
          <a:ext cx="6324135" cy="1174294"/>
        </a:xfrm>
        <a:prstGeom prst="roundRect">
          <a:avLst>
            <a:gd name="adj" fmla="val 10000"/>
          </a:avLst>
        </a:prstGeom>
        <a:gradFill rotWithShape="0">
          <a:gsLst>
            <a:gs pos="0">
              <a:schemeClr val="accent5">
                <a:hueOff val="-2205704"/>
                <a:satOff val="-11847"/>
                <a:lumOff val="4052"/>
                <a:alphaOff val="0"/>
                <a:tint val="94000"/>
                <a:satMod val="105000"/>
                <a:lumMod val="102000"/>
              </a:schemeClr>
            </a:gs>
            <a:gs pos="100000">
              <a:schemeClr val="accent5">
                <a:hueOff val="-2205704"/>
                <a:satOff val="-11847"/>
                <a:lumOff val="4052"/>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Students collaborated weekly in their small to complete tasks for each unit. </a:t>
          </a:r>
        </a:p>
      </dsp:txBody>
      <dsp:txXfrm>
        <a:off x="851344" y="3229376"/>
        <a:ext cx="6255347" cy="1105506"/>
      </dsp:txXfrm>
    </dsp:sp>
    <dsp:sp modelId="{7604BF28-BE91-C143-A7E4-D504CA076213}">
      <dsp:nvSpPr>
        <dsp:cNvPr id="0" name=""/>
        <dsp:cNvSpPr/>
      </dsp:nvSpPr>
      <dsp:spPr>
        <a:xfrm rot="5400000">
          <a:off x="3767866" y="4397430"/>
          <a:ext cx="422302" cy="506763"/>
        </a:xfrm>
        <a:prstGeom prst="rightArrow">
          <a:avLst>
            <a:gd name="adj1" fmla="val 60000"/>
            <a:gd name="adj2" fmla="val 50000"/>
          </a:avLst>
        </a:prstGeom>
        <a:gradFill rotWithShape="0">
          <a:gsLst>
            <a:gs pos="0">
              <a:schemeClr val="accent5">
                <a:hueOff val="-3308557"/>
                <a:satOff val="-17770"/>
                <a:lumOff val="6078"/>
                <a:alphaOff val="0"/>
                <a:tint val="94000"/>
                <a:satMod val="105000"/>
                <a:lumMod val="102000"/>
              </a:schemeClr>
            </a:gs>
            <a:gs pos="100000">
              <a:schemeClr val="accent5">
                <a:hueOff val="-3308557"/>
                <a:satOff val="-17770"/>
                <a:lumOff val="607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p>
      </dsp:txBody>
      <dsp:txXfrm rot="-5400000">
        <a:off x="3826989" y="4439661"/>
        <a:ext cx="304057" cy="295611"/>
      </dsp:txXfrm>
    </dsp:sp>
    <dsp:sp modelId="{3CD03554-F36F-2342-9AF6-C88B5C7A722F}">
      <dsp:nvSpPr>
        <dsp:cNvPr id="0" name=""/>
        <dsp:cNvSpPr/>
      </dsp:nvSpPr>
      <dsp:spPr>
        <a:xfrm>
          <a:off x="844427" y="4932347"/>
          <a:ext cx="6269180" cy="1299904"/>
        </a:xfrm>
        <a:prstGeom prst="roundRect">
          <a:avLst>
            <a:gd name="adj" fmla="val 10000"/>
          </a:avLst>
        </a:prstGeom>
        <a:gradFill rotWithShape="0">
          <a:gsLst>
            <a:gs pos="0">
              <a:schemeClr val="accent5">
                <a:hueOff val="-3308557"/>
                <a:satOff val="-17770"/>
                <a:lumOff val="6078"/>
                <a:alphaOff val="0"/>
                <a:tint val="94000"/>
                <a:satMod val="105000"/>
                <a:lumMod val="102000"/>
              </a:schemeClr>
            </a:gs>
            <a:gs pos="100000">
              <a:schemeClr val="accent5">
                <a:hueOff val="-3308557"/>
                <a:satOff val="-17770"/>
                <a:lumOff val="607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Every third week, they meted synchronously (VW or VC/Zoom).  All sessions were online. </a:t>
          </a:r>
        </a:p>
      </dsp:txBody>
      <dsp:txXfrm>
        <a:off x="882500" y="4970420"/>
        <a:ext cx="6193034" cy="1223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524E5-32F3-0F43-BCAC-FC46CA17ED82}">
      <dsp:nvSpPr>
        <dsp:cNvPr id="0" name=""/>
        <dsp:cNvSpPr/>
      </dsp:nvSpPr>
      <dsp:spPr>
        <a:xfrm>
          <a:off x="8706" y="990179"/>
          <a:ext cx="2602259" cy="15613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First survey </a:t>
          </a:r>
        </a:p>
      </dsp:txBody>
      <dsp:txXfrm>
        <a:off x="54437" y="1035910"/>
        <a:ext cx="2510797" cy="1469893"/>
      </dsp:txXfrm>
    </dsp:sp>
    <dsp:sp modelId="{BED32470-FD35-D046-9B37-EBB95625210D}">
      <dsp:nvSpPr>
        <dsp:cNvPr id="0" name=""/>
        <dsp:cNvSpPr/>
      </dsp:nvSpPr>
      <dsp:spPr>
        <a:xfrm>
          <a:off x="2839964" y="1448176"/>
          <a:ext cx="551679" cy="6453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2839964" y="1577248"/>
        <a:ext cx="386175" cy="387216"/>
      </dsp:txXfrm>
    </dsp:sp>
    <dsp:sp modelId="{A84EE2F2-2010-C14E-B6E8-E58D00676F24}">
      <dsp:nvSpPr>
        <dsp:cNvPr id="0" name=""/>
        <dsp:cNvSpPr/>
      </dsp:nvSpPr>
      <dsp:spPr>
        <a:xfrm>
          <a:off x="3651869" y="990179"/>
          <a:ext cx="2602259" cy="15613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Second Survey</a:t>
          </a:r>
        </a:p>
      </dsp:txBody>
      <dsp:txXfrm>
        <a:off x="3697600" y="1035910"/>
        <a:ext cx="2510797" cy="1469893"/>
      </dsp:txXfrm>
    </dsp:sp>
    <dsp:sp modelId="{7A45B8D7-D944-9349-A789-60A18349E01F}">
      <dsp:nvSpPr>
        <dsp:cNvPr id="0" name=""/>
        <dsp:cNvSpPr/>
      </dsp:nvSpPr>
      <dsp:spPr>
        <a:xfrm>
          <a:off x="6483128" y="1448176"/>
          <a:ext cx="551679" cy="6453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483128" y="1577248"/>
        <a:ext cx="386175" cy="387216"/>
      </dsp:txXfrm>
    </dsp:sp>
    <dsp:sp modelId="{7C46D759-3DDF-1641-A584-58913E7B77C2}">
      <dsp:nvSpPr>
        <dsp:cNvPr id="0" name=""/>
        <dsp:cNvSpPr/>
      </dsp:nvSpPr>
      <dsp:spPr>
        <a:xfrm>
          <a:off x="7295033" y="990179"/>
          <a:ext cx="2602259" cy="15613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Semi-structure  interviews</a:t>
          </a:r>
        </a:p>
      </dsp:txBody>
      <dsp:txXfrm>
        <a:off x="7340764" y="1035910"/>
        <a:ext cx="2510797" cy="14698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4658A-3645-FC42-89B6-0E1DE5E47AC2}">
      <dsp:nvSpPr>
        <dsp:cNvPr id="0" name=""/>
        <dsp:cNvSpPr/>
      </dsp:nvSpPr>
      <dsp:spPr>
        <a:xfrm>
          <a:off x="0" y="18679"/>
          <a:ext cx="9906000" cy="14414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Interviews</a:t>
          </a:r>
          <a:r>
            <a:rPr lang="he-IL" sz="2800" b="0" i="0" kern="1200" dirty="0"/>
            <a:t>- </a:t>
          </a:r>
          <a:r>
            <a:rPr lang="en-US" sz="2800" b="0" i="0" kern="1200" dirty="0"/>
            <a:t>20  semi-structured interviews/ Orthodox Jews, secular Jews, and Muslim Arabs</a:t>
          </a:r>
          <a:br>
            <a:rPr lang="en-US" sz="2800" b="0" i="0" kern="1200" dirty="0"/>
          </a:br>
          <a:endParaRPr lang="en-US" sz="2800" kern="1200" dirty="0"/>
        </a:p>
      </dsp:txBody>
      <dsp:txXfrm>
        <a:off x="70365" y="89044"/>
        <a:ext cx="9765270" cy="13007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0C2D4-6B8C-3644-BE14-8ABFE0624CFF}">
      <dsp:nvSpPr>
        <dsp:cNvPr id="0" name=""/>
        <dsp:cNvSpPr/>
      </dsp:nvSpPr>
      <dsp:spPr>
        <a:xfrm>
          <a:off x="2388" y="650952"/>
          <a:ext cx="4480191" cy="2240095"/>
        </a:xfrm>
        <a:prstGeom prst="rect">
          <a:avLst/>
        </a:prstGeom>
        <a:gradFill rotWithShape="0">
          <a:gsLst>
            <a:gs pos="0">
              <a:schemeClr val="accent1">
                <a:hueOff val="0"/>
                <a:satOff val="0"/>
                <a:lumOff val="0"/>
                <a:alphaOff val="0"/>
                <a:tint val="58000"/>
                <a:satMod val="108000"/>
                <a:lumMod val="110000"/>
              </a:schemeClr>
            </a:gs>
            <a:gs pos="100000">
              <a:schemeClr val="accent1">
                <a:hueOff val="0"/>
                <a:satOff val="0"/>
                <a:lumOff val="0"/>
                <a:alphaOff val="0"/>
                <a:tint val="81000"/>
                <a:satMod val="109000"/>
                <a:lumMod val="105000"/>
              </a:schemeClr>
            </a:gs>
          </a:gsLst>
          <a:lin ang="504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l" defTabSz="1155700">
            <a:lnSpc>
              <a:spcPct val="90000"/>
            </a:lnSpc>
            <a:spcBef>
              <a:spcPct val="0"/>
            </a:spcBef>
            <a:spcAft>
              <a:spcPct val="35000"/>
            </a:spcAft>
            <a:buNone/>
          </a:pPr>
          <a:r>
            <a:rPr lang="en-US" sz="2600" b="0" i="0" kern="1200" dirty="0"/>
            <a:t>Those who used the VW in the course reported a more immersive experience, which enabled them to interact with others in real-time and work together in a virtual environment.</a:t>
          </a:r>
          <a:endParaRPr lang="en-US" sz="2600" kern="1200" dirty="0"/>
        </a:p>
      </dsp:txBody>
      <dsp:txXfrm>
        <a:off x="2388" y="650952"/>
        <a:ext cx="4480191" cy="2240095"/>
      </dsp:txXfrm>
    </dsp:sp>
    <dsp:sp modelId="{C078D82D-8DD5-AB4F-83EF-9EB374256BE5}">
      <dsp:nvSpPr>
        <dsp:cNvPr id="0" name=""/>
        <dsp:cNvSpPr/>
      </dsp:nvSpPr>
      <dsp:spPr>
        <a:xfrm>
          <a:off x="5423420" y="650952"/>
          <a:ext cx="4480191" cy="2240095"/>
        </a:xfrm>
        <a:prstGeom prst="rect">
          <a:avLst/>
        </a:prstGeom>
        <a:gradFill rotWithShape="0">
          <a:gsLst>
            <a:gs pos="0">
              <a:schemeClr val="accent1">
                <a:hueOff val="0"/>
                <a:satOff val="0"/>
                <a:lumOff val="0"/>
                <a:alphaOff val="0"/>
                <a:tint val="58000"/>
                <a:satMod val="108000"/>
                <a:lumMod val="110000"/>
              </a:schemeClr>
            </a:gs>
            <a:gs pos="100000">
              <a:schemeClr val="accent1">
                <a:hueOff val="0"/>
                <a:satOff val="0"/>
                <a:lumOff val="0"/>
                <a:alphaOff val="0"/>
                <a:tint val="81000"/>
                <a:satMod val="109000"/>
                <a:lumMod val="105000"/>
              </a:schemeClr>
            </a:gs>
          </a:gsLst>
          <a:lin ang="504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l" defTabSz="1155700">
            <a:lnSpc>
              <a:spcPct val="90000"/>
            </a:lnSpc>
            <a:spcBef>
              <a:spcPct val="0"/>
            </a:spcBef>
            <a:spcAft>
              <a:spcPct val="35000"/>
            </a:spcAft>
            <a:buNone/>
          </a:pPr>
          <a:r>
            <a:rPr lang="en-US" sz="2600" b="0" i="0" kern="1200" dirty="0"/>
            <a:t>Some participants faced challenges in navigating their avatars and dealing with technical issues such as slow internet speeds, which affected their experience with the VW.</a:t>
          </a:r>
          <a:endParaRPr lang="en-US" sz="2600" kern="1200" dirty="0"/>
        </a:p>
      </dsp:txBody>
      <dsp:txXfrm>
        <a:off x="5423420" y="650952"/>
        <a:ext cx="4480191" cy="22400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EDD75-7403-E947-BE1A-0918038A2416}">
      <dsp:nvSpPr>
        <dsp:cNvPr id="0" name=""/>
        <dsp:cNvSpPr/>
      </dsp:nvSpPr>
      <dsp:spPr>
        <a:xfrm rot="5400000">
          <a:off x="3383681" y="-3382203"/>
          <a:ext cx="1731697" cy="8499061"/>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b="0" i="0" kern="1200" dirty="0"/>
            <a:t>Results</a:t>
          </a:r>
          <a:endParaRPr lang="en-US" sz="6500" kern="1200" dirty="0"/>
        </a:p>
      </dsp:txBody>
      <dsp:txXfrm rot="-5400000">
        <a:off x="-1" y="1479"/>
        <a:ext cx="8499061" cy="1731697"/>
      </dsp:txXfrm>
    </dsp:sp>
    <dsp:sp modelId="{23D9CB53-568B-684D-961C-E431EA3CB05D}">
      <dsp:nvSpPr>
        <dsp:cNvPr id="0" name=""/>
        <dsp:cNvSpPr/>
      </dsp:nvSpPr>
      <dsp:spPr>
        <a:xfrm rot="5400000">
          <a:off x="7663557" y="743763"/>
          <a:ext cx="1123369" cy="553086"/>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0C2F9-F2DC-6D44-862B-C260530BC3FD}">
      <dsp:nvSpPr>
        <dsp:cNvPr id="0" name=""/>
        <dsp:cNvSpPr/>
      </dsp:nvSpPr>
      <dsp:spPr>
        <a:xfrm>
          <a:off x="0" y="72936"/>
          <a:ext cx="9906000" cy="219594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dirty="0"/>
            <a:t>Participants who viewed simulations via Zoom during the course found it easier to use but felt that the lack of visual cues and inability to physically interact with other team members in real-time limited the simulation's realism. </a:t>
          </a:r>
          <a:endParaRPr lang="en-US" sz="2800" kern="1200" dirty="0"/>
        </a:p>
      </dsp:txBody>
      <dsp:txXfrm>
        <a:off x="107197" y="180133"/>
        <a:ext cx="9691606" cy="1981549"/>
      </dsp:txXfrm>
    </dsp:sp>
    <dsp:sp modelId="{E021D5FD-F57E-E84F-8A49-AFD0367CC0A1}">
      <dsp:nvSpPr>
        <dsp:cNvPr id="0" name=""/>
        <dsp:cNvSpPr/>
      </dsp:nvSpPr>
      <dsp:spPr>
        <a:xfrm>
          <a:off x="0" y="2349520"/>
          <a:ext cx="9906000" cy="219594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i="0" kern="1200"/>
            <a:t>Both virtual world and Zoom platforms have the potential to promote cross-cultural understanding and enhance cultural competence among individuals from diverse cultural backgrounds. However, the virtual world platform provided a more immersive experience, while Zoom was more straightforward to use.</a:t>
          </a:r>
          <a:endParaRPr lang="en-US" sz="2800" kern="1200"/>
        </a:p>
      </dsp:txBody>
      <dsp:txXfrm>
        <a:off x="107197" y="2456717"/>
        <a:ext cx="9691606" cy="198154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4E90E-709D-41C0-A70E-C79ADF43DF4D}" type="datetimeFigureOut">
              <a:rPr lang="en-US" smtClean="0"/>
              <a:t>6/18/23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E703E-5040-4318-AEFC-63E060DD88E5}" type="slidenum">
              <a:rPr lang="en-US" smtClean="0"/>
              <a:t>‹#›</a:t>
            </a:fld>
            <a:endParaRPr lang="en-US"/>
          </a:p>
        </p:txBody>
      </p:sp>
    </p:spTree>
    <p:extLst>
      <p:ext uri="{BB962C8B-B14F-4D97-AF65-F5344CB8AC3E}">
        <p14:creationId xmlns:p14="http://schemas.microsoft.com/office/powerpoint/2010/main" val="12497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d141ca9ca8_0_4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1d141ca9ca8_0_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These objectives are depicted in Figure 1 as the relative effect of two kinds of Synchronous Technology – VW on the one hand and Virtual Communication through Zoom (VC-Zoom) on the other, on CC. CC is assessed by an adaptation of Deardorff’s (2006) defining statements to the Israeli context. Collaborative learning mediates the effect of Synchronous Technology (VW/VC) on Cultural Competence. Participation level and Technology level are depicted as moderators in the relationship between VW/VC and CC</a:t>
            </a:r>
            <a:r>
              <a:rPr lang="en-JP" sz="1800" dirty="0">
                <a:effectLst/>
              </a:rPr>
              <a:t> </a:t>
            </a:r>
            <a:endParaRPr lang="en-JP" sz="1800" dirty="0"/>
          </a:p>
          <a:p>
            <a:pPr marL="0" algn="l" defTabSz="914400" rtl="0" eaLnBrk="1" latinLnBrk="0" hangingPunct="1"/>
            <a:endParaRPr lang="en-J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8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200" dirty="0"/>
              <a:t>- חלק 4</a:t>
            </a:r>
            <a:r>
              <a:rPr lang="en-US" sz="1200" dirty="0"/>
              <a:t>Thus, the VW and VC/Zoom courses differ only for the 8 synchronous sessions. </a:t>
            </a:r>
            <a:endParaRPr lang="en-US" dirty="0"/>
          </a:p>
          <a:p>
            <a:endParaRPr lang="en-JP"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55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Font typeface="Arial" panose="020B0604020202020204" pitchFamily="34" charset="0"/>
              <a:buChar char="●"/>
            </a:pPr>
            <a:r>
              <a:rPr lang="en-US" sz="1800" u="none" strike="noStrike" dirty="0">
                <a:effectLst/>
                <a:latin typeface="Times New Roman" panose="02020603050405020304" pitchFamily="18" charset="0"/>
                <a:ea typeface="Times New Roman" panose="02020603050405020304" pitchFamily="18" charset="0"/>
              </a:rPr>
              <a:t>Cultural competence questionnaire (15 items). Adapted version of Deardorff's (2006) CC definitions, administered three times (see Timeline of activities).</a:t>
            </a:r>
            <a:endParaRPr lang="en-JP" sz="1800" u="none" strike="noStrike"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1800" u="none" strike="noStrike" dirty="0">
                <a:effectLst/>
                <a:latin typeface="Times New Roman" panose="02020603050405020304" pitchFamily="18" charset="0"/>
                <a:ea typeface="Times New Roman" panose="02020603050405020304" pitchFamily="18" charset="0"/>
              </a:rPr>
              <a:t>Collaboration questionnaire (12 items) used in Magen and </a:t>
            </a:r>
            <a:r>
              <a:rPr lang="en-US" sz="1800" u="none" strike="noStrike" dirty="0" err="1">
                <a:effectLst/>
                <a:latin typeface="Times New Roman" panose="02020603050405020304" pitchFamily="18" charset="0"/>
                <a:ea typeface="Times New Roman" panose="02020603050405020304" pitchFamily="18" charset="0"/>
              </a:rPr>
              <a:t>Shonfeld</a:t>
            </a:r>
            <a:r>
              <a:rPr lang="en-US" sz="1800" u="none" strike="noStrike" dirty="0">
                <a:effectLst/>
                <a:latin typeface="Times New Roman" panose="02020603050405020304" pitchFamily="18" charset="0"/>
                <a:ea typeface="Times New Roman" panose="02020603050405020304" pitchFamily="18" charset="0"/>
              </a:rPr>
              <a:t> (2018)</a:t>
            </a:r>
            <a:endParaRPr lang="en-JP" sz="1800" u="none" strike="noStrike"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1800" u="none" strike="noStrike" dirty="0">
                <a:effectLst/>
                <a:latin typeface="Times New Roman" panose="02020603050405020304" pitchFamily="18" charset="0"/>
                <a:ea typeface="Times New Roman" panose="02020603050405020304" pitchFamily="18" charset="0"/>
              </a:rPr>
              <a:t>Technology level questionnaire (18 items Goldstein's (2017) technology questionnaire </a:t>
            </a:r>
            <a:endParaRPr lang="en-JP" sz="1800" u="none" strike="noStrike"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1800" u="none" strike="noStrike" dirty="0">
                <a:effectLst/>
                <a:latin typeface="Times New Roman" panose="02020603050405020304" pitchFamily="18" charset="0"/>
                <a:ea typeface="Times New Roman" panose="02020603050405020304" pitchFamily="18" charset="0"/>
              </a:rPr>
              <a:t>Participation level collected from the site analytics (Moodle, Zoom and VW) </a:t>
            </a:r>
            <a:endParaRPr lang="en-JP" sz="1800" u="none" strike="noStrike"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US" sz="1800" u="none" strike="noStrike" dirty="0">
                <a:effectLst/>
                <a:latin typeface="Times New Roman" panose="02020603050405020304" pitchFamily="18" charset="0"/>
                <a:ea typeface="Times New Roman" panose="02020603050405020304" pitchFamily="18" charset="0"/>
              </a:rPr>
              <a:t>Semi-structured interviews with 20 students (N=20, 5 students from each cultural background) will be conducted at the end of Stage 3 in order to attain deeper understanding of the VW effect.  </a:t>
            </a:r>
            <a:endParaRPr lang="en-JP" sz="1800" u="none" strike="noStrike" dirty="0">
              <a:effectLst/>
              <a:latin typeface="Times New Roman" panose="02020603050405020304" pitchFamily="18" charset="0"/>
              <a:ea typeface="Times New Roman" panose="02020603050405020304" pitchFamily="18" charset="0"/>
            </a:endParaRPr>
          </a:p>
          <a:p>
            <a:endParaRPr lang="en-JP" dirty="0"/>
          </a:p>
        </p:txBody>
      </p:sp>
      <p:sp>
        <p:nvSpPr>
          <p:cNvPr id="4" name="Slide Number Placeholder 3"/>
          <p:cNvSpPr>
            <a:spLocks noGrp="1"/>
          </p:cNvSpPr>
          <p:nvPr>
            <p:ph type="sldNum" sz="quarter" idx="5"/>
          </p:nvPr>
        </p:nvSpPr>
        <p:spPr/>
        <p:txBody>
          <a:bodyPr/>
          <a:lstStyle/>
          <a:p>
            <a:fld id="{939E703E-5040-4318-AEFC-63E060DD88E5}" type="slidenum">
              <a:rPr lang="en-US" smtClean="0"/>
              <a:t>10</a:t>
            </a:fld>
            <a:endParaRPr lang="en-US"/>
          </a:p>
        </p:txBody>
      </p:sp>
    </p:spTree>
    <p:extLst>
      <p:ext uri="{BB962C8B-B14F-4D97-AF65-F5344CB8AC3E}">
        <p14:creationId xmlns:p14="http://schemas.microsoft.com/office/powerpoint/2010/main" val="401772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166cbbb1a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166cbbb1a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d141ca9ca8_0_3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d141ca9ca8_0_3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d141ca9ca8_0_3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d141ca9ca8_0_3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6/18/23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961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23454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81072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95796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8417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60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4338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0747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24003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620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69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467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94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909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160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6/18/23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0758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788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639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6/18/23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9016894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757m5mX6iGo?feature=oembed" TargetMode="Externa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5920" y="819290"/>
            <a:ext cx="9099255" cy="2537251"/>
          </a:xfrm>
        </p:spPr>
        <p:txBody>
          <a:bodyPr anchor="ctr">
            <a:normAutofit/>
          </a:bodyPr>
          <a:lstStyle/>
          <a:p>
            <a:pPr algn="ctr"/>
            <a:r>
              <a:rPr lang="he-IL"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השפעתו של העולם הווירטואלי על כשירות תרבותית: ניתוח פעילויות של סטודנטים ערבים ויהודים במסגרת קורס מקוון </a:t>
            </a:r>
            <a:r>
              <a:rPr lang="he-IL" sz="40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בינמכללתי</a:t>
            </a:r>
            <a:endPar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type="subTitle" idx="1"/>
          </p:nvPr>
        </p:nvSpPr>
        <p:spPr>
          <a:xfrm>
            <a:off x="1557071" y="5333999"/>
            <a:ext cx="9099255" cy="1509001"/>
          </a:xfrm>
        </p:spPr>
        <p:txBody>
          <a:bodyPr>
            <a:normAutofit fontScale="47500" lnSpcReduction="20000"/>
          </a:bodyPr>
          <a:lstStyle/>
          <a:p>
            <a:pPr algn="ctr"/>
            <a:r>
              <a:rPr lang="he-IL" sz="3300" b="0" i="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מירי </a:t>
            </a:r>
            <a:r>
              <a:rPr lang="he-IL" sz="3300" b="0" i="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שינפלד</a:t>
            </a:r>
            <a:endParaRPr lang="en-US" sz="33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he-IL" sz="33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שירי </a:t>
            </a:r>
            <a:r>
              <a:rPr lang="he-IL" sz="33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ליבר</a:t>
            </a:r>
            <a:r>
              <a:rPr lang="he-IL" sz="33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-מילוא</a:t>
            </a:r>
            <a:endParaRPr lang="en-US" sz="33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he-IL" sz="2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הקרן הלאומית למדע</a:t>
            </a:r>
            <a:endParaRPr lang="en-US" sz="2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he-IL" sz="43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כנס מיטל 2023</a:t>
            </a:r>
            <a:endParaRPr sz="43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Picture 9" descr="A picture containing grass, sky, bedclothes&#10;&#10;Description automatically generated">
            <a:extLst>
              <a:ext uri="{FF2B5EF4-FFF2-40B4-BE49-F238E27FC236}">
                <a16:creationId xmlns:a16="http://schemas.microsoft.com/office/drawing/2014/main" id="{F7A319E8-8DDE-4125-8CE4-E560F5F60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924" y="3627147"/>
            <a:ext cx="2316027" cy="1615237"/>
          </a:xfrm>
          <a:prstGeom prst="rect">
            <a:avLst/>
          </a:prstGeom>
        </p:spPr>
      </p:pic>
    </p:spTree>
    <p:extLst>
      <p:ext uri="{BB962C8B-B14F-4D97-AF65-F5344CB8AC3E}">
        <p14:creationId xmlns:p14="http://schemas.microsoft.com/office/powerpoint/2010/main" val="9828876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A4D6-7A22-4E5A-8625-1B3CE81AE0CD}"/>
              </a:ext>
            </a:extLst>
          </p:cNvPr>
          <p:cNvSpPr>
            <a:spLocks noGrp="1"/>
          </p:cNvSpPr>
          <p:nvPr>
            <p:ph type="title"/>
          </p:nvPr>
        </p:nvSpPr>
        <p:spPr/>
        <p:txBody>
          <a:bodyPr>
            <a:normAutofit/>
          </a:bodyPr>
          <a:lstStyle/>
          <a:p>
            <a:r>
              <a:rPr lang="en-US" sz="5400" dirty="0">
                <a:solidFill>
                  <a:prstClr val="white"/>
                </a:solidFill>
                <a:effectLst>
                  <a:outerShdw blurRad="38100" dist="38100" dir="2700000" algn="tl">
                    <a:srgbClr val="000000">
                      <a:alpha val="43137"/>
                    </a:srgbClr>
                  </a:outerShdw>
                </a:effectLst>
                <a:latin typeface="Tw Cen MT" panose="020B0602020104020603"/>
                <a:ea typeface="+mn-ea"/>
                <a:cs typeface="+mn-cs"/>
              </a:rPr>
              <a:t>Data collection </a:t>
            </a:r>
            <a:endParaRPr lang="en-JP" sz="5400" dirty="0">
              <a:solidFill>
                <a:prstClr val="white"/>
              </a:solidFill>
              <a:effectLst>
                <a:outerShdw blurRad="38100" dist="38100" dir="2700000" algn="tl">
                  <a:srgbClr val="000000">
                    <a:alpha val="43137"/>
                  </a:srgbClr>
                </a:outerShdw>
              </a:effectLst>
              <a:latin typeface="Tw Cen MT" panose="020B0602020104020603"/>
              <a:ea typeface="+mn-ea"/>
              <a:cs typeface="+mn-cs"/>
            </a:endParaRPr>
          </a:p>
        </p:txBody>
      </p:sp>
      <p:graphicFrame>
        <p:nvGraphicFramePr>
          <p:cNvPr id="7" name="Content Placeholder 4">
            <a:extLst>
              <a:ext uri="{FF2B5EF4-FFF2-40B4-BE49-F238E27FC236}">
                <a16:creationId xmlns:a16="http://schemas.microsoft.com/office/drawing/2014/main" id="{9A9F4817-B0EA-8EA6-2198-2826B3783F35}"/>
              </a:ext>
            </a:extLst>
          </p:cNvPr>
          <p:cNvGraphicFramePr>
            <a:graphicFrameLocks noGrp="1"/>
          </p:cNvGraphicFramePr>
          <p:nvPr>
            <p:ph idx="1"/>
            <p:extLst>
              <p:ext uri="{D42A27DB-BD31-4B8C-83A1-F6EECF244321}">
                <p14:modId xmlns:p14="http://schemas.microsoft.com/office/powerpoint/2010/main" val="2997318721"/>
              </p:ext>
            </p:extLst>
          </p:nvPr>
        </p:nvGraphicFramePr>
        <p:xfrm>
          <a:off x="1141412" y="2249487"/>
          <a:ext cx="9905999" cy="3541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397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E648F-D27C-612F-5949-F0FAAF7FE31D}"/>
              </a:ext>
            </a:extLst>
          </p:cNvPr>
          <p:cNvPicPr>
            <a:picLocks noChangeAspect="1"/>
          </p:cNvPicPr>
          <p:nvPr/>
        </p:nvPicPr>
        <p:blipFill rotWithShape="1">
          <a:blip r:embed="rId2"/>
          <a:srcRect l="7888" r="4556"/>
          <a:stretch/>
        </p:blipFill>
        <p:spPr>
          <a:xfrm>
            <a:off x="20" y="10"/>
            <a:ext cx="12191980" cy="6857990"/>
          </a:xfrm>
          <a:prstGeom prst="rect">
            <a:avLst/>
          </a:prstGeom>
        </p:spPr>
      </p:pic>
    </p:spTree>
    <p:extLst>
      <p:ext uri="{BB962C8B-B14F-4D97-AF65-F5344CB8AC3E}">
        <p14:creationId xmlns:p14="http://schemas.microsoft.com/office/powerpoint/2010/main" val="3521872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DEB62-D2F2-0CD5-DC6E-0779F8E96A6E}"/>
              </a:ext>
            </a:extLst>
          </p:cNvPr>
          <p:cNvPicPr>
            <a:picLocks noChangeAspect="1"/>
          </p:cNvPicPr>
          <p:nvPr/>
        </p:nvPicPr>
        <p:blipFill rotWithShape="1">
          <a:blip r:embed="rId2"/>
          <a:srcRect l="13333" r="-1" b="-1"/>
          <a:stretch/>
        </p:blipFill>
        <p:spPr>
          <a:xfrm>
            <a:off x="20" y="10"/>
            <a:ext cx="12191980" cy="6857990"/>
          </a:xfrm>
          <a:prstGeom prst="rect">
            <a:avLst/>
          </a:prstGeom>
        </p:spPr>
      </p:pic>
    </p:spTree>
    <p:extLst>
      <p:ext uri="{BB962C8B-B14F-4D97-AF65-F5344CB8AC3E}">
        <p14:creationId xmlns:p14="http://schemas.microsoft.com/office/powerpoint/2010/main" val="162937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34A39-3E10-C0DF-BA5B-8AD46E1E0781}"/>
              </a:ext>
            </a:extLst>
          </p:cNvPr>
          <p:cNvPicPr>
            <a:picLocks noChangeAspect="1"/>
          </p:cNvPicPr>
          <p:nvPr/>
        </p:nvPicPr>
        <p:blipFill rotWithShape="1">
          <a:blip r:embed="rId2"/>
          <a:srcRect t="3433"/>
          <a:stretch/>
        </p:blipFill>
        <p:spPr>
          <a:xfrm>
            <a:off x="20" y="10"/>
            <a:ext cx="12191980" cy="6857990"/>
          </a:xfrm>
          <a:prstGeom prst="rect">
            <a:avLst/>
          </a:prstGeom>
        </p:spPr>
      </p:pic>
    </p:spTree>
    <p:extLst>
      <p:ext uri="{BB962C8B-B14F-4D97-AF65-F5344CB8AC3E}">
        <p14:creationId xmlns:p14="http://schemas.microsoft.com/office/powerpoint/2010/main" val="1349207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05C1F-7737-7404-0763-0751DB2A5375}"/>
              </a:ext>
            </a:extLst>
          </p:cNvPr>
          <p:cNvPicPr>
            <a:picLocks noChangeAspect="1"/>
          </p:cNvPicPr>
          <p:nvPr/>
        </p:nvPicPr>
        <p:blipFill rotWithShape="1">
          <a:blip r:embed="rId2"/>
          <a:srcRect l="10222" r="-1" b="-1"/>
          <a:stretch/>
        </p:blipFill>
        <p:spPr>
          <a:xfrm>
            <a:off x="20" y="10"/>
            <a:ext cx="12191980" cy="6857990"/>
          </a:xfrm>
          <a:prstGeom prst="rect">
            <a:avLst/>
          </a:prstGeom>
        </p:spPr>
      </p:pic>
    </p:spTree>
    <p:extLst>
      <p:ext uri="{BB962C8B-B14F-4D97-AF65-F5344CB8AC3E}">
        <p14:creationId xmlns:p14="http://schemas.microsoft.com/office/powerpoint/2010/main" val="1253332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2C37-F1D1-F079-CD89-EB2C746A881A}"/>
              </a:ext>
            </a:extLst>
          </p:cNvPr>
          <p:cNvSpPr>
            <a:spLocks noGrp="1"/>
          </p:cNvSpPr>
          <p:nvPr>
            <p:ph type="title" idx="4294967295"/>
          </p:nvPr>
        </p:nvSpPr>
        <p:spPr>
          <a:xfrm>
            <a:off x="0" y="592667"/>
            <a:ext cx="11362267" cy="764117"/>
          </a:xfrm>
        </p:spPr>
        <p:txBody>
          <a:bodyPr>
            <a:normAutofit/>
          </a:bodyPr>
          <a:lstStyle/>
          <a:p>
            <a:r>
              <a:rPr lang="en" dirty="0"/>
              <a:t>Simulation in the Bus</a:t>
            </a:r>
            <a:endParaRPr lang="en-US" dirty="0"/>
          </a:p>
        </p:txBody>
      </p:sp>
      <p:pic>
        <p:nvPicPr>
          <p:cNvPr id="5" name="Picture 4" descr="A picture containing indoor&#10;&#10;Description automatically generated">
            <a:extLst>
              <a:ext uri="{FF2B5EF4-FFF2-40B4-BE49-F238E27FC236}">
                <a16:creationId xmlns:a16="http://schemas.microsoft.com/office/drawing/2014/main" id="{7DD6345B-D2A5-202A-D66C-233AC9317954}"/>
              </a:ext>
            </a:extLst>
          </p:cNvPr>
          <p:cNvPicPr>
            <a:picLocks noChangeAspect="1"/>
          </p:cNvPicPr>
          <p:nvPr/>
        </p:nvPicPr>
        <p:blipFill>
          <a:blip r:embed="rId2"/>
          <a:stretch>
            <a:fillRect/>
          </a:stretch>
        </p:blipFill>
        <p:spPr>
          <a:xfrm>
            <a:off x="453787" y="1855139"/>
            <a:ext cx="4368827" cy="500286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1B6C9EE-EF38-74EE-15DF-E52204A4DAEE}"/>
              </a:ext>
            </a:extLst>
          </p:cNvPr>
          <p:cNvPicPr>
            <a:picLocks noChangeAspect="1"/>
          </p:cNvPicPr>
          <p:nvPr/>
        </p:nvPicPr>
        <p:blipFill>
          <a:blip r:embed="rId3"/>
          <a:stretch>
            <a:fillRect/>
          </a:stretch>
        </p:blipFill>
        <p:spPr>
          <a:xfrm>
            <a:off x="4708389" y="1855139"/>
            <a:ext cx="3595719" cy="5002863"/>
          </a:xfrm>
          <a:prstGeom prst="rect">
            <a:avLst/>
          </a:prstGeom>
        </p:spPr>
      </p:pic>
      <p:pic>
        <p:nvPicPr>
          <p:cNvPr id="9" name="Picture 8" descr="A picture containing text, floor&#10;&#10;Description automatically generated">
            <a:extLst>
              <a:ext uri="{FF2B5EF4-FFF2-40B4-BE49-F238E27FC236}">
                <a16:creationId xmlns:a16="http://schemas.microsoft.com/office/drawing/2014/main" id="{EA7D98B3-8CE7-B4D0-403A-A1E069E1A5F0}"/>
              </a:ext>
            </a:extLst>
          </p:cNvPr>
          <p:cNvPicPr>
            <a:picLocks noChangeAspect="1"/>
          </p:cNvPicPr>
          <p:nvPr/>
        </p:nvPicPr>
        <p:blipFill>
          <a:blip r:embed="rId4"/>
          <a:stretch>
            <a:fillRect/>
          </a:stretch>
        </p:blipFill>
        <p:spPr>
          <a:xfrm>
            <a:off x="5142547" y="65164"/>
            <a:ext cx="4362855" cy="1471469"/>
          </a:xfrm>
          <a:prstGeom prst="rect">
            <a:avLst/>
          </a:prstGeom>
        </p:spPr>
      </p:pic>
      <p:pic>
        <p:nvPicPr>
          <p:cNvPr id="11" name="Picture 10" descr="A picture containing indoor, worktable, table&#10;&#10;Description automatically generated">
            <a:extLst>
              <a:ext uri="{FF2B5EF4-FFF2-40B4-BE49-F238E27FC236}">
                <a16:creationId xmlns:a16="http://schemas.microsoft.com/office/drawing/2014/main" id="{7D826156-47C8-5547-07E0-302EAC519263}"/>
              </a:ext>
            </a:extLst>
          </p:cNvPr>
          <p:cNvPicPr>
            <a:picLocks noChangeAspect="1"/>
          </p:cNvPicPr>
          <p:nvPr/>
        </p:nvPicPr>
        <p:blipFill>
          <a:blip r:embed="rId5"/>
          <a:stretch>
            <a:fillRect/>
          </a:stretch>
        </p:blipFill>
        <p:spPr>
          <a:xfrm>
            <a:off x="8304107" y="1855139"/>
            <a:ext cx="4119135" cy="5007095"/>
          </a:xfrm>
          <a:prstGeom prst="rect">
            <a:avLst/>
          </a:prstGeom>
        </p:spPr>
      </p:pic>
    </p:spTree>
    <p:extLst>
      <p:ext uri="{BB962C8B-B14F-4D97-AF65-F5344CB8AC3E}">
        <p14:creationId xmlns:p14="http://schemas.microsoft.com/office/powerpoint/2010/main" val="416025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endParaRPr/>
          </a:p>
        </p:txBody>
      </p:sp>
      <p:sp>
        <p:nvSpPr>
          <p:cNvPr id="445" name="Google Shape;445;p4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dirty="0"/>
          </a:p>
        </p:txBody>
      </p:sp>
      <p:pic>
        <p:nvPicPr>
          <p:cNvPr id="446" name="Google Shape;446;p49"/>
          <p:cNvPicPr preferRelativeResize="0"/>
          <p:nvPr/>
        </p:nvPicPr>
        <p:blipFill>
          <a:blip r:embed="rId3">
            <a:alphaModFix/>
          </a:blip>
          <a:stretch>
            <a:fillRect/>
          </a:stretch>
        </p:blipFill>
        <p:spPr>
          <a:xfrm>
            <a:off x="108374" y="1"/>
            <a:ext cx="5558116" cy="7109012"/>
          </a:xfrm>
          <a:prstGeom prst="rect">
            <a:avLst/>
          </a:prstGeom>
          <a:noFill/>
          <a:ln>
            <a:noFill/>
          </a:ln>
        </p:spPr>
      </p:pic>
      <p:pic>
        <p:nvPicPr>
          <p:cNvPr id="447" name="Google Shape;447;p49"/>
          <p:cNvPicPr preferRelativeResize="0"/>
          <p:nvPr/>
        </p:nvPicPr>
        <p:blipFill>
          <a:blip r:embed="rId4">
            <a:alphaModFix/>
          </a:blip>
          <a:stretch>
            <a:fillRect/>
          </a:stretch>
        </p:blipFill>
        <p:spPr>
          <a:xfrm>
            <a:off x="5214234" y="1"/>
            <a:ext cx="6977767" cy="71090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erson&#10;&#10;Description automatically generated">
            <a:extLst>
              <a:ext uri="{FF2B5EF4-FFF2-40B4-BE49-F238E27FC236}">
                <a16:creationId xmlns:a16="http://schemas.microsoft.com/office/drawing/2014/main" id="{844BAFE9-09FA-D432-433D-6120A8C65732}"/>
              </a:ext>
            </a:extLst>
          </p:cNvPr>
          <p:cNvPicPr>
            <a:picLocks noChangeAspect="1"/>
          </p:cNvPicPr>
          <p:nvPr/>
        </p:nvPicPr>
        <p:blipFill>
          <a:blip r:embed="rId2"/>
          <a:stretch>
            <a:fillRect/>
          </a:stretch>
        </p:blipFill>
        <p:spPr>
          <a:xfrm>
            <a:off x="155389" y="1"/>
            <a:ext cx="12036612" cy="6857999"/>
          </a:xfrm>
          <a:prstGeom prst="rect">
            <a:avLst/>
          </a:prstGeom>
        </p:spPr>
      </p:pic>
    </p:spTree>
    <p:extLst>
      <p:ext uri="{BB962C8B-B14F-4D97-AF65-F5344CB8AC3E}">
        <p14:creationId xmlns:p14="http://schemas.microsoft.com/office/powerpoint/2010/main" val="3358181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Online Media 4" descr="dugma">
            <a:hlinkClick r:id="" action="ppaction://media"/>
            <a:extLst>
              <a:ext uri="{FF2B5EF4-FFF2-40B4-BE49-F238E27FC236}">
                <a16:creationId xmlns:a16="http://schemas.microsoft.com/office/drawing/2014/main" id="{04BDAC81-2D55-A610-2B68-FED6479809C0}"/>
              </a:ext>
            </a:extLst>
          </p:cNvPr>
          <p:cNvPicPr>
            <a:picLocks noGrp="1" noRot="1" noChangeAspect="1"/>
          </p:cNvPicPr>
          <p:nvPr>
            <p:ph idx="1"/>
            <a:videoFile r:link="rId1"/>
          </p:nvPr>
        </p:nvPicPr>
        <p:blipFill>
          <a:blip r:embed="rId3"/>
          <a:stretch>
            <a:fillRect/>
          </a:stretch>
        </p:blipFill>
        <p:spPr>
          <a:xfrm>
            <a:off x="1165225" y="655638"/>
            <a:ext cx="9861550" cy="5546725"/>
          </a:xfrm>
          <a:prstGeom prst="rect">
            <a:avLst/>
          </a:prstGeom>
        </p:spPr>
      </p:pic>
    </p:spTree>
    <p:extLst>
      <p:ext uri="{BB962C8B-B14F-4D97-AF65-F5344CB8AC3E}">
        <p14:creationId xmlns:p14="http://schemas.microsoft.com/office/powerpoint/2010/main" val="21135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47D4F68-1FE6-C29B-49EF-7EC82B68B246}"/>
              </a:ext>
            </a:extLst>
          </p:cNvPr>
          <p:cNvGraphicFramePr/>
          <p:nvPr/>
        </p:nvGraphicFramePr>
        <p:xfrm>
          <a:off x="1141413" y="618519"/>
          <a:ext cx="9906000" cy="147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EF24934B-53E3-8562-D70B-1F12A3A61908}"/>
              </a:ext>
            </a:extLst>
          </p:cNvPr>
          <p:cNvGraphicFramePr/>
          <p:nvPr/>
        </p:nvGraphicFramePr>
        <p:xfrm>
          <a:off x="1141412" y="2249487"/>
          <a:ext cx="9906000" cy="354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7920" y="257468"/>
            <a:ext cx="10374020" cy="2887175"/>
          </a:xfrm>
        </p:spPr>
        <p:txBody>
          <a:bodyPr>
            <a:normAutofit fontScale="90000"/>
          </a:bodyPr>
          <a:lstStyle/>
          <a:p>
            <a:r>
              <a:rPr lang="en-US" sz="6000" dirty="0">
                <a:solidFill>
                  <a:srgbClr val="FFFFFF"/>
                </a:solidFill>
                <a:effectLst>
                  <a:outerShdw blurRad="38100" dist="38100" dir="2700000" algn="tl">
                    <a:srgbClr val="000000">
                      <a:alpha val="43137"/>
                    </a:srgbClr>
                  </a:outerShdw>
                </a:effectLst>
              </a:rPr>
              <a:t>Online collaborative learning &amp; Cultural Competence</a:t>
            </a:r>
            <a:br>
              <a:rPr lang="en-US" sz="6000" dirty="0">
                <a:solidFill>
                  <a:srgbClr val="FFFFFF"/>
                </a:solidFill>
                <a:effectLst>
                  <a:outerShdw blurRad="38100" dist="38100" dir="2700000" algn="tl">
                    <a:srgbClr val="000000">
                      <a:alpha val="43137"/>
                    </a:srgbClr>
                  </a:outerShdw>
                </a:effectLst>
              </a:rPr>
            </a:br>
            <a:endParaRPr lang="en-US"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77920" y="1767961"/>
            <a:ext cx="10374020" cy="4382962"/>
          </a:xfrm>
        </p:spPr>
        <p:txBody>
          <a:bodyPr anchor="t">
            <a:normAutofit/>
          </a:bodyPr>
          <a:lstStyle/>
          <a:p>
            <a:pPr algn="just">
              <a:spcAft>
                <a:spcPts val="600"/>
              </a:spcAft>
            </a:pPr>
            <a:endParaRPr lang="en-US" sz="2400" dirty="0">
              <a:effectLst/>
              <a:latin typeface="Times New Roman" panose="02020603050405020304" pitchFamily="18" charset="0"/>
              <a:ea typeface="Calibri" panose="020F0502020204030204" pitchFamily="34" charset="0"/>
            </a:endParaRPr>
          </a:p>
          <a:p>
            <a:pPr marL="0" indent="0" algn="just">
              <a:spcAft>
                <a:spcPts val="600"/>
              </a:spcAft>
              <a:buNone/>
            </a:pPr>
            <a:r>
              <a:rPr lang="en-US" sz="3200" dirty="0">
                <a:effectLst/>
                <a:latin typeface="Times New Roman" panose="02020603050405020304" pitchFamily="18" charset="0"/>
                <a:ea typeface="Calibri" panose="020F0502020204030204" pitchFamily="34" charset="0"/>
              </a:rPr>
              <a:t>In recent years, </a:t>
            </a:r>
            <a:r>
              <a:rPr lang="en-US" sz="3200" dirty="0">
                <a:solidFill>
                  <a:schemeClr val="tx2">
                    <a:lumMod val="75000"/>
                  </a:schemeClr>
                </a:solidFill>
                <a:effectLst/>
                <a:latin typeface="Times New Roman" panose="02020603050405020304" pitchFamily="18" charset="0"/>
                <a:ea typeface="Calibri" panose="020F0502020204030204" pitchFamily="34" charset="0"/>
              </a:rPr>
              <a:t>the use of online projects </a:t>
            </a:r>
            <a:r>
              <a:rPr lang="en-US" sz="3200" dirty="0">
                <a:effectLst/>
                <a:latin typeface="Times New Roman" panose="02020603050405020304" pitchFamily="18" charset="0"/>
                <a:ea typeface="Calibri" panose="020F0502020204030204" pitchFamily="34" charset="0"/>
              </a:rPr>
              <a:t>was found to be a useful tool for:</a:t>
            </a:r>
          </a:p>
          <a:p>
            <a:pPr lvl="1" algn="just">
              <a:spcAft>
                <a:spcPts val="600"/>
              </a:spcAft>
            </a:pPr>
            <a:r>
              <a:rPr lang="en-US" sz="3200" dirty="0">
                <a:effectLst/>
                <a:latin typeface="Times New Roman" panose="02020603050405020304" pitchFamily="18" charset="0"/>
                <a:ea typeface="Calibri" panose="020F0502020204030204" pitchFamily="34" charset="0"/>
              </a:rPr>
              <a:t>Collaborative learning</a:t>
            </a:r>
          </a:p>
          <a:p>
            <a:pPr lvl="1" algn="just">
              <a:spcAft>
                <a:spcPts val="600"/>
              </a:spcAft>
            </a:pPr>
            <a:r>
              <a:rPr lang="en-US" sz="3200" dirty="0">
                <a:effectLst/>
                <a:latin typeface="Times New Roman" panose="02020603050405020304" pitchFamily="18" charset="0"/>
                <a:ea typeface="Calibri" panose="020F0502020204030204" pitchFamily="34" charset="0"/>
              </a:rPr>
              <a:t>Lower stereotypes </a:t>
            </a:r>
          </a:p>
          <a:p>
            <a:pPr lvl="1" algn="just">
              <a:spcAft>
                <a:spcPts val="600"/>
              </a:spcAft>
            </a:pPr>
            <a:r>
              <a:rPr lang="en-US" sz="3200" dirty="0">
                <a:effectLst/>
                <a:latin typeface="Times New Roman" panose="02020603050405020304" pitchFamily="18" charset="0"/>
                <a:ea typeface="Calibri" panose="020F0502020204030204" pitchFamily="34" charset="0"/>
              </a:rPr>
              <a:t>Contribute to intercultural competence</a:t>
            </a:r>
          </a:p>
        </p:txBody>
      </p:sp>
      <p:pic>
        <p:nvPicPr>
          <p:cNvPr id="5" name="Graphic 4" descr="Cycle with people">
            <a:extLst>
              <a:ext uri="{FF2B5EF4-FFF2-40B4-BE49-F238E27FC236}">
                <a16:creationId xmlns:a16="http://schemas.microsoft.com/office/drawing/2014/main" id="{F97424BD-92B0-80B1-2457-A6D37C898C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88523" y="3144643"/>
            <a:ext cx="2425557" cy="2425557"/>
          </a:xfrm>
          <a:prstGeom prst="rect">
            <a:avLst/>
          </a:prstGeom>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37EED945-DF15-DFD9-8C24-A213FCC85345}"/>
              </a:ext>
            </a:extLst>
          </p:cNvPr>
          <p:cNvSpPr txBox="1">
            <a:spLocks/>
          </p:cNvSpPr>
          <p:nvPr/>
        </p:nvSpPr>
        <p:spPr>
          <a:xfrm>
            <a:off x="1010661" y="6402659"/>
            <a:ext cx="9120954" cy="7674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Prof. Miri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Shonfeld</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Dr. Shiri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lieber</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-Milo</a:t>
            </a:r>
          </a:p>
        </p:txBody>
      </p:sp>
    </p:spTree>
    <p:extLst>
      <p:ext uri="{BB962C8B-B14F-4D97-AF65-F5344CB8AC3E}">
        <p14:creationId xmlns:p14="http://schemas.microsoft.com/office/powerpoint/2010/main" val="3440498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0E23047-F69D-6B64-0BC1-841143EE0EA8}"/>
              </a:ext>
            </a:extLst>
          </p:cNvPr>
          <p:cNvGraphicFramePr/>
          <p:nvPr/>
        </p:nvGraphicFramePr>
        <p:xfrm>
          <a:off x="2342776" y="167343"/>
          <a:ext cx="8704637" cy="1733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63BAA845-FBDC-047F-2A15-49BDEDCE9C1B}"/>
              </a:ext>
            </a:extLst>
          </p:cNvPr>
          <p:cNvGraphicFramePr/>
          <p:nvPr/>
        </p:nvGraphicFramePr>
        <p:xfrm>
          <a:off x="1224867" y="1613633"/>
          <a:ext cx="9906000" cy="4618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D9D3D7-60B9-95EE-7B8D-8BAF3B5DDAE3}"/>
              </a:ext>
            </a:extLst>
          </p:cNvPr>
          <p:cNvSpPr>
            <a:spLocks noGrp="1"/>
          </p:cNvSpPr>
          <p:nvPr>
            <p:ph idx="1"/>
          </p:nvPr>
        </p:nvSpPr>
        <p:spPr>
          <a:xfrm>
            <a:off x="524107" y="164630"/>
            <a:ext cx="6958361" cy="4074172"/>
          </a:xfrm>
        </p:spPr>
        <p:txBody>
          <a:bodyPr>
            <a:normAutofit fontScale="77500" lnSpcReduction="20000"/>
          </a:bodyPr>
          <a:lstStyle/>
          <a:p>
            <a:pPr marL="0" indent="0" defTabSz="914400" rtl="0" eaLnBrk="1" latinLnBrk="0" hangingPunct="1">
              <a:spcBef>
                <a:spcPts val="1000"/>
              </a:spcBef>
              <a:buClr>
                <a:schemeClr val="accent1"/>
              </a:buClr>
              <a:buSzPct val="100000"/>
              <a:buNone/>
            </a:pPr>
            <a:endParaRPr lang="en-US" sz="7200" dirty="0">
              <a:effectLst>
                <a:outerShdw blurRad="38100" dist="38100" dir="2700000" algn="tl">
                  <a:srgbClr val="000000">
                    <a:alpha val="43137"/>
                  </a:srgbClr>
                </a:outerShdw>
              </a:effectLst>
            </a:endParaRPr>
          </a:p>
          <a:p>
            <a:pPr marL="0" indent="0" algn="ctr" defTabSz="914400" rtl="0" eaLnBrk="1" latinLnBrk="0" hangingPunct="1">
              <a:spcBef>
                <a:spcPts val="1000"/>
              </a:spcBef>
              <a:buClr>
                <a:schemeClr val="accent1"/>
              </a:buClr>
              <a:buSzPct val="100000"/>
              <a:buNone/>
            </a:pPr>
            <a:endParaRPr lang="en-US" sz="8800" dirty="0">
              <a:effectLst>
                <a:outerShdw blurRad="38100" dist="38100" dir="2700000" algn="tl">
                  <a:srgbClr val="000000">
                    <a:alpha val="43137"/>
                  </a:srgbClr>
                </a:outerShdw>
              </a:effectLst>
            </a:endParaRPr>
          </a:p>
          <a:p>
            <a:pPr marL="0" indent="0" algn="ctr" defTabSz="914400" rtl="0" eaLnBrk="1" latinLnBrk="0" hangingPunct="1">
              <a:spcBef>
                <a:spcPts val="1000"/>
              </a:spcBef>
              <a:buClr>
                <a:schemeClr val="accent1"/>
              </a:buClr>
              <a:buSzPct val="100000"/>
              <a:buNone/>
            </a:pPr>
            <a:r>
              <a:rPr lang="en-US" sz="8800" dirty="0">
                <a:effectLst>
                  <a:outerShdw blurRad="38100" dist="38100" dir="2700000" algn="tl">
                    <a:srgbClr val="000000">
                      <a:alpha val="43137"/>
                    </a:srgbClr>
                  </a:outerShdw>
                </a:effectLst>
              </a:rPr>
              <a:t>THANK YOU!</a:t>
            </a:r>
          </a:p>
          <a:p>
            <a:pPr marL="0" indent="0" algn="ctr" defTabSz="914400" rtl="0" eaLnBrk="1" latinLnBrk="0" hangingPunct="1">
              <a:spcBef>
                <a:spcPts val="1000"/>
              </a:spcBef>
              <a:buClr>
                <a:schemeClr val="accent1"/>
              </a:buClr>
              <a:buSzPct val="100000"/>
              <a:buNone/>
            </a:pPr>
            <a:r>
              <a:rPr lang="en-US" sz="4600" dirty="0">
                <a:effectLst>
                  <a:outerShdw blurRad="38100" dist="38100" dir="2700000" algn="tl">
                    <a:srgbClr val="000000">
                      <a:alpha val="43137"/>
                    </a:srgbClr>
                  </a:outerShdw>
                </a:effectLst>
              </a:rPr>
              <a:t>(</a:t>
            </a:r>
            <a:r>
              <a:rPr lang="he-IL" sz="4600" dirty="0">
                <a:effectLst>
                  <a:outerShdw blurRad="38100" dist="38100" dir="2700000" algn="tl">
                    <a:srgbClr val="000000">
                      <a:alpha val="43137"/>
                    </a:srgbClr>
                  </a:outerShdw>
                </a:effectLst>
              </a:rPr>
              <a:t>הקרן לאומית למדע</a:t>
            </a:r>
            <a:r>
              <a:rPr lang="en-US" sz="4600" dirty="0">
                <a:effectLst>
                  <a:outerShdw blurRad="38100" dist="38100" dir="2700000" algn="tl">
                    <a:srgbClr val="000000">
                      <a:alpha val="43137"/>
                    </a:srgbClr>
                  </a:outerShdw>
                </a:effectLst>
              </a:rPr>
              <a:t> ISF)</a:t>
            </a:r>
            <a:endParaRPr lang="en-JP" sz="4600" dirty="0">
              <a:effectLst>
                <a:outerShdw blurRad="38100" dist="38100" dir="2700000" algn="tl">
                  <a:srgbClr val="000000">
                    <a:alpha val="43137"/>
                  </a:srgbClr>
                </a:outerShdw>
              </a:effectLst>
            </a:endParaRPr>
          </a:p>
        </p:txBody>
      </p:sp>
      <p:pic>
        <p:nvPicPr>
          <p:cNvPr id="7" name="Graphic 6" descr="Smiling Face with No Fill">
            <a:extLst>
              <a:ext uri="{FF2B5EF4-FFF2-40B4-BE49-F238E27FC236}">
                <a16:creationId xmlns:a16="http://schemas.microsoft.com/office/drawing/2014/main" id="{2FC431AE-E9CD-5DE7-ED84-4FFDE33052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9538" y="1291125"/>
            <a:ext cx="3911699" cy="3911699"/>
          </a:xfrm>
          <a:prstGeom prst="rect">
            <a:avLst/>
          </a:prstGeom>
        </p:spPr>
      </p:pic>
      <p:sp>
        <p:nvSpPr>
          <p:cNvPr id="2" name="Content Placeholder 2">
            <a:extLst>
              <a:ext uri="{FF2B5EF4-FFF2-40B4-BE49-F238E27FC236}">
                <a16:creationId xmlns:a16="http://schemas.microsoft.com/office/drawing/2014/main" id="{6550AA89-354E-D152-F228-C7C284BE8685}"/>
              </a:ext>
            </a:extLst>
          </p:cNvPr>
          <p:cNvSpPr txBox="1">
            <a:spLocks/>
          </p:cNvSpPr>
          <p:nvPr/>
        </p:nvSpPr>
        <p:spPr>
          <a:xfrm>
            <a:off x="1010661" y="6402659"/>
            <a:ext cx="9120954" cy="7674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Prof. Miri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Shonfeld</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Dr. Shiri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lieber</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-Milo</a:t>
            </a:r>
          </a:p>
        </p:txBody>
      </p:sp>
    </p:spTree>
    <p:extLst>
      <p:ext uri="{BB962C8B-B14F-4D97-AF65-F5344CB8AC3E}">
        <p14:creationId xmlns:p14="http://schemas.microsoft.com/office/powerpoint/2010/main" val="328831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9683" y="1240076"/>
            <a:ext cx="3855911" cy="4584527"/>
          </a:xfrm>
        </p:spPr>
        <p:txBody>
          <a:bodyPr>
            <a:normAutofit/>
          </a:bodyPr>
          <a:lstStyle/>
          <a:p>
            <a:r>
              <a:rPr lang="en-US" sz="4800" dirty="0">
                <a:solidFill>
                  <a:srgbClr val="FFFFFF"/>
                </a:solidFill>
                <a:effectLst>
                  <a:outerShdw blurRad="38100" dist="38100" dir="2700000" algn="tl">
                    <a:srgbClr val="000000">
                      <a:alpha val="43137"/>
                    </a:srgbClr>
                  </a:outerShdw>
                </a:effectLst>
              </a:rPr>
              <a:t>Cultural competence</a:t>
            </a:r>
            <a:br>
              <a:rPr lang="en-US" sz="4800" dirty="0">
                <a:solidFill>
                  <a:srgbClr val="FFFFFF"/>
                </a:solidFill>
                <a:effectLst>
                  <a:outerShdw blurRad="38100" dist="38100" dir="2700000" algn="tl">
                    <a:srgbClr val="000000">
                      <a:alpha val="43137"/>
                    </a:srgbClr>
                  </a:outerShdw>
                </a:effectLst>
              </a:rPr>
            </a:br>
            <a:endParaRPr lang="en-US" sz="4800"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705594" y="423747"/>
            <a:ext cx="6802465" cy="5978912"/>
          </a:xfrm>
        </p:spPr>
        <p:txBody>
          <a:bodyPr anchor="t">
            <a:normAutofit fontScale="92500" lnSpcReduction="10000"/>
          </a:bodyPr>
          <a:lstStyle/>
          <a:p>
            <a:pPr>
              <a:lnSpc>
                <a:spcPct val="110000"/>
              </a:lnSpc>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Three constructs are central to many models of CC: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knowledge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attitudes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skills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0000"/>
              </a:lnSpc>
              <a:spcAft>
                <a:spcPts val="600"/>
              </a:spcAft>
            </a:pP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Knowledge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involves cultural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self-awareness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deep cultural knowledge, and sociolinguistic awareness. </a:t>
            </a:r>
          </a:p>
          <a:p>
            <a:pPr>
              <a:lnSpc>
                <a:spcPct val="110000"/>
              </a:lnSpc>
              <a:spcAft>
                <a:spcPts val="600"/>
              </a:spcAft>
            </a:pP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Attitudes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include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respect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(valuing other cultures),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openness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(withholding judgment) and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curiosity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(tolerating ambiguity). </a:t>
            </a:r>
          </a:p>
          <a:p>
            <a:pPr>
              <a:lnSpc>
                <a:spcPct val="110000"/>
              </a:lnSpc>
              <a:spcAft>
                <a:spcPts val="600"/>
              </a:spcAft>
            </a:pP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Skills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involve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listening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observing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evaluating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analyzing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interpreting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relating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These constructs have been shown to improve following intercultural experience. The questionnaire used in this study is adapted from Deardorff’s (2006) table.</a:t>
            </a:r>
            <a:endParaRPr lang="en-JP"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0000"/>
              </a:lnSpc>
              <a:spcAft>
                <a:spcPts val="600"/>
              </a:spcAft>
            </a:pP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is a steppingstone in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avoiding misconceptions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about others, that it contributes to lowering anxiety and suspicions regarding others, and that it might lead to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diminishing cross-cultural conflicts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This last point is of vital importance to our research, which attempts to contribute to the educational literature on CC in a setting with </a:t>
            </a:r>
            <a:r>
              <a:rPr lang="en-US" sz="2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intercultural contact among Arabs and Jews in the Israeli context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JP"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18CBFA65-478A-DF96-7DF9-A8EC66B6295E}"/>
              </a:ext>
            </a:extLst>
          </p:cNvPr>
          <p:cNvSpPr txBox="1">
            <a:spLocks/>
          </p:cNvSpPr>
          <p:nvPr/>
        </p:nvSpPr>
        <p:spPr>
          <a:xfrm>
            <a:off x="1010661" y="6402659"/>
            <a:ext cx="9120954" cy="7674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Prof. Miri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Shonfeld</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Dr. Shiri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lieber</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-Milo</a:t>
            </a:r>
          </a:p>
        </p:txBody>
      </p:sp>
    </p:spTree>
    <p:extLst>
      <p:ext uri="{BB962C8B-B14F-4D97-AF65-F5344CB8AC3E}">
        <p14:creationId xmlns:p14="http://schemas.microsoft.com/office/powerpoint/2010/main" val="1640364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165" y="39028"/>
            <a:ext cx="9905670" cy="2887175"/>
          </a:xfrm>
        </p:spPr>
        <p:txBody>
          <a:bodyPr>
            <a:normAutofit/>
          </a:bodyPr>
          <a:lstStyle/>
          <a:p>
            <a:r>
              <a:rPr lang="en-US" sz="6000" dirty="0">
                <a:solidFill>
                  <a:srgbClr val="FFFFFF"/>
                </a:solidFill>
                <a:effectLst>
                  <a:outerShdw blurRad="38100" dist="38100" dir="2700000" algn="tl">
                    <a:srgbClr val="000000">
                      <a:alpha val="43137"/>
                    </a:srgbClr>
                  </a:outerShdw>
                </a:effectLst>
              </a:rPr>
              <a:t>Virtual Worlds advantages</a:t>
            </a:r>
            <a:endParaRPr lang="en-US" dirty="0">
              <a:solidFill>
                <a:srgbClr val="FFFFFF"/>
              </a:solidFill>
              <a:effectLst>
                <a:outerShdw blurRad="38100" dist="38100" dir="2700000" algn="tl">
                  <a:srgbClr val="000000">
                    <a:alpha val="43137"/>
                  </a:srgbClr>
                </a:outerShdw>
              </a:effectLst>
            </a:endParaRPr>
          </a:p>
        </p:txBody>
      </p:sp>
      <p:graphicFrame>
        <p:nvGraphicFramePr>
          <p:cNvPr id="9" name="Content Placeholder 2">
            <a:extLst>
              <a:ext uri="{FF2B5EF4-FFF2-40B4-BE49-F238E27FC236}">
                <a16:creationId xmlns:a16="http://schemas.microsoft.com/office/drawing/2014/main" id="{324C847F-8BB3-2380-42AE-7D3A13D6B275}"/>
              </a:ext>
            </a:extLst>
          </p:cNvPr>
          <p:cNvGraphicFramePr>
            <a:graphicFrameLocks noGrp="1"/>
          </p:cNvGraphicFramePr>
          <p:nvPr>
            <p:ph idx="1"/>
          </p:nvPr>
        </p:nvGraphicFramePr>
        <p:xfrm>
          <a:off x="1033677" y="2537396"/>
          <a:ext cx="10374020" cy="3105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Add">
            <a:extLst>
              <a:ext uri="{FF2B5EF4-FFF2-40B4-BE49-F238E27FC236}">
                <a16:creationId xmlns:a16="http://schemas.microsoft.com/office/drawing/2014/main" id="{D9BDE49C-6AEB-5D45-621E-B0A553780F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61503" y="1025415"/>
            <a:ext cx="914400" cy="914400"/>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9F306C03-762C-ED0B-E21C-CD8141091C69}"/>
              </a:ext>
            </a:extLst>
          </p:cNvPr>
          <p:cNvSpPr txBox="1">
            <a:spLocks/>
          </p:cNvSpPr>
          <p:nvPr/>
        </p:nvSpPr>
        <p:spPr>
          <a:xfrm>
            <a:off x="1010661" y="6402659"/>
            <a:ext cx="9120954" cy="7674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Prof. Miri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Shonfeld</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Dr. Shiri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lieber</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-Milo</a:t>
            </a:r>
          </a:p>
        </p:txBody>
      </p:sp>
    </p:spTree>
    <p:extLst>
      <p:ext uri="{BB962C8B-B14F-4D97-AF65-F5344CB8AC3E}">
        <p14:creationId xmlns:p14="http://schemas.microsoft.com/office/powerpoint/2010/main" val="314130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165" y="39028"/>
            <a:ext cx="9905670" cy="2887175"/>
          </a:xfrm>
        </p:spPr>
        <p:txBody>
          <a:bodyPr>
            <a:normAutofit/>
          </a:bodyPr>
          <a:lstStyle/>
          <a:p>
            <a:r>
              <a:rPr lang="en-US" sz="6000" dirty="0">
                <a:solidFill>
                  <a:srgbClr val="FFFFFF"/>
                </a:solidFill>
                <a:effectLst>
                  <a:outerShdw blurRad="38100" dist="38100" dir="2700000" algn="tl">
                    <a:srgbClr val="000000">
                      <a:alpha val="43137"/>
                    </a:srgbClr>
                  </a:outerShdw>
                </a:effectLst>
              </a:rPr>
              <a:t>study main objectives</a:t>
            </a:r>
            <a:endParaRPr lang="en-US"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89073" y="2158255"/>
            <a:ext cx="10374020" cy="3105122"/>
          </a:xfrm>
        </p:spPr>
        <p:txBody>
          <a:bodyPr anchor="t">
            <a:normAutofit fontScale="92500"/>
          </a:bodyPr>
          <a:lstStyle/>
          <a:p>
            <a:pPr algn="just">
              <a:spcAft>
                <a:spcPts val="600"/>
              </a:spcAft>
            </a:pPr>
            <a:r>
              <a:rPr lang="en-US" sz="3200" dirty="0">
                <a:solidFill>
                  <a:schemeClr val="tx2">
                    <a:lumMod val="75000"/>
                  </a:schemeClr>
                </a:solidFill>
                <a:effectLst/>
                <a:latin typeface="Times New Roman" panose="02020603050405020304" pitchFamily="18" charset="0"/>
                <a:ea typeface="Calibri" panose="020F0502020204030204" pitchFamily="34" charset="0"/>
              </a:rPr>
              <a:t>Compare</a:t>
            </a:r>
            <a:r>
              <a:rPr lang="en-US" sz="3200" dirty="0">
                <a:effectLst/>
                <a:latin typeface="Times New Roman" panose="02020603050405020304" pitchFamily="18" charset="0"/>
                <a:ea typeface="Calibri" panose="020F0502020204030204" pitchFamily="34" charset="0"/>
              </a:rPr>
              <a:t> the effects of learning in </a:t>
            </a:r>
            <a:r>
              <a:rPr lang="en-US" sz="3200" dirty="0">
                <a:solidFill>
                  <a:schemeClr val="tx2">
                    <a:lumMod val="75000"/>
                  </a:schemeClr>
                </a:solidFill>
                <a:effectLst/>
                <a:latin typeface="Times New Roman" panose="02020603050405020304" pitchFamily="18" charset="0"/>
                <a:ea typeface="Calibri" panose="020F0502020204030204" pitchFamily="34" charset="0"/>
              </a:rPr>
              <a:t>VW</a:t>
            </a:r>
            <a:r>
              <a:rPr lang="en-US" sz="3200" dirty="0">
                <a:effectLst/>
                <a:latin typeface="Times New Roman" panose="02020603050405020304" pitchFamily="18" charset="0"/>
                <a:ea typeface="Calibri" panose="020F0502020204030204" pitchFamily="34" charset="0"/>
              </a:rPr>
              <a:t> environments to </a:t>
            </a:r>
            <a:r>
              <a:rPr lang="en-US" sz="3200" dirty="0">
                <a:solidFill>
                  <a:schemeClr val="tx2">
                    <a:lumMod val="75000"/>
                  </a:schemeClr>
                </a:solidFill>
                <a:effectLst/>
                <a:latin typeface="Times New Roman" panose="02020603050405020304" pitchFamily="18" charset="0"/>
                <a:ea typeface="Calibri" panose="020F0502020204030204" pitchFamily="34" charset="0"/>
              </a:rPr>
              <a:t>other</a:t>
            </a:r>
            <a:r>
              <a:rPr lang="en-US" sz="3200" dirty="0">
                <a:effectLst/>
                <a:latin typeface="Times New Roman" panose="02020603050405020304" pitchFamily="18" charset="0"/>
                <a:ea typeface="Calibri" panose="020F0502020204030204" pitchFamily="34" charset="0"/>
              </a:rPr>
              <a:t> </a:t>
            </a:r>
            <a:r>
              <a:rPr lang="en-US" sz="3200" dirty="0">
                <a:solidFill>
                  <a:schemeClr val="tx2">
                    <a:lumMod val="75000"/>
                  </a:schemeClr>
                </a:solidFill>
                <a:effectLst/>
                <a:latin typeface="Times New Roman" panose="02020603050405020304" pitchFamily="18" charset="0"/>
                <a:ea typeface="Calibri" panose="020F0502020204030204" pitchFamily="34" charset="0"/>
              </a:rPr>
              <a:t>synchronous</a:t>
            </a:r>
            <a:r>
              <a:rPr lang="en-US" sz="3200" dirty="0">
                <a:effectLst/>
                <a:latin typeface="Times New Roman" panose="02020603050405020304" pitchFamily="18" charset="0"/>
                <a:ea typeface="Calibri" panose="020F0502020204030204" pitchFamily="34" charset="0"/>
              </a:rPr>
              <a:t> environments such as Zoom on CC. </a:t>
            </a:r>
          </a:p>
          <a:p>
            <a:pPr algn="just">
              <a:spcAft>
                <a:spcPts val="600"/>
              </a:spcAft>
            </a:pPr>
            <a:r>
              <a:rPr lang="en-US" sz="3200" dirty="0">
                <a:effectLst/>
                <a:latin typeface="Times New Roman" panose="02020603050405020304" pitchFamily="18" charset="0"/>
                <a:ea typeface="Calibri" panose="020F0502020204030204" pitchFamily="34" charset="0"/>
              </a:rPr>
              <a:t>Examine the role of one mediating variable (</a:t>
            </a:r>
            <a:r>
              <a:rPr lang="en-US" sz="3200" dirty="0">
                <a:solidFill>
                  <a:schemeClr val="tx2">
                    <a:lumMod val="75000"/>
                  </a:schemeClr>
                </a:solidFill>
                <a:effectLst/>
                <a:latin typeface="Times New Roman" panose="02020603050405020304" pitchFamily="18" charset="0"/>
                <a:ea typeface="Calibri" panose="020F0502020204030204" pitchFamily="34" charset="0"/>
              </a:rPr>
              <a:t>collaboration learning</a:t>
            </a:r>
            <a:r>
              <a:rPr lang="en-US" sz="3200" dirty="0">
                <a:effectLst/>
                <a:latin typeface="Times New Roman" panose="02020603050405020304" pitchFamily="18" charset="0"/>
                <a:ea typeface="Calibri" panose="020F0502020204030204" pitchFamily="34" charset="0"/>
              </a:rPr>
              <a:t>) and two moderating variables (level of </a:t>
            </a:r>
            <a:r>
              <a:rPr lang="en-US" sz="3200" dirty="0">
                <a:solidFill>
                  <a:schemeClr val="tx2">
                    <a:lumMod val="75000"/>
                  </a:schemeClr>
                </a:solidFill>
                <a:effectLst/>
                <a:latin typeface="Times New Roman" panose="02020603050405020304" pitchFamily="18" charset="0"/>
                <a:ea typeface="Calibri" panose="020F0502020204030204" pitchFamily="34" charset="0"/>
              </a:rPr>
              <a:t>participation</a:t>
            </a:r>
            <a:r>
              <a:rPr lang="en-US" sz="3200" dirty="0">
                <a:effectLst/>
                <a:latin typeface="Times New Roman" panose="02020603050405020304" pitchFamily="18" charset="0"/>
                <a:ea typeface="Calibri" panose="020F0502020204030204" pitchFamily="34" charset="0"/>
              </a:rPr>
              <a:t> in the course and learners' </a:t>
            </a:r>
            <a:r>
              <a:rPr lang="en-US" sz="3200" dirty="0">
                <a:solidFill>
                  <a:schemeClr val="tx2">
                    <a:lumMod val="75000"/>
                  </a:schemeClr>
                </a:solidFill>
                <a:effectLst/>
                <a:latin typeface="Times New Roman" panose="02020603050405020304" pitchFamily="18" charset="0"/>
                <a:ea typeface="Calibri" panose="020F0502020204030204" pitchFamily="34" charset="0"/>
              </a:rPr>
              <a:t>level of technology</a:t>
            </a:r>
            <a:r>
              <a:rPr lang="en-US" sz="3200" dirty="0">
                <a:effectLst/>
                <a:latin typeface="Times New Roman" panose="02020603050405020304" pitchFamily="18" charset="0"/>
                <a:ea typeface="Calibri" panose="020F0502020204030204" pitchFamily="34" charset="0"/>
              </a:rPr>
              <a:t>) on </a:t>
            </a:r>
            <a:r>
              <a:rPr lang="en-US" sz="3200" dirty="0">
                <a:solidFill>
                  <a:schemeClr val="tx2">
                    <a:lumMod val="75000"/>
                  </a:schemeClr>
                </a:solidFill>
                <a:effectLst/>
                <a:latin typeface="Times New Roman" panose="02020603050405020304" pitchFamily="18" charset="0"/>
                <a:ea typeface="Calibri" panose="020F0502020204030204" pitchFamily="34" charset="0"/>
              </a:rPr>
              <a:t>CC</a:t>
            </a:r>
            <a:r>
              <a:rPr lang="en-US" sz="3200" dirty="0">
                <a:effectLst/>
                <a:latin typeface="Times New Roman" panose="02020603050405020304" pitchFamily="18" charset="0"/>
                <a:ea typeface="Calibri" panose="020F0502020204030204" pitchFamily="34" charset="0"/>
              </a:rPr>
              <a:t>. </a:t>
            </a:r>
            <a:endParaRPr lang="en-JP" sz="3200" dirty="0">
              <a:effectLst/>
              <a:latin typeface="Calibri" panose="020F0502020204030204" pitchFamily="34" charset="0"/>
              <a:ea typeface="Calibri" panose="020F0502020204030204" pitchFamily="34" charset="0"/>
            </a:endParaRPr>
          </a:p>
        </p:txBody>
      </p:sp>
      <p:pic>
        <p:nvPicPr>
          <p:cNvPr id="5" name="Graphic 4" descr="Open book">
            <a:extLst>
              <a:ext uri="{FF2B5EF4-FFF2-40B4-BE49-F238E27FC236}">
                <a16:creationId xmlns:a16="http://schemas.microsoft.com/office/drawing/2014/main" id="{2B454C9F-C523-83A6-1AE5-971D39F133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07980" y="5045430"/>
            <a:ext cx="1576039" cy="1576039"/>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10669961-820B-7B63-53F1-6B2CC83FCBFC}"/>
              </a:ext>
            </a:extLst>
          </p:cNvPr>
          <p:cNvSpPr txBox="1">
            <a:spLocks/>
          </p:cNvSpPr>
          <p:nvPr/>
        </p:nvSpPr>
        <p:spPr>
          <a:xfrm>
            <a:off x="1010661" y="6402659"/>
            <a:ext cx="9120954" cy="7674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Prof. Miri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Shonfeld</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Dr. Shiri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lieber</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-Milo</a:t>
            </a:r>
          </a:p>
        </p:txBody>
      </p:sp>
    </p:spTree>
    <p:extLst>
      <p:ext uri="{BB962C8B-B14F-4D97-AF65-F5344CB8AC3E}">
        <p14:creationId xmlns:p14="http://schemas.microsoft.com/office/powerpoint/2010/main" val="1105799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461E802-C345-7012-F21E-B49FBAAEA1FF}"/>
              </a:ext>
            </a:extLst>
          </p:cNvPr>
          <p:cNvGraphicFramePr/>
          <p:nvPr/>
        </p:nvGraphicFramePr>
        <p:xfrm>
          <a:off x="977920" y="257469"/>
          <a:ext cx="10374000" cy="2109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34CE86D6-8730-95DF-984C-4CC67FAA4F69}"/>
              </a:ext>
            </a:extLst>
          </p:cNvPr>
          <p:cNvGraphicFramePr/>
          <p:nvPr>
            <p:extLst>
              <p:ext uri="{D42A27DB-BD31-4B8C-83A1-F6EECF244321}">
                <p14:modId xmlns:p14="http://schemas.microsoft.com/office/powerpoint/2010/main" val="3895819663"/>
              </p:ext>
            </p:extLst>
          </p:nvPr>
        </p:nvGraphicFramePr>
        <p:xfrm>
          <a:off x="977920" y="1972234"/>
          <a:ext cx="10374000" cy="41789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95" name="Google Shape;295;p33" descr="Cycle with people"/>
          <p:cNvPicPr preferRelativeResize="0"/>
          <p:nvPr/>
        </p:nvPicPr>
        <p:blipFill rotWithShape="1">
          <a:blip r:embed="rId13">
            <a:alphaModFix/>
          </a:blip>
          <a:srcRect/>
          <a:stretch/>
        </p:blipFill>
        <p:spPr>
          <a:xfrm>
            <a:off x="8727243" y="4491319"/>
            <a:ext cx="2425557" cy="2425557"/>
          </a:xfrm>
          <a:prstGeom prst="rect">
            <a:avLst/>
          </a:prstGeom>
          <a:noFill/>
          <a:ln>
            <a:noFill/>
          </a:ln>
          <a:effectLst>
            <a:outerShdw blurRad="50800" dist="38100" dir="2700000" algn="tl" rotWithShape="0">
              <a:srgbClr val="000000">
                <a:alpha val="40000"/>
              </a:srgbClr>
            </a:outerShdw>
          </a:effectLst>
        </p:spPr>
      </p:pic>
      <p:sp>
        <p:nvSpPr>
          <p:cNvPr id="296" name="Google Shape;296;p33"/>
          <p:cNvSpPr txBox="1"/>
          <p:nvPr/>
        </p:nvSpPr>
        <p:spPr>
          <a:xfrm>
            <a:off x="1010661" y="6402659"/>
            <a:ext cx="9120800" cy="767600"/>
          </a:xfrm>
          <a:prstGeom prst="rect">
            <a:avLst/>
          </a:prstGeom>
          <a:noFill/>
          <a:ln>
            <a:noFill/>
          </a:ln>
        </p:spPr>
        <p:txBody>
          <a:bodyPr spcFirstLastPara="1" wrap="square" lIns="91433" tIns="45700" rIns="91433" bIns="45700" anchor="t" anchorCtr="0">
            <a:normAutofit/>
          </a:bodyPr>
          <a:lstStyle/>
          <a:p>
            <a:pPr>
              <a:lnSpc>
                <a:spcPct val="120000"/>
              </a:lnSpc>
              <a:buClr>
                <a:srgbClr val="FFFFFF"/>
              </a:buClr>
              <a:buSzPts val="1700"/>
            </a:pPr>
            <a:endParaRPr sz="1467"/>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image2.png" descr="Diagram&#10;&#10;Description automatically generated">
            <a:extLst>
              <a:ext uri="{FF2B5EF4-FFF2-40B4-BE49-F238E27FC236}">
                <a16:creationId xmlns:a16="http://schemas.microsoft.com/office/drawing/2014/main" id="{5F076B34-94C2-E769-6084-B8D7F8E024FD}"/>
              </a:ext>
            </a:extLst>
          </p:cNvPr>
          <p:cNvPicPr>
            <a:picLocks noGrp="1"/>
          </p:cNvPicPr>
          <p:nvPr>
            <p:ph idx="1"/>
          </p:nvPr>
        </p:nvPicPr>
        <p:blipFill rotWithShape="1">
          <a:blip r:embed="rId3"/>
          <a:srcRect b="7787"/>
          <a:stretch/>
        </p:blipFill>
        <p:spPr>
          <a:xfrm>
            <a:off x="20" y="10"/>
            <a:ext cx="12191980" cy="6857990"/>
          </a:xfrm>
          <a:prstGeom prst="rect">
            <a:avLst/>
          </a:prstGeom>
        </p:spPr>
      </p:pic>
    </p:spTree>
    <p:extLst>
      <p:ext uri="{BB962C8B-B14F-4D97-AF65-F5344CB8AC3E}">
        <p14:creationId xmlns:p14="http://schemas.microsoft.com/office/powerpoint/2010/main" val="121911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165" y="39028"/>
            <a:ext cx="9905670" cy="2887175"/>
          </a:xfrm>
        </p:spPr>
        <p:txBody>
          <a:bodyPr>
            <a:normAutofit/>
          </a:bodyPr>
          <a:lstStyle/>
          <a:p>
            <a:r>
              <a:rPr lang="en-US" sz="6000" dirty="0">
                <a:solidFill>
                  <a:srgbClr val="FFFFFF"/>
                </a:solidFill>
                <a:effectLst>
                  <a:outerShdw blurRad="38100" dist="38100" dir="2700000" algn="tl">
                    <a:srgbClr val="000000">
                      <a:alpha val="43137"/>
                    </a:srgbClr>
                  </a:outerShdw>
                </a:effectLst>
              </a:rPr>
              <a:t>Research population</a:t>
            </a:r>
            <a:endParaRPr lang="en-US"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89073" y="2158254"/>
            <a:ext cx="10374020" cy="3963766"/>
          </a:xfrm>
        </p:spPr>
        <p:txBody>
          <a:bodyPr anchor="t">
            <a:normAutofit/>
          </a:bodyPr>
          <a:lstStyle/>
          <a:p>
            <a:pPr marL="0" indent="0" algn="just">
              <a:spcBef>
                <a:spcPts val="200"/>
              </a:spcBef>
              <a:spcAft>
                <a:spcPts val="600"/>
              </a:spcAft>
              <a:buNone/>
            </a:pPr>
            <a:endParaRPr lang="en-US" sz="2800" dirty="0">
              <a:latin typeface="Times New Roman" panose="02020603050405020304" pitchFamily="18" charset="0"/>
              <a:ea typeface="Calibri" panose="020F0502020204030204" pitchFamily="34" charset="0"/>
            </a:endParaRPr>
          </a:p>
          <a:p>
            <a:pPr algn="just">
              <a:spcBef>
                <a:spcPts val="200"/>
              </a:spcBef>
              <a:spcAft>
                <a:spcPts val="600"/>
              </a:spcAft>
            </a:pPr>
            <a:r>
              <a:rPr lang="en-US" sz="2800" dirty="0">
                <a:solidFill>
                  <a:schemeClr val="tx2">
                    <a:lumMod val="75000"/>
                  </a:schemeClr>
                </a:solidFill>
                <a:latin typeface="Times New Roman" panose="02020603050405020304" pitchFamily="18" charset="0"/>
                <a:ea typeface="Calibri" panose="020F0502020204030204" pitchFamily="34" charset="0"/>
              </a:rPr>
              <a:t>P</a:t>
            </a:r>
            <a:r>
              <a:rPr lang="en-US" sz="2800" dirty="0">
                <a:solidFill>
                  <a:schemeClr val="tx2">
                    <a:lumMod val="75000"/>
                  </a:schemeClr>
                </a:solidFill>
                <a:effectLst/>
                <a:latin typeface="Times New Roman" panose="02020603050405020304" pitchFamily="18" charset="0"/>
                <a:ea typeface="Calibri" panose="020F0502020204030204" pitchFamily="34" charset="0"/>
              </a:rPr>
              <a:t>re-service</a:t>
            </a:r>
            <a:r>
              <a:rPr lang="en-US" sz="2800" dirty="0">
                <a:effectLst/>
                <a:latin typeface="Times New Roman" panose="02020603050405020304" pitchFamily="18" charset="0"/>
                <a:ea typeface="Calibri" panose="020F0502020204030204" pitchFamily="34" charset="0"/>
              </a:rPr>
              <a:t> education students, mostly </a:t>
            </a:r>
            <a:r>
              <a:rPr lang="en-US" sz="2800" dirty="0">
                <a:solidFill>
                  <a:schemeClr val="tx2">
                    <a:lumMod val="75000"/>
                  </a:schemeClr>
                </a:solidFill>
                <a:effectLst/>
                <a:latin typeface="Times New Roman" panose="02020603050405020304" pitchFamily="18" charset="0"/>
                <a:ea typeface="Calibri" panose="020F0502020204030204" pitchFamily="34" charset="0"/>
              </a:rPr>
              <a:t>women</a:t>
            </a:r>
            <a:r>
              <a:rPr lang="en-US" sz="2800" dirty="0">
                <a:effectLst/>
                <a:latin typeface="Times New Roman" panose="02020603050405020304" pitchFamily="18" charset="0"/>
                <a:ea typeface="Calibri" panose="020F0502020204030204" pitchFamily="34" charset="0"/>
              </a:rPr>
              <a:t>, from both </a:t>
            </a:r>
            <a:r>
              <a:rPr lang="en-US" sz="2800" dirty="0">
                <a:solidFill>
                  <a:schemeClr val="tx2">
                    <a:lumMod val="75000"/>
                  </a:schemeClr>
                </a:solidFill>
                <a:effectLst/>
                <a:latin typeface="Times New Roman" panose="02020603050405020304" pitchFamily="18" charset="0"/>
                <a:ea typeface="Calibri" panose="020F0502020204030204" pitchFamily="34" charset="0"/>
              </a:rPr>
              <a:t>Jewish</a:t>
            </a:r>
            <a:r>
              <a:rPr lang="en-US" sz="2800" dirty="0">
                <a:effectLst/>
                <a:latin typeface="Times New Roman" panose="02020603050405020304" pitchFamily="18" charset="0"/>
                <a:ea typeface="Calibri" panose="020F0502020204030204" pitchFamily="34" charset="0"/>
              </a:rPr>
              <a:t> and </a:t>
            </a:r>
            <a:r>
              <a:rPr lang="en-US" sz="2800" dirty="0">
                <a:solidFill>
                  <a:schemeClr val="tx2">
                    <a:lumMod val="75000"/>
                  </a:schemeClr>
                </a:solidFill>
                <a:effectLst/>
                <a:latin typeface="Times New Roman" panose="02020603050405020304" pitchFamily="18" charset="0"/>
                <a:ea typeface="Calibri" panose="020F0502020204030204" pitchFamily="34" charset="0"/>
              </a:rPr>
              <a:t>Arab</a:t>
            </a:r>
            <a:r>
              <a:rPr lang="en-US" sz="2800" dirty="0">
                <a:effectLst/>
                <a:latin typeface="Times New Roman" panose="02020603050405020304" pitchFamily="18" charset="0"/>
                <a:ea typeface="Calibri" panose="020F0502020204030204" pitchFamily="34" charset="0"/>
              </a:rPr>
              <a:t> ethnicities.</a:t>
            </a:r>
          </a:p>
          <a:p>
            <a:pPr algn="just">
              <a:spcBef>
                <a:spcPts val="200"/>
              </a:spcBef>
              <a:spcAft>
                <a:spcPts val="600"/>
              </a:spcAft>
            </a:pPr>
            <a:r>
              <a:rPr lang="en-US" sz="2800" dirty="0">
                <a:latin typeface="Times New Roman" panose="02020603050405020304" pitchFamily="18" charset="0"/>
                <a:ea typeface="Calibri" panose="020F0502020204030204" pitchFamily="34" charset="0"/>
              </a:rPr>
              <a:t>A</a:t>
            </a:r>
            <a:r>
              <a:rPr lang="en-US" sz="2800" dirty="0">
                <a:effectLst/>
                <a:latin typeface="Times New Roman" panose="02020603050405020304" pitchFamily="18" charset="0"/>
                <a:ea typeface="Calibri" panose="020F0502020204030204" pitchFamily="34" charset="0"/>
              </a:rPr>
              <a:t>verage </a:t>
            </a:r>
            <a:r>
              <a:rPr lang="en-US" sz="2800" dirty="0">
                <a:solidFill>
                  <a:schemeClr val="tx2">
                    <a:lumMod val="75000"/>
                  </a:schemeClr>
                </a:solidFill>
                <a:effectLst/>
                <a:latin typeface="Times New Roman" panose="02020603050405020304" pitchFamily="18" charset="0"/>
                <a:ea typeface="Calibri" panose="020F0502020204030204" pitchFamily="34" charset="0"/>
              </a:rPr>
              <a:t>age 30</a:t>
            </a:r>
          </a:p>
          <a:p>
            <a:pPr algn="just">
              <a:spcBef>
                <a:spcPts val="200"/>
              </a:spcBef>
              <a:spcAft>
                <a:spcPts val="600"/>
              </a:spcAft>
            </a:pPr>
            <a:r>
              <a:rPr lang="en-US" sz="2800" dirty="0">
                <a:effectLst/>
                <a:latin typeface="Times New Roman" panose="02020603050405020304" pitchFamily="18" charset="0"/>
                <a:ea typeface="Calibri" panose="020F0502020204030204" pitchFamily="34" charset="0"/>
              </a:rPr>
              <a:t>A </a:t>
            </a:r>
            <a:r>
              <a:rPr lang="en-US" sz="2800" dirty="0">
                <a:solidFill>
                  <a:schemeClr val="tx2">
                    <a:lumMod val="75000"/>
                  </a:schemeClr>
                </a:solidFill>
                <a:effectLst/>
                <a:latin typeface="Times New Roman" panose="02020603050405020304" pitchFamily="18" charset="0"/>
                <a:ea typeface="Calibri" panose="020F0502020204030204" pitchFamily="34" charset="0"/>
              </a:rPr>
              <a:t>third group</a:t>
            </a:r>
            <a:r>
              <a:rPr lang="en-US" sz="2800" dirty="0">
                <a:effectLst/>
                <a:latin typeface="Times New Roman" panose="02020603050405020304" pitchFamily="18" charset="0"/>
                <a:ea typeface="Calibri" panose="020F0502020204030204" pitchFamily="34" charset="0"/>
              </a:rPr>
              <a:t> is drawn from other courses with </a:t>
            </a:r>
            <a:r>
              <a:rPr lang="en-US" sz="2800" dirty="0">
                <a:solidFill>
                  <a:schemeClr val="tx2">
                    <a:lumMod val="75000"/>
                  </a:schemeClr>
                </a:solidFill>
                <a:effectLst/>
                <a:latin typeface="Times New Roman" panose="02020603050405020304" pitchFamily="18" charset="0"/>
                <a:ea typeface="Calibri" panose="020F0502020204030204" pitchFamily="34" charset="0"/>
              </a:rPr>
              <a:t>no</a:t>
            </a:r>
            <a:r>
              <a:rPr lang="en-US" sz="2800" dirty="0">
                <a:effectLst/>
                <a:latin typeface="Times New Roman" panose="02020603050405020304" pitchFamily="18" charset="0"/>
                <a:ea typeface="Calibri" panose="020F0502020204030204" pitchFamily="34" charset="0"/>
              </a:rPr>
              <a:t> online instruction in the same colleges.</a:t>
            </a:r>
            <a:endParaRPr lang="en-JP" sz="2800" dirty="0"/>
          </a:p>
        </p:txBody>
      </p:sp>
      <p:pic>
        <p:nvPicPr>
          <p:cNvPr id="6" name="Graphic 5" descr="Group of people">
            <a:extLst>
              <a:ext uri="{FF2B5EF4-FFF2-40B4-BE49-F238E27FC236}">
                <a16:creationId xmlns:a16="http://schemas.microsoft.com/office/drawing/2014/main" id="{A47F5CBD-59B3-E217-D20E-A93432C681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50936" y="735234"/>
            <a:ext cx="1494761" cy="1494761"/>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DAE139F8-470B-5AE0-49C3-8C394088711B}"/>
              </a:ext>
            </a:extLst>
          </p:cNvPr>
          <p:cNvSpPr txBox="1">
            <a:spLocks/>
          </p:cNvSpPr>
          <p:nvPr/>
        </p:nvSpPr>
        <p:spPr>
          <a:xfrm>
            <a:off x="1010661" y="6402659"/>
            <a:ext cx="9120954" cy="7674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Prof. Miri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Shonfeld</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Dr. Shiri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lieber</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-Milo</a:t>
            </a:r>
          </a:p>
        </p:txBody>
      </p:sp>
    </p:spTree>
    <p:extLst>
      <p:ext uri="{BB962C8B-B14F-4D97-AF65-F5344CB8AC3E}">
        <p14:creationId xmlns:p14="http://schemas.microsoft.com/office/powerpoint/2010/main" val="4202673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165" y="-183997"/>
            <a:ext cx="9905670" cy="2887175"/>
          </a:xfrm>
        </p:spPr>
        <p:txBody>
          <a:bodyPr>
            <a:normAutofit/>
          </a:bodyPr>
          <a:lstStyle/>
          <a:p>
            <a:r>
              <a:rPr lang="en-US" sz="6000" dirty="0">
                <a:solidFill>
                  <a:srgbClr val="FFFFFF"/>
                </a:solidFill>
                <a:effectLst>
                  <a:outerShdw blurRad="38100" dist="38100" dir="2700000" algn="tl">
                    <a:srgbClr val="000000">
                      <a:alpha val="43137"/>
                    </a:srgbClr>
                  </a:outerShdw>
                </a:effectLst>
              </a:rPr>
              <a:t>Course content, methods of delivery &amp; assessment </a:t>
            </a:r>
            <a:endParaRPr lang="en-US"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89073" y="2158254"/>
            <a:ext cx="10374020" cy="3963766"/>
          </a:xfrm>
        </p:spPr>
        <p:txBody>
          <a:bodyPr anchor="t">
            <a:normAutofit fontScale="92500" lnSpcReduction="10000"/>
          </a:bodyPr>
          <a:lstStyle/>
          <a:p>
            <a:pPr marL="0" indent="0" algn="ctr">
              <a:spcAft>
                <a:spcPts val="600"/>
              </a:spcAft>
              <a:buNone/>
            </a:pPr>
            <a:r>
              <a:rPr lang="en-US" sz="3500" b="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The syllabus for the course includes: </a:t>
            </a:r>
          </a:p>
          <a:p>
            <a:pPr marL="0" indent="0" algn="just">
              <a:spcAft>
                <a:spcPts val="600"/>
              </a:spcAft>
              <a:buNone/>
            </a:pPr>
            <a:r>
              <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Theoretical background of innovative educational pedagogy. </a:t>
            </a:r>
          </a:p>
          <a:p>
            <a:pPr algn="just">
              <a:spcAft>
                <a:spcPts val="600"/>
              </a:spcAft>
              <a:buFontTx/>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elevant research in the field</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600"/>
              </a:spcAft>
              <a:buFontTx/>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D</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igital tools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buFontTx/>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nline classroom management</a:t>
            </a:r>
            <a:r>
              <a:rPr lang="en-JP"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600"/>
              </a:spcAft>
              <a:buFontTx/>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rinciples of collaborative learning. </a:t>
            </a:r>
            <a:endParaRPr lang="en-JP" sz="2800" dirty="0">
              <a:effectLst/>
              <a:latin typeface="Times New Roman" panose="02020603050405020304" pitchFamily="18" charset="0"/>
              <a:ea typeface="Calibri" panose="020F0502020204030204" pitchFamily="34" charset="0"/>
            </a:endParaRPr>
          </a:p>
          <a:p>
            <a:pPr marL="228600" indent="-228600" algn="r" defTabSz="914400" rtl="1" eaLnBrk="1" latinLnBrk="0" hangingPunct="1">
              <a:lnSpc>
                <a:spcPct val="120000"/>
              </a:lnSpc>
              <a:spcBef>
                <a:spcPts val="1000"/>
              </a:spcBef>
              <a:buClr>
                <a:schemeClr val="accent1"/>
              </a:buClr>
              <a:buSzPct val="100000"/>
              <a:buFont typeface="Arial" panose="020B0604020202020204" pitchFamily="34" charset="0"/>
              <a:buChar char="•"/>
            </a:pPr>
            <a:endParaRPr lang="en-JP" sz="2800" dirty="0"/>
          </a:p>
        </p:txBody>
      </p:sp>
      <p:pic>
        <p:nvPicPr>
          <p:cNvPr id="5" name="Graphic 4" descr="Closed book">
            <a:extLst>
              <a:ext uri="{FF2B5EF4-FFF2-40B4-BE49-F238E27FC236}">
                <a16:creationId xmlns:a16="http://schemas.microsoft.com/office/drawing/2014/main" id="{56C547F6-8FB3-A5FC-B0AC-A30E4FC85B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2721" y="3886199"/>
            <a:ext cx="1845527" cy="1845527"/>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0B68D071-A958-7C5D-4AD5-DD9118E31947}"/>
              </a:ext>
            </a:extLst>
          </p:cNvPr>
          <p:cNvSpPr txBox="1">
            <a:spLocks/>
          </p:cNvSpPr>
          <p:nvPr/>
        </p:nvSpPr>
        <p:spPr>
          <a:xfrm>
            <a:off x="1010661" y="6402659"/>
            <a:ext cx="9120954" cy="7674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Prof. Miri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Shonfeld</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Dr. Shiri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lieber</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-Milo</a:t>
            </a:r>
          </a:p>
        </p:txBody>
      </p:sp>
    </p:spTree>
    <p:extLst>
      <p:ext uri="{BB962C8B-B14F-4D97-AF65-F5344CB8AC3E}">
        <p14:creationId xmlns:p14="http://schemas.microsoft.com/office/powerpoint/2010/main" val="2736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B554FBCD-10B6-B9E2-5A4D-C6694BB684E2}"/>
              </a:ext>
            </a:extLst>
          </p:cNvPr>
          <p:cNvGraphicFramePr>
            <a:graphicFrameLocks noGrp="1"/>
          </p:cNvGraphicFramePr>
          <p:nvPr>
            <p:ph idx="1"/>
            <p:extLst>
              <p:ext uri="{D42A27DB-BD31-4B8C-83A1-F6EECF244321}">
                <p14:modId xmlns:p14="http://schemas.microsoft.com/office/powerpoint/2010/main" val="1335377228"/>
              </p:ext>
            </p:extLst>
          </p:nvPr>
        </p:nvGraphicFramePr>
        <p:xfrm>
          <a:off x="4642842" y="430307"/>
          <a:ext cx="7958036" cy="6239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4DB0A9E-6E0E-B987-2814-2A73977B582C}"/>
              </a:ext>
            </a:extLst>
          </p:cNvPr>
          <p:cNvSpPr txBox="1"/>
          <p:nvPr/>
        </p:nvSpPr>
        <p:spPr>
          <a:xfrm rot="10800000" flipV="1">
            <a:off x="889697" y="1165493"/>
            <a:ext cx="4708218" cy="424731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a:ea typeface="+mn-ea"/>
                <a:cs typeface="+mn-cs"/>
              </a:rPr>
              <a:t>Course content, methods of delivery and assessment </a:t>
            </a:r>
            <a:endParaRPr kumimoji="0" lang="en-JP"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2" name="Content Placeholder 2">
            <a:extLst>
              <a:ext uri="{FF2B5EF4-FFF2-40B4-BE49-F238E27FC236}">
                <a16:creationId xmlns:a16="http://schemas.microsoft.com/office/drawing/2014/main" id="{10495077-D5E2-F87B-83D1-99A3D0594925}"/>
              </a:ext>
            </a:extLst>
          </p:cNvPr>
          <p:cNvSpPr txBox="1">
            <a:spLocks/>
          </p:cNvSpPr>
          <p:nvPr/>
        </p:nvSpPr>
        <p:spPr>
          <a:xfrm>
            <a:off x="1010661" y="6402659"/>
            <a:ext cx="9120954" cy="7674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Prof. Miri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Shonfeld</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Dr. Shiri </a:t>
            </a: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lieber</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-Milo</a:t>
            </a:r>
          </a:p>
        </p:txBody>
      </p:sp>
    </p:spTree>
    <p:extLst>
      <p:ext uri="{BB962C8B-B14F-4D97-AF65-F5344CB8AC3E}">
        <p14:creationId xmlns:p14="http://schemas.microsoft.com/office/powerpoint/2010/main" val="19469275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12913</TotalTime>
  <Words>963</Words>
  <Application>Microsoft Macintosh PowerPoint</Application>
  <PresentationFormat>Widescreen</PresentationFormat>
  <Paragraphs>81</Paragraphs>
  <Slides>22</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Times New Roman</vt:lpstr>
      <vt:lpstr>Tw Cen MT</vt:lpstr>
      <vt:lpstr>Circuit</vt:lpstr>
      <vt:lpstr>השפעתו של העולם הווירטואלי על כשירות תרבותית: ניתוח פעילויות של סטודנטים ערבים ויהודים במסגרת קורס מקוון בינמכללתי</vt:lpstr>
      <vt:lpstr>Online collaborative learning &amp; Cultural Competence </vt:lpstr>
      <vt:lpstr>Virtual Worlds advantages</vt:lpstr>
      <vt:lpstr>study main objectives</vt:lpstr>
      <vt:lpstr>PowerPoint Presentation</vt:lpstr>
      <vt:lpstr>PowerPoint Presentation</vt:lpstr>
      <vt:lpstr>Research population</vt:lpstr>
      <vt:lpstr>Course content, methods of delivery &amp; assessment </vt:lpstr>
      <vt:lpstr>PowerPoint Presentation</vt:lpstr>
      <vt:lpstr>Data collection </vt:lpstr>
      <vt:lpstr>PowerPoint Presentation</vt:lpstr>
      <vt:lpstr>PowerPoint Presentation</vt:lpstr>
      <vt:lpstr>PowerPoint Presentation</vt:lpstr>
      <vt:lpstr>PowerPoint Presentation</vt:lpstr>
      <vt:lpstr>Simulation in the Bus</vt:lpstr>
      <vt:lpstr>PowerPoint Presentation</vt:lpstr>
      <vt:lpstr>PowerPoint Presentation</vt:lpstr>
      <vt:lpstr>PowerPoint Presentation</vt:lpstr>
      <vt:lpstr>PowerPoint Presentation</vt:lpstr>
      <vt:lpstr>PowerPoint Presentation</vt:lpstr>
      <vt:lpstr>PowerPoint Presentation</vt:lpstr>
      <vt:lpstr>Cultural competence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מירי שינפלד</dc:creator>
  <cp:lastModifiedBy>shiri lieber</cp:lastModifiedBy>
  <cp:revision>13</cp:revision>
  <dcterms:created xsi:type="dcterms:W3CDTF">2022-09-24T20:25:32Z</dcterms:created>
  <dcterms:modified xsi:type="dcterms:W3CDTF">2023-06-18T08:32:10Z</dcterms:modified>
</cp:coreProperties>
</file>